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6"/>
  </p:notesMasterIdLst>
  <p:sldIdLst>
    <p:sldId id="274" r:id="rId3"/>
    <p:sldId id="279" r:id="rId4"/>
    <p:sldId id="768" r:id="rId5"/>
    <p:sldId id="769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772" r:id="rId20"/>
    <p:sldId id="270" r:id="rId21"/>
    <p:sldId id="271" r:id="rId22"/>
    <p:sldId id="272" r:id="rId23"/>
    <p:sldId id="273" r:id="rId24"/>
    <p:sldId id="770" r:id="rId25"/>
    <p:sldId id="275" r:id="rId26"/>
    <p:sldId id="276" r:id="rId27"/>
    <p:sldId id="277" r:id="rId28"/>
    <p:sldId id="278" r:id="rId29"/>
    <p:sldId id="771" r:id="rId30"/>
    <p:sldId id="280" r:id="rId31"/>
    <p:sldId id="281" r:id="rId32"/>
    <p:sldId id="282" r:id="rId33"/>
    <p:sldId id="283" r:id="rId34"/>
    <p:sldId id="773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7FF2B-BE34-4EF5-B838-7BAC2B4322DA}" type="datetimeFigureOut">
              <a:rPr lang="nl-NL" smtClean="0"/>
              <a:t>11-1-2024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64B6C-F3B3-4230-9D54-ED50B068C2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27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5809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acb08d167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24acb08d16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14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5086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Toekenning</a:t>
            </a:r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6897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10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6740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62800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Besturingssysteem, Multimediasoftware, software&#10;&#10;Automatisch gegenereerde beschrijving">
            <a:extLst>
              <a:ext uri="{FF2B5EF4-FFF2-40B4-BE49-F238E27FC236}">
                <a16:creationId xmlns:a16="http://schemas.microsoft.com/office/drawing/2014/main" id="{38CFA28F-3DC5-C924-085F-86986B309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80"/>
            <a:ext cx="12192000" cy="6698621"/>
          </a:xfrm>
          <a:prstGeom prst="rect">
            <a:avLst/>
          </a:prstGeom>
        </p:spPr>
      </p:pic>
      <p:sp>
        <p:nvSpPr>
          <p:cNvPr id="12" name="Naam presentatie"/>
          <p:cNvSpPr txBox="1">
            <a:spLocks noGrp="1"/>
          </p:cNvSpPr>
          <p:nvPr>
            <p:ph type="title"/>
          </p:nvPr>
        </p:nvSpPr>
        <p:spPr>
          <a:xfrm>
            <a:off x="386078" y="1188720"/>
            <a:ext cx="2585722" cy="76581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spc="-116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609339" y="1478279"/>
            <a:ext cx="6860542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>
                <a:solidFill>
                  <a:srgbClr val="5E5E5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rPr lang="nl-NL"/>
              <a:t>Tekst toevoegen</a:t>
            </a:r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7745828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040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Inhoud van twe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773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eldi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289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ekop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313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Vergelijking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Ondertitel dia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28269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Alleen tite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124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Lee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05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Inhoud met bij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38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Afbeelding met bij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525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Titel en verticale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101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e titel en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77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3754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Ondertitel dia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8725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314189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54077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Ondertitel dia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9340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Ondertitel agenda</a:t>
            </a:r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2512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3589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3598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314189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691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3" y="151823"/>
            <a:ext cx="2249488" cy="59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">
            <a:extLst>
              <a:ext uri="{FF2B5EF4-FFF2-40B4-BE49-F238E27FC236}">
                <a16:creationId xmlns:a16="http://schemas.microsoft.com/office/drawing/2014/main" id="{D1B0E8A1-F1E5-9342-F7E4-6ABAE830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992"/>
          <a:stretch>
            <a:fillRect/>
          </a:stretch>
        </p:blipFill>
        <p:spPr>
          <a:xfrm>
            <a:off x="-1453" y="872332"/>
            <a:ext cx="12192000" cy="598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9AF6BD-17F7-157C-3087-C9235AED9175}"/>
              </a:ext>
            </a:extLst>
          </p:cNvPr>
          <p:cNvSpPr txBox="1"/>
          <p:nvPr/>
        </p:nvSpPr>
        <p:spPr>
          <a:xfrm>
            <a:off x="820846" y="1094412"/>
            <a:ext cx="10711331" cy="1646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Webinar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Ecologisch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Isoleren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Starten met ecologisch isoleren in de praktijk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12-12-2023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1" name="Afbeelding 20" descr="Afbeelding met kunst, Symmetrie, ontwerp&#10;&#10;Automatisch gegenereerde beschrijving">
            <a:extLst>
              <a:ext uri="{FF2B5EF4-FFF2-40B4-BE49-F238E27FC236}">
                <a16:creationId xmlns:a16="http://schemas.microsoft.com/office/drawing/2014/main" id="{744A5E42-37D9-1863-7770-7C61931E9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3" t="4520" b="45183"/>
          <a:stretch/>
        </p:blipFill>
        <p:spPr>
          <a:xfrm>
            <a:off x="-1467" y="2035629"/>
            <a:ext cx="2715120" cy="482237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768907F-0B55-F611-A52E-A81380EF58F2}"/>
              </a:ext>
            </a:extLst>
          </p:cNvPr>
          <p:cNvSpPr txBox="1"/>
          <p:nvPr/>
        </p:nvSpPr>
        <p:spPr>
          <a:xfrm>
            <a:off x="855663" y="-422712"/>
            <a:ext cx="3516368" cy="323165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Helvetica Neue"/>
              </a:rPr>
              <a:t>Basis-slide I</a:t>
            </a: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39FE07-44CB-FDA9-B367-C7E01E91E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49" y="6329832"/>
            <a:ext cx="1402429" cy="12672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42C6D3-BCA4-B513-5DFE-34483033E8D6}"/>
              </a:ext>
            </a:extLst>
          </p:cNvPr>
          <p:cNvSpPr txBox="1"/>
          <p:nvPr/>
        </p:nvSpPr>
        <p:spPr>
          <a:xfrm>
            <a:off x="2179068" y="2741017"/>
            <a:ext cx="54864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Welkom!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De sessie start om 15:01</a:t>
            </a:r>
            <a:r>
              <a: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kumimoji="0" lang="nl-NL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A1183A-321A-0AF7-2EA1-BE9CE97730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16555"/>
          <a:stretch/>
        </p:blipFill>
        <p:spPr>
          <a:xfrm>
            <a:off x="8201892" y="1817059"/>
            <a:ext cx="3988656" cy="397660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Rechthoekige driehoek 7">
            <a:extLst>
              <a:ext uri="{FF2B5EF4-FFF2-40B4-BE49-F238E27FC236}">
                <a16:creationId xmlns:a16="http://schemas.microsoft.com/office/drawing/2014/main" id="{2D4133AD-6703-AE35-AA9A-1602D7A23D81}"/>
              </a:ext>
            </a:extLst>
          </p:cNvPr>
          <p:cNvSpPr/>
          <p:nvPr/>
        </p:nvSpPr>
        <p:spPr>
          <a:xfrm rot="2700000">
            <a:off x="11852483" y="6063906"/>
            <a:ext cx="679032" cy="683564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43628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8140" y="1701763"/>
            <a:ext cx="11299279" cy="463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1284" y="75824"/>
            <a:ext cx="4016969" cy="66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nl-NL" sz="2000" b="1"/>
              <a:t>Isoleren in de winter en de zomer?</a:t>
            </a:r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2" name="Google Shape;14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0996" y="291478"/>
            <a:ext cx="8308134" cy="65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54211" y="720000"/>
            <a:ext cx="9283577" cy="606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71284" y="75824"/>
            <a:ext cx="4016969" cy="66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nl-NL" sz="2000" b="1"/>
              <a:t>Faseverschuiving</a:t>
            </a:r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200" y="1606293"/>
            <a:ext cx="11292578" cy="534515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77184" y="311796"/>
            <a:ext cx="7798455" cy="66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r>
              <a:rPr kumimoji="0" lang="nl-NL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Met de eerste 7 cm isolatie bespaar je de meeste energie</a:t>
            </a:r>
            <a:br>
              <a:rPr kumimoji="0" lang="nl-N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Daarna wordt luchtdichting belangrijk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4" name="Google Shape;164;p23" descr="sıva asla gölge saptırıcı Erdem Alıcı ochladzovač vzduchu proclima -  costa-rica-hotel-finder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406" y="236220"/>
            <a:ext cx="10264924" cy="637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229" y="0"/>
            <a:ext cx="101815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988" y="1584960"/>
            <a:ext cx="6095023" cy="51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7" name="Google Shape;187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1720" y="628484"/>
            <a:ext cx="6506527" cy="58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54897-D9D5-84F1-C30B-0BE702CA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Nieuwsflits: vanaf 1 jan. extra </a:t>
            </a:r>
            <a:r>
              <a:rPr lang="nl-NL" sz="3400" dirty="0" err="1"/>
              <a:t>subsidieop</a:t>
            </a:r>
            <a:r>
              <a:rPr lang="nl-NL" sz="3400" dirty="0"/>
              <a:t> </a:t>
            </a:r>
            <a:r>
              <a:rPr lang="nl-NL" sz="3400" dirty="0" err="1"/>
              <a:t>biobased</a:t>
            </a:r>
            <a:r>
              <a:rPr lang="nl-NL" sz="3400" dirty="0"/>
              <a:t> isolatie</a:t>
            </a:r>
            <a:br>
              <a:rPr lang="nl-NL" sz="3200" dirty="0"/>
            </a:br>
            <a:r>
              <a:rPr lang="nl-NL" sz="2400" dirty="0"/>
              <a:t>(Dit is dus een (“extraatje” per m2 bovenop de normale subsidie) </a:t>
            </a:r>
            <a:endParaRPr lang="nl-NL" sz="3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15251E-7640-89C0-E43B-ECCB81395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nl-NL" sz="2400" dirty="0"/>
              <a:t>€ 5 – dakisolatie</a:t>
            </a:r>
          </a:p>
          <a:p>
            <a:pPr marL="114300" indent="0">
              <a:buNone/>
            </a:pPr>
            <a:r>
              <a:rPr lang="nl-NL" sz="2400" dirty="0"/>
              <a:t>€ 2 – vloerisolatie</a:t>
            </a:r>
          </a:p>
          <a:p>
            <a:pPr marL="114300" indent="0">
              <a:buNone/>
            </a:pPr>
            <a:r>
              <a:rPr lang="nl-NL" sz="2400" dirty="0"/>
              <a:t>€ 6 – gevelisolatie</a:t>
            </a:r>
          </a:p>
          <a:p>
            <a:pPr marL="114300" indent="0">
              <a:buNone/>
            </a:pPr>
            <a:r>
              <a:rPr lang="nl-NL" sz="2400" dirty="0"/>
              <a:t>€ 1 – bodemisolatie</a:t>
            </a:r>
          </a:p>
          <a:p>
            <a:pPr marL="114300" indent="0">
              <a:buNone/>
            </a:pPr>
            <a:r>
              <a:rPr lang="nl-NL" sz="2400" dirty="0"/>
              <a:t>€ 1,5 – spouwmuurisolatie</a:t>
            </a:r>
          </a:p>
          <a:p>
            <a:pPr marL="114300" indent="0">
              <a:buNone/>
            </a:pPr>
            <a:r>
              <a:rPr lang="nl-NL" sz="2400" dirty="0"/>
              <a:t>€ 1,5 – zolder- of vlieringvloerisolatie </a:t>
            </a:r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  <a:p>
            <a:pPr marL="114300" indent="0">
              <a:buNone/>
            </a:pPr>
            <a:endParaRPr lang="nl-NL" sz="2400" dirty="0"/>
          </a:p>
        </p:txBody>
      </p:sp>
      <p:pic>
        <p:nvPicPr>
          <p:cNvPr id="5" name="Google Shape;194;p28">
            <a:extLst>
              <a:ext uri="{FF2B5EF4-FFF2-40B4-BE49-F238E27FC236}">
                <a16:creationId xmlns:a16="http://schemas.microsoft.com/office/drawing/2014/main" id="{37916DDD-53E7-976F-48E4-7B06F57DE2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3618" y="2112891"/>
            <a:ext cx="2974109" cy="4232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62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1" name="Google Shape;201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0B808-3D02-F027-DDCD-1D24E521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Huishoudelijke mededelingen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5DA5AD-FBE1-A804-251C-72B83350FD1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609339" y="1478279"/>
            <a:ext cx="6860542" cy="4194388"/>
          </a:xfrm>
        </p:spPr>
        <p:txBody>
          <a:bodyPr>
            <a:noAutofit/>
          </a:bodyPr>
          <a:lstStyle/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Vragen kunt u stellen via de Q&amp;A functie, deze worden gedurende het </a:t>
            </a:r>
            <a:r>
              <a:rPr kumimoji="0" lang="nl-N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zoveel mogelijk behandeld. Discussies, aanvullingen en opmerkingen kunnen in de chat!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Gezien het grote aantal deelnemers, staan de microfoons en videocamera’s uit.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presentatie wordt achteraf ter beschikking gesteld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tabLst/>
              <a:defRPr/>
            </a:pP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 </a:t>
            </a:r>
            <a:r>
              <a:rPr kumimoji="0" lang="nl-N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</a:t>
            </a:r>
            <a:r>
              <a:rPr kumimoji="0" lang="nl-N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wordt opgenomen.</a:t>
            </a:r>
          </a:p>
          <a:p>
            <a:endParaRPr lang="nl-NL"/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A0DE36D8-8547-FFB7-2880-0A1E3F38D42D}"/>
              </a:ext>
            </a:extLst>
          </p:cNvPr>
          <p:cNvSpPr/>
          <p:nvPr/>
        </p:nvSpPr>
        <p:spPr>
          <a:xfrm rot="13500000">
            <a:off x="3276358" y="1527783"/>
            <a:ext cx="220618" cy="220615"/>
          </a:xfrm>
          <a:prstGeom prst="rtTriangle">
            <a:avLst/>
          </a:prstGeom>
          <a:solidFill>
            <a:srgbClr val="AAC9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E32EB31F-5071-CB7B-F0D8-A897EB34C82B}"/>
              </a:ext>
            </a:extLst>
          </p:cNvPr>
          <p:cNvSpPr/>
          <p:nvPr/>
        </p:nvSpPr>
        <p:spPr>
          <a:xfrm rot="13500000">
            <a:off x="6576986" y="9238499"/>
            <a:ext cx="343755" cy="343755"/>
          </a:xfrm>
          <a:prstGeom prst="rtTriangle">
            <a:avLst/>
          </a:prstGeom>
          <a:solidFill>
            <a:srgbClr val="AAC9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hthoekige driehoek 15">
            <a:extLst>
              <a:ext uri="{FF2B5EF4-FFF2-40B4-BE49-F238E27FC236}">
                <a16:creationId xmlns:a16="http://schemas.microsoft.com/office/drawing/2014/main" id="{E32A1227-90E3-D6A1-75D2-D1903EAD43A9}"/>
              </a:ext>
            </a:extLst>
          </p:cNvPr>
          <p:cNvSpPr/>
          <p:nvPr/>
        </p:nvSpPr>
        <p:spPr>
          <a:xfrm rot="13500000">
            <a:off x="3276358" y="2689773"/>
            <a:ext cx="220618" cy="220615"/>
          </a:xfrm>
          <a:prstGeom prst="rtTriangle">
            <a:avLst/>
          </a:prstGeom>
          <a:solidFill>
            <a:srgbClr val="AAC9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hthoekige driehoek 17">
            <a:extLst>
              <a:ext uri="{FF2B5EF4-FFF2-40B4-BE49-F238E27FC236}">
                <a16:creationId xmlns:a16="http://schemas.microsoft.com/office/drawing/2014/main" id="{47F8078A-F30B-A3EB-52DD-52DBE6A93F22}"/>
              </a:ext>
            </a:extLst>
          </p:cNvPr>
          <p:cNvSpPr/>
          <p:nvPr/>
        </p:nvSpPr>
        <p:spPr>
          <a:xfrm rot="13500000">
            <a:off x="3276358" y="3554168"/>
            <a:ext cx="220618" cy="220615"/>
          </a:xfrm>
          <a:prstGeom prst="rtTriangle">
            <a:avLst/>
          </a:prstGeom>
          <a:solidFill>
            <a:srgbClr val="AAC9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hthoekige driehoek 18">
            <a:extLst>
              <a:ext uri="{FF2B5EF4-FFF2-40B4-BE49-F238E27FC236}">
                <a16:creationId xmlns:a16="http://schemas.microsoft.com/office/drawing/2014/main" id="{FA5B7836-F700-8374-C042-676B7207ADEB}"/>
              </a:ext>
            </a:extLst>
          </p:cNvPr>
          <p:cNvSpPr/>
          <p:nvPr/>
        </p:nvSpPr>
        <p:spPr>
          <a:xfrm rot="13500000">
            <a:off x="3276357" y="4208644"/>
            <a:ext cx="220618" cy="220615"/>
          </a:xfrm>
          <a:prstGeom prst="rtTriangle">
            <a:avLst/>
          </a:prstGeom>
          <a:solidFill>
            <a:srgbClr val="AAC9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434032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5477"/>
            <a:ext cx="12192000" cy="6407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2910" y="947117"/>
            <a:ext cx="8466180" cy="49637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body" idx="1"/>
          </p:nvPr>
        </p:nvSpPr>
        <p:spPr>
          <a:xfrm>
            <a:off x="12544176" y="250723"/>
            <a:ext cx="4808100" cy="6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NL" sz="3400" b="1">
                <a:latin typeface="Arial"/>
                <a:ea typeface="Arial"/>
                <a:cs typeface="Arial"/>
                <a:sym typeface="Arial"/>
              </a:rPr>
              <a:t>6 jaar geleden kende ik biobased isolatie niet.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(En dat terwijl ik 10 jaar lang architect ben geweest)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Ik neem het jou ook niet kwalijk als je het nog niet kent.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Als iemand het had kunnen weten ben ik het zelf wel 🤭.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Ik was meteen overtuigd van biobased isolatie: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het slaat CO2 op als plant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kan bijdragen aan biodiversiteit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houdt hitte tot wel 3x langer buiten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zorgt voor een gezonder binnenklimaat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de inblaasvariant is al goedkoper dan glaswol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Maar niet alleen maar voordelen hoor: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het is wat dikker dan synthetische isolatie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het heeft voor nu een lagere Europese brandklasse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het is nog wat moeilijk te verkrijgen en te koop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niet elke aannemer kan er mee overweg</a:t>
            </a:r>
            <a:endParaRPr/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8625" y="1"/>
            <a:ext cx="9525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3"/>
          <p:cNvSpPr txBox="1"/>
          <p:nvPr/>
        </p:nvSpPr>
        <p:spPr>
          <a:xfrm>
            <a:off x="6267975" y="2387150"/>
            <a:ext cx="5705100" cy="133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jaar geleden kende ik biobased isolatie niet.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body" idx="1"/>
          </p:nvPr>
        </p:nvSpPr>
        <p:spPr>
          <a:xfrm>
            <a:off x="13310361" y="17697"/>
            <a:ext cx="11090400" cy="6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nl-NL" sz="1100" b="1" i="0">
                <a:latin typeface="Arial"/>
                <a:ea typeface="Arial"/>
                <a:cs typeface="Arial"/>
                <a:sym typeface="Arial"/>
              </a:rPr>
              <a:t>Aan de buitenzijde van isolatie wil je: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wind en regen tegenhouden 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uit kunnen dampen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geen lekkage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geen tocht</a:t>
            </a:r>
            <a:br>
              <a:rPr lang="nl-NL" sz="1100"/>
            </a:b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💡 Te vergelijken met een ademende regenjas.</a:t>
            </a:r>
            <a:br>
              <a:rPr lang="nl-NL" sz="1100"/>
            </a:br>
            <a:br>
              <a:rPr lang="nl-NL" sz="1100"/>
            </a:br>
            <a:r>
              <a:rPr lang="nl-NL" sz="1100" b="1" i="0">
                <a:latin typeface="Arial"/>
                <a:ea typeface="Arial"/>
                <a:cs typeface="Arial"/>
                <a:sym typeface="Arial"/>
              </a:rPr>
              <a:t>Met isolatie wil je: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warmte binnen houden in de winter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warmte buiten houden in de zomer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niet teveel inwendige condensatie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stilstaande lucht dat isoleert</a:t>
            </a:r>
            <a:br>
              <a:rPr lang="nl-NL" sz="1100"/>
            </a:b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💡 Te vergelijken met een wollen trui.</a:t>
            </a:r>
            <a:br>
              <a:rPr lang="nl-NL" sz="1100"/>
            </a:br>
            <a:br>
              <a:rPr lang="nl-NL" sz="1100"/>
            </a:br>
            <a:r>
              <a:rPr lang="nl-NL" sz="1100" b="1" i="0">
                <a:latin typeface="Arial"/>
                <a:ea typeface="Arial"/>
                <a:cs typeface="Arial"/>
                <a:sym typeface="Arial"/>
              </a:rPr>
              <a:t>Aan de binnenzijde van isolatie wil je: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niet al het vocht uit huis in je isolatie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teveel vocht uit isolatie kunnen laten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ongewenste luchtstroom stoppen</a:t>
            </a: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✅ vocht kunnen bufferen en afstaan</a:t>
            </a:r>
            <a:br>
              <a:rPr lang="nl-NL" sz="1100"/>
            </a:br>
            <a:br>
              <a:rPr lang="nl-NL" sz="1100"/>
            </a:br>
            <a:r>
              <a:rPr lang="nl-NL" sz="1100" b="0" i="0">
                <a:latin typeface="Arial"/>
                <a:ea typeface="Arial"/>
                <a:cs typeface="Arial"/>
                <a:sym typeface="Arial"/>
              </a:rPr>
              <a:t>💡 Te vergelijken met een ondershirt.</a:t>
            </a:r>
            <a:br>
              <a:rPr lang="nl-NL" sz="900"/>
            </a:br>
            <a:endParaRPr sz="900"/>
          </a:p>
        </p:txBody>
      </p:sp>
      <p:pic>
        <p:nvPicPr>
          <p:cNvPr id="230" name="Google Shape;230;p34" descr="No alt text provided for thi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751" y="-2410140"/>
            <a:ext cx="6953251" cy="926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205800" y="1719525"/>
            <a:ext cx="4724700" cy="322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ademende regenjas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wollen trui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ondershirt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acb08d167_1_6"/>
          <p:cNvSpPr txBox="1">
            <a:spLocks noGrp="1"/>
          </p:cNvSpPr>
          <p:nvPr>
            <p:ph type="body" idx="1"/>
          </p:nvPr>
        </p:nvSpPr>
        <p:spPr>
          <a:xfrm>
            <a:off x="12606501" y="250723"/>
            <a:ext cx="4808100" cy="6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nl-NL" sz="1900" b="1">
                <a:latin typeface="Arial"/>
                <a:ea typeface="Arial"/>
                <a:cs typeface="Arial"/>
                <a:sym typeface="Arial"/>
              </a:rPr>
              <a:t>Oude manier van isoleren:</a:t>
            </a:r>
            <a:endParaRPr sz="19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Glaswol isolatie kopen bij de plaatselijke bouwmarkt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Dampremmende folie zodat het niet vochtig wordt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Gipsplaten ervoor en laten stucen met gips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Zelf schilderen met dampdichte latexverf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Overtollig vocht in huis wegventileren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Naderhand schimmels verwijderen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Airco kopen tegen oververhitting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900" b="1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Nieuwe manier van isoleren:</a:t>
            </a:r>
            <a:endParaRPr sz="1900" b="1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Begrijpen van je warmte- en koeltebehoeften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Ecologie en gezondheid meewegen bij j keuze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Isolatiematerialen kiezen die CO2 opslaan als plant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Isoleren met: hennep, houtvezel, cellulose, vlas, gras, stro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Naast Rd-waarde ook warmteoplagcapaciteit meewegen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De constructie luchtdicht maken aan de binnenzijde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Afwerken met een eco en dampopen afwerkplaat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Dampopen isoleren zodat vocht naar buiten kan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Eventueel dampopen stucen met leem of kalk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Alleen dampopen minerale verven toepassen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Geen last van vocht- of schimmelproblemen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Stabiel/comfortabel binnenklimaat jaarrond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Een winterwarm en zomerkoel huis creëren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 Gezond binnenklimaat voor jou en je gezin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Isoleer op de nieuwe manier in 2023.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Dampdicht → Dampopen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Winterwarm → Winterwarm én zomerkoel</a:t>
            </a: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r>
              <a:rPr lang="nl-NL" sz="105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Gaan voor gemak → Gaan voor ecologie en gezondheid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g24acb08d167_1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210775" y="-3534025"/>
            <a:ext cx="14402700" cy="109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4acb08d167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body" idx="1"/>
          </p:nvPr>
        </p:nvSpPr>
        <p:spPr>
          <a:xfrm>
            <a:off x="-5045724" y="250723"/>
            <a:ext cx="4808100" cy="6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NL" sz="3400" b="1" i="0">
                <a:latin typeface="Arial"/>
                <a:ea typeface="Arial"/>
                <a:cs typeface="Arial"/>
                <a:sym typeface="Arial"/>
              </a:rPr>
              <a:t>7 isolatie-keuzetips die ik gebruikte bij 124 adviezen.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(Zonder enig belang in een merk maar wel in het milieu).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𝘿𝙖𝙠𝙞𝙨𝙤𝙡𝙖𝙩𝙞𝙚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1. Kies isolatie die ook langer hitte buiten houdt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(houtvezel, cellulose, stro)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𝙆𝙧𝙪𝙞𝙥𝙧𝙪𝙞𝙢𝙩𝙚 𝙞𝙨𝙤𝙡𝙖𝙩𝙞𝙚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2. Kies isolatie die door het kruipluik past zonder schade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(vlas, hennep, schapenwol, inblaasisolatie, tonzon)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3. Kies isolatie die minder stofdeeltjes in het gezicht geeft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(vlas, hennep, schapenwol, tonzon)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4. Vochtige kruipruimte? Kies isolatie die tegen vocht kan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(schapenwol, tonzon en gebruik bodemfolie)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𝙑𝙤𝙘𝙝𝙩𝙞𝙜𝙚𝙧𝙚 𝙜𝙚𝙫𝙚𝙡𝙨 𝙯𝙤𝙖𝙡𝙨 𝙗𝙞𝙟 𝙬𝙤𝙤𝙣𝙗𝙤𝙚𝙧𝙙𝙚𝙧𝙞𝙟𝙚𝙣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5. Kies isolatie die goed kan omgaan met wat meer vocht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(kalkhennep)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𝙑𝙚𝙚𝙡 𝙤𝙥𝙥𝙚𝙧𝙫𝙡𝙖𝙠𝙩𝙚 𝙚𝙣/𝙤𝙛 𝙨𝙣𝙚𝙡𝙝𝙚𝙞𝙙 𝙜𝙚𝙬𝙚𝙣𝙨𝙩?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6. Kies makkelijk toepasbaar isolatiemateriaal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(inblaasisolatie van: houtvezel, cellulose, stro)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𝙂𝙚𝙡𝙪𝙞𝙙𝙨𝙞𝙨𝙤𝙡𝙖𝙩𝙞𝙚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7. Kies isolatiemateriaal met een hoge dichtheid (massa)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(houtvezel, katoen)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Maak een weloverwogen isolatiekeuze 👆.</a:t>
            </a:r>
            <a:endParaRPr/>
          </a:p>
        </p:txBody>
      </p:sp>
      <p:pic>
        <p:nvPicPr>
          <p:cNvPr id="245" name="Google Shape;245;p36" descr="No alt text provided for thi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3606325" y="2680925"/>
            <a:ext cx="5705100" cy="133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 isolatie-keuzetips die ik gebruikte bij 124 adviezen.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69681" y="-3060475"/>
            <a:ext cx="14361677" cy="1077125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>
            <a:spLocks noGrp="1"/>
          </p:cNvSpPr>
          <p:nvPr>
            <p:ph type="body" idx="1"/>
          </p:nvPr>
        </p:nvSpPr>
        <p:spPr>
          <a:xfrm>
            <a:off x="12458976" y="228600"/>
            <a:ext cx="4825800" cy="6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l-NL" sz="2900" b="1" i="0">
                <a:latin typeface="Arial"/>
                <a:ea typeface="Arial"/>
                <a:cs typeface="Arial"/>
                <a:sym typeface="Arial"/>
              </a:rPr>
              <a:t>8 manieren om tussen biobased isolatiematerialen te kiezen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❄️ Beste winter isolatie:                         	Houtvezel  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☀️ Beste zomer isolatie:                        	Kalkhennep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🔕 Beste geluidsisolatie:                        	Cellulose (inblaas)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💰 Goedkoopste isolatie:         		Cellulose (inblaas)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🛒 Best verkrijgbare isolatie:                 	Houtvezel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💦 Meest dampopen isolatie:                	Schapenwol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👷 Beste doe-het-zelf isolatie:               	Vlas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🌍 Isolatie met laagste milieu-impact: 	Stro</a:t>
            </a:r>
            <a:br>
              <a:rPr lang="nl-NL"/>
            </a:b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Uiteindelijk kies ik dan vaak isolatiemateriaal dat: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Zo ecologisch, natuurlijk en zo min mogelijk bewerkt is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Bijv. houtvezel boven katoen (gerecyclede jeans)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Goed isoleert in de winter en de zomer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Met goede geluidsisolatiewaarden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Goed te verwerken is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Goed verkrijgbaar</a:t>
            </a:r>
            <a:br>
              <a:rPr lang="nl-NL"/>
            </a:br>
            <a:r>
              <a:rPr lang="nl-NL" b="0" i="0">
                <a:latin typeface="Arial"/>
                <a:ea typeface="Arial"/>
                <a:cs typeface="Arial"/>
                <a:sym typeface="Arial"/>
              </a:rPr>
              <a:t>- Betaalbaar</a:t>
            </a:r>
            <a:endParaRPr/>
          </a:p>
        </p:txBody>
      </p:sp>
      <p:sp>
        <p:nvSpPr>
          <p:cNvPr id="254" name="Google Shape;254;p35"/>
          <p:cNvSpPr txBox="1"/>
          <p:nvPr/>
        </p:nvSpPr>
        <p:spPr>
          <a:xfrm>
            <a:off x="3606325" y="2680925"/>
            <a:ext cx="5909700" cy="138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tabLst/>
              <a:defRPr/>
            </a:pPr>
            <a:r>
              <a:rPr kumimoji="0" lang="nl-NL" sz="2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 manieren om tussen biobased isolatiematerialen te kiezen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body" idx="1"/>
          </p:nvPr>
        </p:nvSpPr>
        <p:spPr>
          <a:xfrm>
            <a:off x="428325" y="918600"/>
            <a:ext cx="6436500" cy="6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nl-NL" sz="1300" b="1">
                <a:latin typeface="Arial"/>
                <a:ea typeface="Arial"/>
                <a:cs typeface="Arial"/>
                <a:sym typeface="Arial"/>
              </a:rPr>
              <a:t>Isolatiematerialen op volgorde van faseverschuiving*:</a:t>
            </a:r>
            <a:endParaRPr sz="13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8,7 u 		Stro inblaasisolatie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8,2 u 		Steico flex 03</a:t>
            </a: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(houtvezelisolatie)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7,3 u 		Gutex Thermoflex (houtvezelisolatie)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7,3 u 		</a:t>
            </a: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Cellulose inblaasisolatie</a:t>
            </a: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(verschillende merken)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6,7 u 		Steico zell (houtvezel inblaasisolatie)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6,</a:t>
            </a: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 u 		Thermo Hanf Combi Jute (hennep isolatie)</a:t>
            </a:r>
            <a:endParaRPr sz="1300" b="0" i="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6,2 u 		Gutex Thermofibre (houtvezel inblaasisolatie)</a:t>
            </a:r>
            <a:endParaRPr sz="130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6,2 u 		Metisse PMA (katoen isolatie)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5,0 u 		Isovlas (vlasisolatie)</a:t>
            </a:r>
            <a:b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5,5 u 		Gramitherm (grasvezelisolatie)</a:t>
            </a:r>
            <a:endParaRPr sz="130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4,7 u 		Isover (PIR)</a:t>
            </a:r>
            <a:endParaRPr sz="1300" b="0" i="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4,5 u 		Isolena premium</a:t>
            </a:r>
            <a:endParaRPr sz="130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 b="0" i="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3,0 u 		Glaswol</a:t>
            </a:r>
            <a:endParaRPr sz="13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300" b="0" i="0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</a:pP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* Hoe lang het warmte buiten houdt bij 14 centimeter isolatiedikte.</a:t>
            </a:r>
            <a:b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nl-NL" sz="13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In combinatie met standaard schuin dak met dakpannen. Bron: Ubakus</a:t>
            </a:r>
            <a:endParaRPr sz="1300"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300"/>
          </a:p>
        </p:txBody>
      </p:sp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body" idx="1"/>
          </p:nvPr>
        </p:nvSpPr>
        <p:spPr>
          <a:xfrm>
            <a:off x="12417401" y="50625"/>
            <a:ext cx="4825800" cy="6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78"/>
              <a:buNone/>
            </a:pPr>
            <a:r>
              <a:rPr lang="nl-NL" sz="1300" b="1">
                <a:latin typeface="Arial"/>
                <a:ea typeface="Arial"/>
                <a:cs typeface="Arial"/>
                <a:sym typeface="Arial"/>
              </a:rPr>
              <a:t>10 tips als je een aannemer ecologisch wilt laten isoleren</a:t>
            </a:r>
            <a:endParaRPr sz="13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30"/>
              <a:buNone/>
            </a:pP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(Er van uitgaande dat hij/zij dit niet eerder heeft gedaan)</a:t>
            </a:r>
            <a:br>
              <a:rPr lang="nl-NL" sz="1300"/>
            </a:b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Wellicht raden ze het je af vanwege vochtproblemen?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Die zijn niet groter dan bij glaswol, steenwol, pir of pur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Je moet alleen wel de juiste folies weten toe te passen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Maar dat is niet veel anders dan bij glaswol en steenwol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Folies gebruik je o.a. voor het behoudt van isolatiewaarde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En zodat niet al ‘t vocht uit huis ‘t isolatiemateriaal in gaat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Aan de buitenzijde: regendicht, winddicht en dampopen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Aan de warme binnenzijde: dampremmend en luchtdicht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Klimaatfolie aan de binnenzijde werkt altijd in je voordeel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Vocht kan dan uit je constructie aan buiten- en binnenzijde</a:t>
            </a: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- Dampopen isoleren is makkelijker dan dampdicht isoleren</a:t>
            </a:r>
            <a:br>
              <a:rPr lang="nl-NL" sz="1300"/>
            </a:b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Ik hoor vaak van aannemers dat ze het fijn vinden werken.</a:t>
            </a:r>
            <a:br>
              <a:rPr lang="nl-NL" sz="1300"/>
            </a:b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Het jeukt niet en ruikt lekker.</a:t>
            </a:r>
            <a:br>
              <a:rPr lang="nl-NL" sz="1300"/>
            </a:br>
            <a:br>
              <a:rPr lang="nl-NL" sz="1300"/>
            </a:br>
            <a:r>
              <a:rPr lang="nl-NL" sz="1300" b="0" i="0">
                <a:latin typeface="Arial"/>
                <a:ea typeface="Arial"/>
                <a:cs typeface="Arial"/>
                <a:sym typeface="Arial"/>
              </a:rPr>
              <a:t>Beter voor jou en de aannemer zelf dus.</a:t>
            </a:r>
            <a:endParaRPr sz="1300"/>
          </a:p>
        </p:txBody>
      </p:sp>
      <p:pic>
        <p:nvPicPr>
          <p:cNvPr id="267" name="Google Shape;267;p37" descr="No alt text provided for thi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82025"/>
            <a:ext cx="12192000" cy="929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/>
          <p:nvPr/>
        </p:nvSpPr>
        <p:spPr>
          <a:xfrm>
            <a:off x="3606325" y="2680925"/>
            <a:ext cx="5909700" cy="14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 tips als je een aannemer ecologisch wilt laten isoleren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280" y="0"/>
            <a:ext cx="1011943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1"/>
          <p:cNvSpPr txBox="1"/>
          <p:nvPr/>
        </p:nvSpPr>
        <p:spPr>
          <a:xfrm>
            <a:off x="-7012143" y="258901"/>
            <a:ext cx="62175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Krijg eenvoudig advies op je gewenste isolatie-opbouw.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Volg je de aanbevelingen op en je krijgt ook garantie.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(Zelf net ook weer doorlopen voor 2 nieuwe klanten)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Voer je dak-, vloer-, gevelopbouw in op Ubakus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Voeg ook eventueel bestaande isolatie toe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Voeg vervolgens de gewenste isolatie toe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Ben je klaar? Maak een pdf van je opbouw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5. Mail deze pdf naar producenten van isolatie of folie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6. Beschrijf in het Engels nog eens je gewenste opbouw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7. Vergeet niet het fysieke (woon)adres te vermelden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Volg bovenstaande stappen en je hebt binnen een week advies.</a:t>
            </a: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(Zo moeilijk is het dus niet, toch?)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/>
          <p:nvPr/>
        </p:nvSpPr>
        <p:spPr>
          <a:xfrm>
            <a:off x="2831850" y="2164600"/>
            <a:ext cx="5909700" cy="11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nl-NL" sz="3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Krijg eenvoudig advies op je gewenste isolatie-opbouw.</a:t>
            </a:r>
            <a:endParaRPr kumimoji="0" sz="3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42A969-289A-0C1E-450F-FD8DCD15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872331"/>
            <a:ext cx="6382002" cy="5988116"/>
          </a:xfrm>
          <a:prstGeom prst="rect">
            <a:avLst/>
          </a:prstGeom>
        </p:spPr>
      </p:pic>
      <p:pic>
        <p:nvPicPr>
          <p:cNvPr id="159" name="Afbeelding" descr="Afbee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3" y="151823"/>
            <a:ext cx="2249488" cy="59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">
            <a:extLst>
              <a:ext uri="{FF2B5EF4-FFF2-40B4-BE49-F238E27FC236}">
                <a16:creationId xmlns:a16="http://schemas.microsoft.com/office/drawing/2014/main" id="{D1B0E8A1-F1E5-9342-F7E4-6ABAE830E3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992"/>
          <a:stretch>
            <a:fillRect/>
          </a:stretch>
        </p:blipFill>
        <p:spPr>
          <a:xfrm>
            <a:off x="0" y="872331"/>
            <a:ext cx="6922008" cy="5985669"/>
          </a:xfrm>
          <a:prstGeom prst="rect">
            <a:avLst/>
          </a:prstGeom>
          <a:solidFill>
            <a:srgbClr val="AAC950"/>
          </a:solidFill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9AF6BD-17F7-157C-3087-C9235AED9175}"/>
              </a:ext>
            </a:extLst>
          </p:cNvPr>
          <p:cNvSpPr txBox="1"/>
          <p:nvPr/>
        </p:nvSpPr>
        <p:spPr>
          <a:xfrm>
            <a:off x="855663" y="1942006"/>
            <a:ext cx="384043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Waarom Verbouwstromen?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EBF05EF-2FFF-82D0-B80D-8CADD0FF97A5}"/>
              </a:ext>
            </a:extLst>
          </p:cNvPr>
          <p:cNvSpPr txBox="1"/>
          <p:nvPr/>
        </p:nvSpPr>
        <p:spPr>
          <a:xfrm>
            <a:off x="921924" y="3217861"/>
            <a:ext cx="5620644" cy="2262158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 het huidige tempo van verduurzamen halen we de klimaat-doelstellingen niet en wonen mensen te lang in slecht geïsoleerde woningen met hoge energielasten.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Een duurzame, comfortabele en gezonde woning moet voor iedereen sneller realiteit worden.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Richten ons op interventies waarmee we schaal kunnen maken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3" name="Afbeelding 2" descr="Afbeelding met kunst, Symmetrie, ontwerp&#10;&#10;Automatisch gegenereerde beschrijving">
            <a:extLst>
              <a:ext uri="{FF2B5EF4-FFF2-40B4-BE49-F238E27FC236}">
                <a16:creationId xmlns:a16="http://schemas.microsoft.com/office/drawing/2014/main" id="{1EF503BC-311D-41CE-7080-4211215017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4" r="19470"/>
          <a:stretch/>
        </p:blipFill>
        <p:spPr>
          <a:xfrm>
            <a:off x="6395930" y="881062"/>
            <a:ext cx="5792512" cy="581941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98EFA8-4E32-5F8D-6096-1BAF06A2C7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49" y="6329832"/>
            <a:ext cx="1402429" cy="126726"/>
          </a:xfrm>
          <a:prstGeom prst="rect">
            <a:avLst/>
          </a:prstGeom>
        </p:spPr>
      </p:pic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1647AC86-07EA-D503-36C8-36984FC18E64}"/>
              </a:ext>
            </a:extLst>
          </p:cNvPr>
          <p:cNvSpPr/>
          <p:nvPr/>
        </p:nvSpPr>
        <p:spPr>
          <a:xfrm rot="2700000">
            <a:off x="11877243" y="6094244"/>
            <a:ext cx="629512" cy="634044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77315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496833" cy="787898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9"/>
          <p:cNvSpPr txBox="1"/>
          <p:nvPr/>
        </p:nvSpPr>
        <p:spPr>
          <a:xfrm>
            <a:off x="12467582" y="258901"/>
            <a:ext cx="6217500" cy="59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Je dak kan 80°C worden in de zon.</a:t>
            </a:r>
            <a:br>
              <a:rPr kumimoji="0" lang="nl-NL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binnen leiden tot oververhitting.</a:t>
            </a:r>
            <a:br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 komt door de donkere dakpan.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verkeerde keuze qua dakisolatie.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dakpan warmt op door zijn kleur.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Net als zwarte bitumen op platte daken.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donkere dakpan ligt op veel daken.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wordt massaal gebruikt bij nieuwbouw.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binnentemperatuur kan oplopen tot 35+°C.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 dan hoeft het buiten niet eens 30+°C te worden.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Dakisolatie van glaswol houdt die warmte niet lang buiten.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Net als PIR dat veelvuldig op nieuwbouwdaken wordt gebruikt.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 terwijl ecologische isolatie tot wel 3x langer warmte buiten houdt.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Wat zorgt dat het binnen rond de 26 graden kan blijven.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Nog steeds warm, maar wel 8 tot 10 graden koeler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dan bij dakisolatie van glaswol of bij PIR-platen.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Dus ga jij je dak isoleren? Kies dan ecologisch.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Goed voor het buiten- en binnenmilieu 😉.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P.S. 🥵 Is het tijdens deze warme dagen een oven bij jou op zolder?</a:t>
            </a:r>
            <a:b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Laat het weten in de comments. Dan gaan we je hierbij helpen.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9"/>
          <p:cNvSpPr txBox="1"/>
          <p:nvPr/>
        </p:nvSpPr>
        <p:spPr>
          <a:xfrm>
            <a:off x="3606325" y="2680925"/>
            <a:ext cx="5909700" cy="98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l-NL" sz="2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 dak kan 80°C worden in de zon.</a:t>
            </a:r>
            <a:br>
              <a:rPr kumimoji="0" lang="nl-NL" sz="2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l-NL" sz="2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binnen leiden tot oververhitting.</a:t>
            </a:r>
            <a:endParaRPr kumimoji="0" sz="2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0" name="Google Shape;290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45457" y="175478"/>
            <a:ext cx="4397504" cy="659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7" name="Google Shape;2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074" y="987843"/>
            <a:ext cx="5330991" cy="56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611497" y="365125"/>
            <a:ext cx="6099385" cy="644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D2A8A3FC-F7F1-E45A-CC43-6308A8F0D66D}"/>
              </a:ext>
            </a:extLst>
          </p:cNvPr>
          <p:cNvSpPr/>
          <p:nvPr/>
        </p:nvSpPr>
        <p:spPr>
          <a:xfrm>
            <a:off x="1" y="3716407"/>
            <a:ext cx="6095999" cy="2975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9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3" y="151823"/>
            <a:ext cx="2249488" cy="59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">
            <a:extLst>
              <a:ext uri="{FF2B5EF4-FFF2-40B4-BE49-F238E27FC236}">
                <a16:creationId xmlns:a16="http://schemas.microsoft.com/office/drawing/2014/main" id="{D1B0E8A1-F1E5-9342-F7E4-6ABAE830E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992"/>
          <a:stretch>
            <a:fillRect/>
          </a:stretch>
        </p:blipFill>
        <p:spPr>
          <a:xfrm>
            <a:off x="6079510" y="872331"/>
            <a:ext cx="6112490" cy="5985669"/>
          </a:xfrm>
          <a:prstGeom prst="rect">
            <a:avLst/>
          </a:prstGeom>
          <a:solidFill>
            <a:srgbClr val="AAC950"/>
          </a:solidFill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9AF6BD-17F7-157C-3087-C9235AED9175}"/>
              </a:ext>
            </a:extLst>
          </p:cNvPr>
          <p:cNvSpPr txBox="1"/>
          <p:nvPr/>
        </p:nvSpPr>
        <p:spPr>
          <a:xfrm>
            <a:off x="6951663" y="2481668"/>
            <a:ext cx="3544888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Dank voor je aanwezigheid!</a:t>
            </a:r>
          </a:p>
        </p:txBody>
      </p:sp>
      <p:pic>
        <p:nvPicPr>
          <p:cNvPr id="3" name="Afbeelding 2" descr="Afbeelding met kunst, Symmetrie, ontwerp&#10;&#10;Automatisch gegenereerde beschrijving">
            <a:extLst>
              <a:ext uri="{FF2B5EF4-FFF2-40B4-BE49-F238E27FC236}">
                <a16:creationId xmlns:a16="http://schemas.microsoft.com/office/drawing/2014/main" id="{1EF503BC-311D-41CE-7080-421121501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1901" r="5267" b="39951"/>
          <a:stretch/>
        </p:blipFill>
        <p:spPr>
          <a:xfrm>
            <a:off x="0" y="1282883"/>
            <a:ext cx="5630504" cy="55751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98EFA8-4E32-5F8D-6096-1BAF06A2C7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49" y="6329832"/>
            <a:ext cx="1402429" cy="126726"/>
          </a:xfrm>
          <a:prstGeom prst="rect">
            <a:avLst/>
          </a:prstGeom>
        </p:spPr>
      </p:pic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1647AC86-07EA-D503-36C8-36984FC18E64}"/>
              </a:ext>
            </a:extLst>
          </p:cNvPr>
          <p:cNvSpPr/>
          <p:nvPr/>
        </p:nvSpPr>
        <p:spPr>
          <a:xfrm rot="2700000">
            <a:off x="11852483" y="6063906"/>
            <a:ext cx="679032" cy="683564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68CC2BA-88D7-AF91-BC37-CA10D8495E3E}"/>
              </a:ext>
            </a:extLst>
          </p:cNvPr>
          <p:cNvSpPr txBox="1"/>
          <p:nvPr/>
        </p:nvSpPr>
        <p:spPr>
          <a:xfrm>
            <a:off x="855663" y="-422712"/>
            <a:ext cx="3516368" cy="323165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Helvetica Neue"/>
              </a:rPr>
              <a:t>Image/Topic slide</a:t>
            </a: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8DD7AF-5B0C-027F-2FF2-4F6C80365CF4}"/>
              </a:ext>
            </a:extLst>
          </p:cNvPr>
          <p:cNvSpPr txBox="1"/>
          <p:nvPr/>
        </p:nvSpPr>
        <p:spPr>
          <a:xfrm>
            <a:off x="617331" y="5652477"/>
            <a:ext cx="3516368" cy="323165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  <a:sym typeface="Helvetica Neue"/>
              </a:rPr>
              <a:t>Image</a:t>
            </a: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2" name="Afbeelding 1" descr="Afbeelding met gebouw, persoon, buitenshuis, baksteen&#10;&#10;Automatisch gegenereerde beschrijving">
            <a:extLst>
              <a:ext uri="{FF2B5EF4-FFF2-40B4-BE49-F238E27FC236}">
                <a16:creationId xmlns:a16="http://schemas.microsoft.com/office/drawing/2014/main" id="{1C8E104E-19A8-B6D4-87F9-04A17DF55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2" y="872330"/>
            <a:ext cx="6092441" cy="5985669"/>
          </a:xfrm>
          <a:prstGeom prst="rect">
            <a:avLst/>
          </a:prstGeom>
        </p:spPr>
      </p:pic>
      <p:pic>
        <p:nvPicPr>
          <p:cNvPr id="7" name="Afbeelding 6" descr="Afbeelding met kunst, Symmetrie, ontwerp&#10;&#10;Automatisch gegenereerde beschrijving">
            <a:extLst>
              <a:ext uri="{FF2B5EF4-FFF2-40B4-BE49-F238E27FC236}">
                <a16:creationId xmlns:a16="http://schemas.microsoft.com/office/drawing/2014/main" id="{79514A5A-5BB9-E36C-E6EE-1E907A13A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6" b="45193"/>
          <a:stretch/>
        </p:blipFill>
        <p:spPr>
          <a:xfrm>
            <a:off x="505333" y="1603161"/>
            <a:ext cx="5574177" cy="52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710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42A969-289A-0C1E-450F-FD8DCD15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872331"/>
            <a:ext cx="6382002" cy="5988116"/>
          </a:xfrm>
          <a:prstGeom prst="rect">
            <a:avLst/>
          </a:prstGeom>
        </p:spPr>
      </p:pic>
      <p:pic>
        <p:nvPicPr>
          <p:cNvPr id="159" name="Afbeelding" descr="Afbee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3" y="151823"/>
            <a:ext cx="2249488" cy="59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">
            <a:extLst>
              <a:ext uri="{FF2B5EF4-FFF2-40B4-BE49-F238E27FC236}">
                <a16:creationId xmlns:a16="http://schemas.microsoft.com/office/drawing/2014/main" id="{D1B0E8A1-F1E5-9342-F7E4-6ABAE830E3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992"/>
          <a:stretch>
            <a:fillRect/>
          </a:stretch>
        </p:blipFill>
        <p:spPr>
          <a:xfrm>
            <a:off x="0" y="872331"/>
            <a:ext cx="6922008" cy="5985669"/>
          </a:xfrm>
          <a:prstGeom prst="rect">
            <a:avLst/>
          </a:prstGeom>
          <a:solidFill>
            <a:srgbClr val="AAC950"/>
          </a:solidFill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9AF6BD-17F7-157C-3087-C9235AED9175}"/>
              </a:ext>
            </a:extLst>
          </p:cNvPr>
          <p:cNvSpPr txBox="1"/>
          <p:nvPr/>
        </p:nvSpPr>
        <p:spPr>
          <a:xfrm>
            <a:off x="855663" y="1942006"/>
            <a:ext cx="3840435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Koopsector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EBF05EF-2FFF-82D0-B80D-8CADD0FF97A5}"/>
              </a:ext>
            </a:extLst>
          </p:cNvPr>
          <p:cNvSpPr txBox="1"/>
          <p:nvPr/>
        </p:nvSpPr>
        <p:spPr>
          <a:xfrm>
            <a:off x="855663" y="2765078"/>
            <a:ext cx="5742122" cy="2785378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Inclusieve collectieve </a:t>
            </a:r>
            <a:r>
              <a:rPr kumimoji="0" lang="nl-NL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ontzorging</a:t>
            </a:r>
            <a:endParaRPr kumimoji="0" lang="nl-N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Een integraal pakket voor bewoners in energiearmoede</a:t>
            </a:r>
            <a:b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</a:b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/>
              <a:buChar char="Ø"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Meerjarig collectieve </a:t>
            </a:r>
            <a:r>
              <a:rPr kumimoji="0" lang="nl-NL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ontzorging</a:t>
            </a:r>
            <a:endParaRPr kumimoji="0" lang="nl-NL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Programmeren op regioschaal van collectieve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ontzorging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, meerjarig en meervoudige maatregelen</a:t>
            </a: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Wegnemen van </a:t>
            </a: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knelpunten</a:t>
            </a: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b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</a:b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die opschaling in de praktijk kunnen belemmeren.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3" name="Afbeelding 2" descr="Afbeelding met kunst, Symmetrie, ontwerp&#10;&#10;Automatisch gegenereerde beschrijving">
            <a:extLst>
              <a:ext uri="{FF2B5EF4-FFF2-40B4-BE49-F238E27FC236}">
                <a16:creationId xmlns:a16="http://schemas.microsoft.com/office/drawing/2014/main" id="{1EF503BC-311D-41CE-7080-4211215017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4" r="19470"/>
          <a:stretch/>
        </p:blipFill>
        <p:spPr>
          <a:xfrm>
            <a:off x="6395930" y="881062"/>
            <a:ext cx="5792512" cy="581941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398EFA8-4E32-5F8D-6096-1BAF06A2C7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49" y="6329832"/>
            <a:ext cx="1402429" cy="126726"/>
          </a:xfrm>
          <a:prstGeom prst="rect">
            <a:avLst/>
          </a:prstGeom>
        </p:spPr>
      </p:pic>
      <p:sp>
        <p:nvSpPr>
          <p:cNvPr id="15" name="Rechthoekige driehoek 14">
            <a:extLst>
              <a:ext uri="{FF2B5EF4-FFF2-40B4-BE49-F238E27FC236}">
                <a16:creationId xmlns:a16="http://schemas.microsoft.com/office/drawing/2014/main" id="{1647AC86-07EA-D503-36C8-36984FC18E64}"/>
              </a:ext>
            </a:extLst>
          </p:cNvPr>
          <p:cNvSpPr/>
          <p:nvPr/>
        </p:nvSpPr>
        <p:spPr>
          <a:xfrm rot="2700000">
            <a:off x="11884170" y="5983894"/>
            <a:ext cx="619218" cy="884495"/>
          </a:xfrm>
          <a:prstGeom prst="rt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50777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       </a:t>
            </a:r>
            <a:endParaRPr/>
          </a:p>
        </p:txBody>
      </p:sp>
      <p:pic>
        <p:nvPicPr>
          <p:cNvPr id="97" name="Google Shape;97;p15" descr="Natuurlijk Isoleren, Vi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678" y="219690"/>
            <a:ext cx="5991942" cy="599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 descr="Natuurlijk wonen, Vibe | 9789020982978 | Boeken | bol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1620" y="293687"/>
            <a:ext cx="5720408" cy="572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 </a:t>
            </a: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6" name="Google Shape;106;p16" descr="KENN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58689" y="1630278"/>
            <a:ext cx="19736960" cy="368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3" name="Google Shape;113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929911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4640930" y="747796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Houtvezel (flexibel)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10307804" y="3429000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Grasvezel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881062" y="1459855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Hennep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7390145" y="1130467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Houtvezel (semi-hard)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7642808" y="4851879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Kurk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664493" y="5082711"/>
            <a:ext cx="3350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Schapenwol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3931068" y="4545955"/>
            <a:ext cx="33508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Houtvezelplaat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afgewerkt met leem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629101" y="500392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b="1"/>
              <a:t>Warmteverlies het hoogst door dak. </a:t>
            </a:r>
            <a:br>
              <a:rPr lang="nl-NL" b="1"/>
            </a:br>
            <a:r>
              <a:rPr lang="nl-NL" b="1"/>
              <a:t>Hitte toetreding ook het hoogst door dak.</a:t>
            </a:r>
            <a:endParaRPr/>
          </a:p>
        </p:txBody>
      </p:sp>
      <p:pic>
        <p:nvPicPr>
          <p:cNvPr id="127" name="Google Shape;127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70986" y="528515"/>
            <a:ext cx="6121014" cy="399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52792"/>
            <a:ext cx="5814204" cy="413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7283" y="5231005"/>
            <a:ext cx="1345761" cy="134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1879</Words>
  <Application>Microsoft Office PowerPoint</Application>
  <PresentationFormat>Breedbeeld</PresentationFormat>
  <Paragraphs>114</Paragraphs>
  <Slides>33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33</vt:i4>
      </vt:variant>
    </vt:vector>
  </HeadingPairs>
  <TitlesOfParts>
    <vt:vector size="43" baseType="lpstr">
      <vt:lpstr>Arial</vt:lpstr>
      <vt:lpstr>Calibri</vt:lpstr>
      <vt:lpstr>Helvetica Neue</vt:lpstr>
      <vt:lpstr>Helvetica Neue Medium</vt:lpstr>
      <vt:lpstr>Raleway</vt:lpstr>
      <vt:lpstr>Roboto</vt:lpstr>
      <vt:lpstr>Wingdings</vt:lpstr>
      <vt:lpstr>Wingdings,Sans-Serif</vt:lpstr>
      <vt:lpstr>21_BasicWhite</vt:lpstr>
      <vt:lpstr>Kantoorthema</vt:lpstr>
      <vt:lpstr>PowerPoint-presentatie</vt:lpstr>
      <vt:lpstr>Huishoudelijke mededelingen</vt:lpstr>
      <vt:lpstr>PowerPoint-presentatie</vt:lpstr>
      <vt:lpstr>PowerPoint-presentatie</vt:lpstr>
      <vt:lpstr>PowerPoint-presentatie</vt:lpstr>
      <vt:lpstr>       </vt:lpstr>
      <vt:lpstr> </vt:lpstr>
      <vt:lpstr>PowerPoint-presentatie</vt:lpstr>
      <vt:lpstr>Warmteverlies het hoogst door dak.  Hitte toetreding ook het hoogst door dak.</vt:lpstr>
      <vt:lpstr>Isoleren in de winter en de zomer?</vt:lpstr>
      <vt:lpstr>PowerPoint-presentatie</vt:lpstr>
      <vt:lpstr>Faseverschuiving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Nieuwsflits: vanaf 1 jan. extra subsidieop biobased isolatie (Dit is dus een (“extraatje” per m2 bovenop de normale subsidie)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Orin Tijsse Klasen</dc:creator>
  <cp:lastModifiedBy>Orin Tijsse Klasen</cp:lastModifiedBy>
  <cp:revision>3</cp:revision>
  <dcterms:created xsi:type="dcterms:W3CDTF">2023-12-08T14:52:10Z</dcterms:created>
  <dcterms:modified xsi:type="dcterms:W3CDTF">2024-01-11T15:45:16Z</dcterms:modified>
</cp:coreProperties>
</file>