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708" r:id="rId6"/>
  </p:sldMasterIdLst>
  <p:notesMasterIdLst>
    <p:notesMasterId r:id="rId74"/>
  </p:notesMasterIdLst>
  <p:sldIdLst>
    <p:sldId id="274" r:id="rId7"/>
    <p:sldId id="279" r:id="rId8"/>
    <p:sldId id="768" r:id="rId9"/>
    <p:sldId id="769" r:id="rId10"/>
    <p:sldId id="764" r:id="rId11"/>
    <p:sldId id="767" r:id="rId12"/>
    <p:sldId id="770" r:id="rId13"/>
    <p:sldId id="778" r:id="rId14"/>
    <p:sldId id="779" r:id="rId15"/>
    <p:sldId id="776" r:id="rId16"/>
    <p:sldId id="257" r:id="rId17"/>
    <p:sldId id="258" r:id="rId18"/>
    <p:sldId id="259" r:id="rId19"/>
    <p:sldId id="260" r:id="rId20"/>
    <p:sldId id="303" r:id="rId21"/>
    <p:sldId id="304" r:id="rId22"/>
    <p:sldId id="412" r:id="rId23"/>
    <p:sldId id="262" r:id="rId24"/>
    <p:sldId id="265" r:id="rId25"/>
    <p:sldId id="266" r:id="rId26"/>
    <p:sldId id="267" r:id="rId27"/>
    <p:sldId id="268" r:id="rId28"/>
    <p:sldId id="403" r:id="rId29"/>
    <p:sldId id="270" r:id="rId30"/>
    <p:sldId id="771" r:id="rId31"/>
    <p:sldId id="272" r:id="rId32"/>
    <p:sldId id="772" r:id="rId33"/>
    <p:sldId id="773" r:id="rId34"/>
    <p:sldId id="275" r:id="rId35"/>
    <p:sldId id="276" r:id="rId36"/>
    <p:sldId id="406" r:id="rId37"/>
    <p:sldId id="408" r:id="rId38"/>
    <p:sldId id="407" r:id="rId39"/>
    <p:sldId id="774" r:id="rId40"/>
    <p:sldId id="280" r:id="rId41"/>
    <p:sldId id="281" r:id="rId42"/>
    <p:sldId id="282" r:id="rId43"/>
    <p:sldId id="775" r:id="rId44"/>
    <p:sldId id="284" r:id="rId45"/>
    <p:sldId id="409" r:id="rId46"/>
    <p:sldId id="410" r:id="rId47"/>
    <p:sldId id="285" r:id="rId48"/>
    <p:sldId id="286" r:id="rId49"/>
    <p:sldId id="287" r:id="rId50"/>
    <p:sldId id="288" r:id="rId51"/>
    <p:sldId id="289" r:id="rId52"/>
    <p:sldId id="290" r:id="rId53"/>
    <p:sldId id="291" r:id="rId54"/>
    <p:sldId id="292" r:id="rId55"/>
    <p:sldId id="293" r:id="rId56"/>
    <p:sldId id="294" r:id="rId57"/>
    <p:sldId id="295" r:id="rId58"/>
    <p:sldId id="411" r:id="rId59"/>
    <p:sldId id="296" r:id="rId60"/>
    <p:sldId id="297" r:id="rId61"/>
    <p:sldId id="298" r:id="rId62"/>
    <p:sldId id="264" r:id="rId63"/>
    <p:sldId id="299" r:id="rId64"/>
    <p:sldId id="300" r:id="rId65"/>
    <p:sldId id="301" r:id="rId66"/>
    <p:sldId id="302" r:id="rId67"/>
    <p:sldId id="780" r:id="rId68"/>
    <p:sldId id="766" r:id="rId69"/>
    <p:sldId id="781" r:id="rId70"/>
    <p:sldId id="783" r:id="rId71"/>
    <p:sldId id="785" r:id="rId72"/>
    <p:sldId id="273" r:id="rId7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168"/>
    <a:srgbClr val="1D5693"/>
    <a:srgbClr val="69AD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21680-7422-40AA-93E1-033DF3B7854B}" v="190" dt="2023-10-06T12:28:47.173"/>
    <p1510:client id="{679F6402-2668-280B-8CE7-9E34F87CB91E}" v="432" dt="2023-10-06T09:00:26.483"/>
    <p1510:client id="{821AE411-07D2-D3A8-3C30-C2D0394FA954}" v="1322" dt="2023-10-06T12:13:05.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6T07:31:45.843"/>
    </inkml:context>
    <inkml:brush xml:id="br0">
      <inkml:brushProperty name="width" value="0.1" units="cm"/>
      <inkml:brushProperty name="height" value="0.1" units="cm"/>
      <inkml:brushProperty name="color" value="#66CC00"/>
    </inkml:brush>
  </inkml:definitions>
  <inkml:trace contextRef="#ctx0" brushRef="#br0">10795 5916 16383 0 0,'0'-11'0'0'0,"0"-19"0"0"0,0-32 0 0 0,5-20 0 0 0,8-8 0 0 0,0-4 0 0 0,5-13 0 0 0,4 1 0 0 0,-2 2 0 0 0,1 4 0 0 0,7-3 0 0 0,5 0 0 0 0,7-10 0 0 0,2 0 0 0 0,0 2 0 0 0,-3 9 0 0 0,-2 1 0 0 0,-8 2 0 0 0,-3 7 0 0 0,-1 8 0 0 0,1 2 0 0 0,-5 6 0 0 0,6 3 0 0 0,8 5 0 0 0,4-8 0 0 0,-6 4 0 0 0,-1 3 0 0 0,-3-3 0 0 0,0 12 0 0 0,1-1 0 0 0,-6 5 0 0 0,-1 7 0 0 0,-4 6 0 0 0,-1 5 0 0 0,8 4 0 0 0,4 2 0 0 0,3 7 0 0 0,1 2 0 0 0,0-6 0 0 0,-1-8 0 0 0,-5-4 0 0 0,-3 1 0 0 0,11-5 0 0 0,4 1 0 0 0,6 2 0 0 0,1 9 0 0 0,-3-2 0 0 0,2 1 0 0 0,-2 0 0 0 0,3 1 0 0 0,-7 1 0 0 0,-5 0 0 0 0,-3 0 0 0 0,-2 1 0 0 0,0 5 0 0 0,-1 7 0 0 0,1 7 0 0 0,-5-5 0 0 0,4 0 0 0 0,7 3 0 0 0,4-1 0 0 0,-1 1 0 0 0,4 4 0 0 0,1 3 0 0 0,8 3 0 0 0,0 2 0 0 0,-3 2 0 0 0,1 0 0 0 0,-3 0 0 0 0,-4 1 0 0 0,-4 0 0 0 0,2-1 0 0 0,-1 0 0 0 0,-2 1 0 0 0,-2-1 0 0 0,-1 0 0 0 0,-2 0 0 0 0,-2 0 0 0 0,6 10 0 0 0,1 5 0 0 0,-1 3 0 0 0,-6 6 0 0 0,-3 3 0 0 0,-7 2 0 0 0,-1 2 0 0 0,-4 1 0 0 0,0-5 0 0 0,-2 3 0 0 0,-4 3 0 0 0,-3 5 0 0 0,-3 3 0 0 0,-3 4 0 0 0,0 0 0 0 0,-2 9 0 0 0,1-1 0 0 0,-1-2 0 0 0,0-6 0 0 0,1-5 0 0 0,0-3 0 0 0,-1-4 0 0 0,1-1 0 0 0,0 4 0 0 0,0 2 0 0 0,0-1 0 0 0,0-1 0 0 0,0-2 0 0 0,0 0 0 0 0,-5-2 0 0 0,-7 0 0 0 0,-2 5 0 0 0,-3-4 0 0 0,-5-3 0 0 0,-9 0 0 0 0,1 0 0 0 0,0-6 0 0 0,1-6 0 0 0,-2-7 0 0 0,1 1 0 0 0,-1-3 0 0 0,0-1 0 0 0,-6-4 0 0 0,-1-1 0 0 0,0-2 0 0 0,1-1 0 0 0,2 0 0 0 0,2-1 0 0 0,6-4 0 0 0,2-8 0 0 0,6-7 0 0 0,0 1 0 0 0,-6-8 0 0 0,0-4 0 0 0,-1-3 0 0 0,5 0 0 0 0,0 0 0 0 0,3 0 0 0 0,0 1 0 0 0,3 1 0 0 0,4-11 0 0 0,4-3 0 0 0,3 1 0 0 0,2 3 0 0 0,2 3 0 0 0,0 3 0 0 0,1 2 0 0 0,0-3 0 0 0,-1-2 0 0 0,1 2 0 0 0,-1 0 0 0 0,0 3 0 0 0,0 0 0 0 0,0 2 0 0 0,0 0 0 0 0,0 1 0 0 0,0 0 0 0 0,0 0 0 0 0,0 0 0 0 0,0 0 0 0 0,0 0 0 0 0,0-1 0 0 0,0 1 0 0 0,6 5 0 0 0,6 2 0 0 0,12-6 0 0 0,8-3 0 0 0,-2-2 0 0 0,-1 1 0 0 0,-5 0 0 0 0,-2 6 0 0 0,1 3 0 0 0,2-1 0 0 0,8 0 0 0 0,8-7 0 0 0,2-3 0 0 0,6-1 0 0 0,-2 1 0 0 0,3 1 0 0 0,-8 1 0 0 0,-5 7 0 0 0,7 2 0 0 0,1 0 0 0 0,-2-1 0 0 0,-2-7 0 0 0,-4 3 0 0 0,-2 0 0 0 0,-2 1 0 0 0,4 5 0 0 0,1 1 0 0 0,-1 4 0 0 0,-1 6 0 0 0,-1 5 0 0 0,-2 4 0 0 0,-1 2 0 0 0,0 2 0 0 0,4 1 0 0 0,2 0 0 0 0,0 0 0 0 0,-2 0 0 0 0,-1 0 0 0 0,-2-1 0 0 0,0 0 0 0 0,-2 0 0 0 0,0 0 0 0 0,6 0 0 0 0,1 0 0 0 0,-1 0 0 0 0,5 0 0 0 0,0 0 0 0 0,3 0 0 0 0,0 0 0 0 0,-2 0 0 0 0,-4 0 0 0 0,2 0 0 0 0,0 0 0 0 0,8 5 0 0 0,2 2 0 0 0,3 6 0 0 0,-4 10 0 0 0,-3 2 0 0 0,0 1 0 0 0,-3-3 0 0 0,2 0 0 0 0,-1 1 0 0 0,-4-3 0 0 0,-3-1 0 0 0,-2-2 0 0 0,-3 0 0 0 0,-1-3 0 0 0,4 1 0 0 0,2-1 0 0 0,-1-4 0 0 0,-1 1 0 0 0,-1 0 0 0 0,-7 2 0 0 0,-3 10 0 0 0,0 5 0 0 0,0-1 0 0 0,3 0 0 0 0,-5 0 0 0 0,5-5 0 0 0,3 0 0 0 0,-4 0 0 0 0,-2 2 0 0 0,2-3 0 0 0,-6 0 0 0 0,1 7 0 0 0,0-1 0 0 0,-2-1 0 0 0,0-5 0 0 0,-3 0 0 0 0,0-4 0 0 0,-2 0 0 0 0,7 2 0 0 0,0 4 0 0 0,-5 2 0 0 0,1 3 0 0 0,3 6 0 0 0,2 3 0 0 0,-2 1 0 0 0,1-2 0 0 0,1-1 0 0 0,-2-2 0 0 0,-1-6 0 0 0,-2-3 0 0 0,-5 0 0 0 0,-5 6 0 0 0,12 3 0 0 0,3 2 0 0 0,-2-1 0 0 0,-5-1 0 0 0,0-5 0 0 0,-3-4 0 0 0,-3 1 0 0 0,2-5 0 0 0,-2-1 0 0 0,4-3 0 0 0,-2-5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6T08:46:00.394"/>
    </inkml:context>
    <inkml:brush xml:id="br0">
      <inkml:brushProperty name="width" value="0.1" units="cm"/>
      <inkml:brushProperty name="height" value="0.1" units="cm"/>
      <inkml:brushProperty name="color" value="#66CC00"/>
    </inkml:brush>
  </inkml:definitions>
  <inkml:trace contextRef="#ctx0" brushRef="#br0">10795 4918 16383 0 0,'0'-8'0'0'0,"0"-15"0"0"0,0-25 0 0 0,4-14 0 0 0,6-7 0 0 0,1-3 0 0 0,3-9 0 0 0,4 0 0 0 0,-2 2 0 0 0,0 2 0 0 0,7-1 0 0 0,3-1 0 0 0,6-7 0 0 0,1 0 0 0 0,1 1 0 0 0,-3 7 0 0 0,-1 1 0 0 0,-7 2 0 0 0,-3 5 0 0 0,0 6 0 0 0,1 1 0 0 0,-4 5 0 0 0,4 2 0 0 0,7 4 0 0 0,3-6 0 0 0,-4 4 0 0 0,-2 1 0 0 0,-2-2 0 0 0,1 9 0 0 0,-1 0 0 0 0,-3 3 0 0 0,-2 6 0 0 0,-3 4 0 0 0,-1 4 0 0 0,7 3 0 0 0,3 1 0 0 0,2 6 0 0 0,2 2 0 0 0,-1-5 0 0 0,-1-6 0 0 0,-4-4 0 0 0,-2 2 0 0 0,9-5 0 0 0,3 2 0 0 0,5 1 0 0 0,0 7 0 0 0,-2-2 0 0 0,2 1 0 0 0,-2 0 0 0 0,3 1 0 0 0,-7 0 0 0 0,-3 1 0 0 0,-2 0 0 0 0,-2 0 0 0 0,0 4 0 0 0,-1 6 0 0 0,1 5 0 0 0,-4-4 0 0 0,3 0 0 0 0,6 2 0 0 0,2-1 0 0 0,1 2 0 0 0,2 2 0 0 0,1 3 0 0 0,6 2 0 0 0,1 1 0 0 0,-3 2 0 0 0,1 0 0 0 0,-3 0 0 0 0,-2 1 0 0 0,-4 0 0 0 0,2-1 0 0 0,-2 0 0 0 0,0 1 0 0 0,-3-1 0 0 0,0 0 0 0 0,-1 0 0 0 0,-3 0 0 0 0,6 7 0 0 0,0 5 0 0 0,0 1 0 0 0,-5 6 0 0 0,-3 1 0 0 0,-5 2 0 0 0,-1 2 0 0 0,-4 0 0 0 0,1-3 0 0 0,-2 2 0 0 0,-3 2 0 0 0,-2 4 0 0 0,-3 2 0 0 0,-2 4 0 0 0,0-1 0 0 0,-2 7 0 0 0,1 0 0 0 0,-1-3 0 0 0,0-3 0 0 0,1-5 0 0 0,0-1 0 0 0,-1-4 0 0 0,1-1 0 0 0,0 4 0 0 0,0 1 0 0 0,0-1 0 0 0,0-1 0 0 0,0-1 0 0 0,0 0 0 0 0,-4-1 0 0 0,-5-1 0 0 0,-2 4 0 0 0,-3-3 0 0 0,-3-2 0 0 0,-8 0 0 0 0,1 0 0 0 0,0-5 0 0 0,1-4 0 0 0,-2-6 0 0 0,1 2 0 0 0,-1-4 0 0 0,1 1 0 0 0,-6-4 0 0 0,0-1 0 0 0,0-1 0 0 0,0-1 0 0 0,2 0 0 0 0,2-1 0 0 0,4-3 0 0 0,2-6 0 0 0,5-5 0 0 0,0 0 0 0 0,-5-5 0 0 0,0-4 0 0 0,-1-2 0 0 0,5 0 0 0 0,-1 0 0 0 0,3 0 0 0 0,-1 1 0 0 0,3 1 0 0 0,3-9 0 0 0,4-2 0 0 0,2 1 0 0 0,1 2 0 0 0,2 2 0 0 0,0 2 0 0 0,1 2 0 0 0,0-2 0 0 0,-1-2 0 0 0,0 2 0 0 0,0 0 0 0 0,0 2 0 0 0,0 0 0 0 0,0 2 0 0 0,0-1 0 0 0,0 2 0 0 0,0-1 0 0 0,0 0 0 0 0,0 1 0 0 0,0-1 0 0 0,0 0 0 0 0,0 0 0 0 0,0 0 0 0 0,5 5 0 0 0,5 0 0 0 0,9-4 0 0 0,7-2 0 0 0,-3-1 0 0 0,1 0 0 0 0,-5 0 0 0 0,-2 4 0 0 0,2 3 0 0 0,1-1 0 0 0,6 1 0 0 0,7-7 0 0 0,1-1 0 0 0,5-1 0 0 0,-2 0 0 0 0,3 2 0 0 0,-6 0 0 0 0,-5 5 0 0 0,6 2 0 0 0,1 0 0 0 0,-1-1 0 0 0,-3-5 0 0 0,-2 2 0 0 0,-2 0 0 0 0,-2 1 0 0 0,4 4 0 0 0,0 0 0 0 0,-1 4 0 0 0,0 4 0 0 0,-1 4 0 0 0,-2 3 0 0 0,0 1 0 0 0,-1 2 0 0 0,4 1 0 0 0,2 0 0 0 0,-1-1 0 0 0,-1 1 0 0 0,-2 0 0 0 0,0-1 0 0 0,-1 0 0 0 0,-1 0 0 0 0,0 0 0 0 0,4 0 0 0 0,1 0 0 0 0,0 0 0 0 0,3 0 0 0 0,1 0 0 0 0,2 0 0 0 0,0 0 0 0 0,-2 0 0 0 0,-3 0 0 0 0,2 0 0 0 0,0 0 0 0 0,6 4 0 0 0,1 1 0 0 0,3 5 0 0 0,-3 7 0 0 0,-2 3 0 0 0,-1-1 0 0 0,-2-1 0 0 0,2-1 0 0 0,-1 2 0 0 0,-3-3 0 0 0,-3-1 0 0 0,-1-1 0 0 0,-3-1 0 0 0,0-1 0 0 0,2 0 0 0 0,3 0 0 0 0,-2-4 0 0 0,0 1 0 0 0,-1 0 0 0 0,-6 2 0 0 0,-2 7 0 0 0,0 4 0 0 0,0 0 0 0 0,2-1 0 0 0,-3 0 0 0 0,3-3 0 0 0,3 0 0 0 0,-4-1 0 0 0,-1 2 0 0 0,2-2 0 0 0,-6 0 0 0 0,2 5 0 0 0,-1-1 0 0 0,-1 0 0 0 0,0-4 0 0 0,-2-1 0 0 0,0-2 0 0 0,-3 0 0 0 0,7 1 0 0 0,0 3 0 0 0,-5 2 0 0 0,2 2 0 0 0,1 5 0 0 0,3 2 0 0 0,-3 1 0 0 0,2-2 0 0 0,0-1 0 0 0,-1-1 0 0 0,-1-4 0 0 0,-2-3 0 0 0,-3 0 0 0 0,-5 5 0 0 0,10 1 0 0 0,2 3 0 0 0,-1-1 0 0 0,-4-1 0 0 0,0-4 0 0 0,-3-3 0 0 0,-2 1 0 0 0,2-4 0 0 0,-2-1 0 0 0,3-2 0 0 0,-2-4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6T07:31:45.843"/>
    </inkml:context>
    <inkml:brush xml:id="br0">
      <inkml:brushProperty name="width" value="0.1" units="cm"/>
      <inkml:brushProperty name="height" value="0.1" units="cm"/>
      <inkml:brushProperty name="color" value="#66CC00"/>
    </inkml:brush>
  </inkml:definitions>
  <inkml:trace contextRef="#ctx0" brushRef="#br0">10795 5916 16383 0 0,'0'-11'0'0'0,"0"-19"0"0"0,0-32 0 0 0,6-20 0 0 0,11-8 0 0 0,0-4 0 0 0,6-13 0 0 0,5 1 0 0 0,-2 2 0 0 0,1 4 0 0 0,9-3 0 0 0,6 0 0 0 0,10-10 0 0 0,2 0 0 0 0,-1 2 0 0 0,-2 9 0 0 0,-4 1 0 0 0,-10 2 0 0 0,-3 7 0 0 0,-2 8 0 0 0,1 2 0 0 0,-6 6 0 0 0,8 3 0 0 0,10 5 0 0 0,5-8 0 0 0,-8 4 0 0 0,-1 3 0 0 0,-3-3 0 0 0,-1 12 0 0 0,1-1 0 0 0,-7 5 0 0 0,-1 7 0 0 0,-6 6 0 0 0,-1 5 0 0 0,11 4 0 0 0,4 2 0 0 0,5 7 0 0 0,0 2 0 0 0,1-6 0 0 0,-2-8 0 0 0,-6-4 0 0 0,-4 1 0 0 0,15-5 0 0 0,4 1 0 0 0,8 2 0 0 0,1 9 0 0 0,-3-2 0 0 0,2 1 0 0 0,-3 0 0 0 0,5 1 0 0 0,-10 1 0 0 0,-6 0 0 0 0,-4 0 0 0 0,-2 1 0 0 0,-1 5 0 0 0,0 7 0 0 0,0 7 0 0 0,-6-5 0 0 0,5 0 0 0 0,10 3 0 0 0,4-1 0 0 0,-1 1 0 0 0,5 4 0 0 0,2 3 0 0 0,10 3 0 0 0,-1 2 0 0 0,-3 2 0 0 0,2 0 0 0 0,-5 0 0 0 0,-5 1 0 0 0,-5 0 0 0 0,3-1 0 0 0,-2 0 0 0 0,-2 1 0 0 0,-3-1 0 0 0,-1 0 0 0 0,-2 0 0 0 0,-3 0 0 0 0,7 10 0 0 0,2 5 0 0 0,-2 3 0 0 0,-7 6 0 0 0,-4 3 0 0 0,-9 2 0 0 0,-1 2 0 0 0,-6 1 0 0 0,1-5 0 0 0,-3 3 0 0 0,-5 3 0 0 0,-4 5 0 0 0,-4 3 0 0 0,-4 4 0 0 0,0 0 0 0 0,-2 9 0 0 0,1-1 0 0 0,-1-2 0 0 0,0-6 0 0 0,1-5 0 0 0,0-3 0 0 0,-2-4 0 0 0,2-1 0 0 0,0 4 0 0 0,0 2 0 0 0,0-1 0 0 0,0-1 0 0 0,0-2 0 0 0,0 0 0 0 0,-6-2 0 0 0,-10 0 0 0 0,-2 5 0 0 0,-3-4 0 0 0,-8-3 0 0 0,-10 0 0 0 0,0 0 0 0 0,0-6 0 0 0,2-6 0 0 0,-3-7 0 0 0,2 1 0 0 0,-2-3 0 0 0,0-1 0 0 0,-7-4 0 0 0,-2-1 0 0 0,0-2 0 0 0,2-1 0 0 0,2 0 0 0 0,2-1 0 0 0,9-4 0 0 0,2-8 0 0 0,7-7 0 0 0,1 1 0 0 0,-8-8 0 0 0,-1-4 0 0 0,0-3 0 0 0,6 0 0 0 0,0 0 0 0 0,4 0 0 0 0,0 1 0 0 0,4 1 0 0 0,5-11 0 0 0,5-3 0 0 0,3 1 0 0 0,4 3 0 0 0,2 3 0 0 0,0 3 0 0 0,1 2 0 0 0,0-3 0 0 0,-1-2 0 0 0,2 2 0 0 0,-2 0 0 0 0,0 3 0 0 0,0 0 0 0 0,0 2 0 0 0,0 0 0 0 0,0 1 0 0 0,0 0 0 0 0,0 0 0 0 0,0 0 0 0 0,0 0 0 0 0,0 0 0 0 0,0-1 0 0 0,0 1 0 0 0,7 5 0 0 0,9 2 0 0 0,15-6 0 0 0,10-3 0 0 0,-3-2 0 0 0,-1 1 0 0 0,-6 0 0 0 0,-2 6 0 0 0,0 3 0 0 0,3-1 0 0 0,11 0 0 0 0,9-7 0 0 0,3-3 0 0 0,8-1 0 0 0,-2 1 0 0 0,3 1 0 0 0,-10 1 0 0 0,-7 7 0 0 0,10 2 0 0 0,1 0 0 0 0,-3-1 0 0 0,-2-7 0 0 0,-6 3 0 0 0,-2 0 0 0 0,-3 1 0 0 0,6 5 0 0 0,1 1 0 0 0,-2 4 0 0 0,0 6 0 0 0,-2 5 0 0 0,-3 4 0 0 0,-1 2 0 0 0,0 2 0 0 0,5 1 0 0 0,3 0 0 0 0,0 0 0 0 0,-3 0 0 0 0,-1 0 0 0 0,-2-1 0 0 0,-1 0 0 0 0,-2 0 0 0 0,0 0 0 0 0,7 0 0 0 0,2 0 0 0 0,-2 0 0 0 0,7 0 0 0 0,0 0 0 0 0,4 0 0 0 0,0 0 0 0 0,-3 0 0 0 0,-5 0 0 0 0,3 0 0 0 0,-1 0 0 0 0,11 5 0 0 0,3 2 0 0 0,3 6 0 0 0,-5 10 0 0 0,-3 2 0 0 0,-1 1 0 0 0,-3-3 0 0 0,2 0 0 0 0,-1 1 0 0 0,-6-3 0 0 0,-3-1 0 0 0,-3-2 0 0 0,-3 0 0 0 0,-2-3 0 0 0,5 1 0 0 0,3-1 0 0 0,-2-4 0 0 0,0 1 0 0 0,-3 0 0 0 0,-8 2 0 0 0,-3 10 0 0 0,-1 5 0 0 0,0-1 0 0 0,4 0 0 0 0,-7 0 0 0 0,7-5 0 0 0,4 0 0 0 0,-5 0 0 0 0,-3 2 0 0 0,3-3 0 0 0,-9 0 0 0 0,3 7 0 0 0,-1-1 0 0 0,-2-1 0 0 0,-1-5 0 0 0,-3 0 0 0 0,0-4 0 0 0,-3 0 0 0 0,10 2 0 0 0,-1 4 0 0 0,-6 2 0 0 0,1 3 0 0 0,4 6 0 0 0,2 3 0 0 0,-2 1 0 0 0,1-2 0 0 0,2-1 0 0 0,-3-2 0 0 0,-1-6 0 0 0,-3-3 0 0 0,-7 0 0 0 0,-5 6 0 0 0,14 3 0 0 0,5 2 0 0 0,-3-1 0 0 0,-6-1 0 0 0,-1-5 0 0 0,-3-4 0 0 0,-4 1 0 0 0,2-5 0 0 0,-2-1 0 0 0,5-3 0 0 0,-3-5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6T07:31:45.845"/>
    </inkml:context>
    <inkml:brush xml:id="br0">
      <inkml:brushProperty name="width" value="0.1" units="cm"/>
      <inkml:brushProperty name="height" value="0.1" units="cm"/>
      <inkml:brushProperty name="color" value="#66CC00"/>
    </inkml:brush>
  </inkml:definitions>
  <inkml:trace contextRef="#ctx0" brushRef="#br0">20808 5891 16383 0 0,'0'4'0'0'0,"0"4"0"0"0,5 5 0 0 0,1 3 0 0 0,5 3 0 0 0,5 5 0 0 0,5 9 0 0 0,2 10 0 0 0,-1 8 0 0 0,0 13 0 0 0,-4 2 0 0 0,-5 1 0 0 0,-5 0 0 0 0,-3-1 0 0 0,-3 3 0 0 0,-1-5 0 0 0,-2-4 0 0 0,0-3 0 0 0,0-4 0 0 0,0-3 0 0 0,1-8 0 0 0,-1-3 0 0 0,1 6 0 0 0,0 2 0 0 0,0-3 0 0 0,0-2 0 0 0,0-1 0 0 0,0 2 0 0 0,0-1 0 0 0,0-2 0 0 0,0 0 0 0 0,0 0 0 0 0,0 1 0 0 0,-5-1 0 0 0,-1-2 0 0 0,-5-2 0 0 0,-4-2 0 0 0,-6-4 0 0 0,-4-8 0 0 0,-1 5 0 0 0,3-1 0 0 0,0 1 0 0 0,0-2 0 0 0,0-2 0 0 0,-3 0 0 0 0,0-5 0 0 0,4-2 0 0 0,-9 4 0 0 0,-9 1 0 0 0,-1 2 0 0 0,-1 0 0 0 0,5-4 0 0 0,-3-6 0 0 0,2-4 0 0 0,-2-4 0 0 0,-1-3 0 0 0,4-1 0 0 0,2-2 0 0 0,3-1 0 0 0,2 2 0 0 0,2-1 0 0 0,-5 0 0 0 0,0-3 0 0 0,-1-4 0 0 0,1-5 0 0 0,2 0 0 0 0,6-1 0 0 0,3-2 0 0 0,4-2 0 0 0,6-1 0 0 0,1-1 0 0 0,1 0 0 0 0,2-1 0 0 0,4-4 0 0 0,1-1 0 0 0,2 1 0 0 0,1 0 0 0 0,0 2 0 0 0,1-1 0 0 0,-1 3 0 0 0,5 3 0 0 0,6 6 0 0 0,7 4 0 0 0,4 4 0 0 0,4 2 0 0 0,6 2 0 0 0,3 0 0 0 0,0 2 0 0 0,-1-2 0 0 0,-1 1 0 0 0,-2 3 0 0 0,-2 2 0 0 0,-5 2 0 0 0,3 4 0 0 0,0-1 0 0 0,-2 2 0 0 0,-2 0 0 0 0,-5-1 0 0 0,-1 5 0 0 0,2 1 0 0 0,-2 0 0 0 0,-4 1 0 0 0,-1-4 0 0 0,-1 0 0 0 0,-2 1 0 0 0,-4 1 0 0 0,-1 2 0 0 0,-3 0 0 0 0,-1 4 0 0 0,0 3 0 0 0,0-1 0 0 0,-1 0 0 0 0,1-2 0 0 0,-1 0 0 0 0,1-1 0 0 0,0 3 0 0 0,0 0 0 0 0,0 0 0 0 0,0 0 0 0 0,0-2 0 0 0,0-1 0 0 0,0 0 0 0 0,-5-1 0 0 0,-7 3 0 0 0,-4 2 0 0 0,-1-1 0 0 0,-3-5 0 0 0,-6-1 0 0 0,0-1 0 0 0,1-1 0 0 0,4 2 0 0 0,1 0 0 0 0,-1 4 0 0 0,-2-1 0 0 0,-1-2 0 0 0,-2 0 0 0 0,0 0 0 0 0,3 0 0 0 0,1 0 0 0 0,0 1 0 0 0,-2-1 0 0 0,0 1 0 0 0,-3-1 0 0 0,0 1 0 0 0,-1 0 0 0 0,6 0 0 0 0,0 0 0 0 0,-6 0 0 0 0,-1-4 0 0 0,-2-1 0 0 0,0 4 0 0 0,1-1 0 0 0,0-2 0 0 0,5 2 0 0 0,4-4 0 0 0,-1 0 0 0 0,-7 1 0 0 0,-2-3 0 0 0,0-3 0 0 0,0 0 0 0 0,0-2 0 0 0,0-2 0 0 0,2 2 0 0 0,0-2 0 0 0,6 4 0 0 0,-3-2 0 0 0,-2 6 0 0 0,-2 1 0 0 0,1-4 0 0 0,5 2 0 0 0,2-3 0 0 0,3 1 0 0 0,2-1 0 0 0,-1-2 0 0 0,2 0 0 0 0,-2-1 0 0 0,-1-1 0 0 0,-3-2 0 0 0,3-2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05A391-73F6-40F7-83B4-676389BBEC41}" type="datetimeFigureOut">
              <a:rPr lang="nl-NL" smtClean="0"/>
              <a:t>19-10-2023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B3111-B7C5-4676-84F2-2AF92FACADD1}" type="slidenum">
              <a:rPr lang="nl-NL" smtClean="0"/>
              <a:t>‹nr.›</a:t>
            </a:fld>
            <a:endParaRPr lang="nl-NL"/>
          </a:p>
        </p:txBody>
      </p:sp>
    </p:spTree>
    <p:extLst>
      <p:ext uri="{BB962C8B-B14F-4D97-AF65-F5344CB8AC3E}">
        <p14:creationId xmlns:p14="http://schemas.microsoft.com/office/powerpoint/2010/main" val="17252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7212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815809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81752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30414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en datum</a:t>
            </a:r>
          </a:p>
        </p:txBody>
      </p:sp>
      <p:sp>
        <p:nvSpPr>
          <p:cNvPr id="12" name="Naam presentati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Naam presentatie</a:t>
            </a:r>
          </a:p>
        </p:txBody>
      </p:sp>
      <p:sp>
        <p:nvSpPr>
          <p:cNvPr id="13" name="Hoofdtekst - niveau één…"/>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Ondertitel presentatie</a:t>
            </a:r>
          </a:p>
          <a:p>
            <a:pPr lvl="1"/>
            <a:endParaRPr/>
          </a:p>
          <a:p>
            <a:pPr lvl="2"/>
            <a:endParaRPr/>
          </a:p>
          <a:p>
            <a:pPr lvl="3"/>
            <a:endParaRPr/>
          </a:p>
          <a:p>
            <a:pPr lvl="4"/>
            <a:endParaRPr/>
          </a:p>
        </p:txBody>
      </p:sp>
      <p:sp>
        <p:nvSpPr>
          <p:cNvPr id="1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80276295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115" name="Toekenning"/>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Toekenning</a:t>
            </a:r>
          </a:p>
        </p:txBody>
      </p:sp>
      <p:sp>
        <p:nvSpPr>
          <p:cNvPr id="116" name="Hoofdtekst - niveau één…"/>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“Bijzonder citaat”</a:t>
            </a:r>
          </a:p>
          <a:p>
            <a:pPr lvl="1"/>
            <a:endParaRPr/>
          </a:p>
          <a:p>
            <a:pPr lvl="2"/>
            <a:endParaRPr/>
          </a:p>
          <a:p>
            <a:pPr lvl="3"/>
            <a:endParaRPr/>
          </a:p>
          <a:p>
            <a:pPr lvl="4"/>
            <a:endParaRPr/>
          </a:p>
        </p:txBody>
      </p:sp>
      <p:sp>
        <p:nvSpPr>
          <p:cNvPr id="11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98774773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124" name="Schaal salade met gebakken rijst, gekookte eieren en eetstokje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Schaal met zalmkoekjes, salade en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Schaal pappardellepasta met peterselieboter, geroosterde hazelnoten en geraspte parmezaanse kaas"/>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5761673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schaal salade met gebakken rijst, gekookte eieren en eetstokje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extLst>
      <p:ext uri="{BB962C8B-B14F-4D97-AF65-F5344CB8AC3E}">
        <p14:creationId xmlns:p14="http://schemas.microsoft.com/office/powerpoint/2010/main" val="55379240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4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6228831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AF00A-C324-1717-EDEF-E699CF13E3A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F2D96F6-1329-0BF0-C9C8-C8CA89DEC5B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180F26-B16F-282F-8580-7A9685540B46}"/>
              </a:ext>
            </a:extLst>
          </p:cNvPr>
          <p:cNvSpPr>
            <a:spLocks noGrp="1"/>
          </p:cNvSpPr>
          <p:nvPr>
            <p:ph type="dt" sz="half" idx="10"/>
          </p:nvPr>
        </p:nvSpPr>
        <p:spPr/>
        <p:txBody>
          <a:bodyPr/>
          <a:lstStyle/>
          <a:p>
            <a:fld id="{A8D35B33-403F-4C14-93DA-2C47B0B2DE6F}" type="datetimeFigureOut">
              <a:rPr lang="nl-NL" smtClean="0"/>
              <a:t>19-10-2023</a:t>
            </a:fld>
            <a:endParaRPr lang="nl-NL"/>
          </a:p>
        </p:txBody>
      </p:sp>
      <p:sp>
        <p:nvSpPr>
          <p:cNvPr id="5" name="Tijdelijke aanduiding voor voettekst 4">
            <a:extLst>
              <a:ext uri="{FF2B5EF4-FFF2-40B4-BE49-F238E27FC236}">
                <a16:creationId xmlns:a16="http://schemas.microsoft.com/office/drawing/2014/main" id="{ABB293CC-0490-F067-9FB3-053B2082C2E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FF75386-7170-45B6-B165-1608ADFBE859}"/>
              </a:ext>
            </a:extLst>
          </p:cNvPr>
          <p:cNvSpPr>
            <a:spLocks noGrp="1"/>
          </p:cNvSpPr>
          <p:nvPr>
            <p:ph type="sldNum" sz="quarter" idx="12"/>
          </p:nvPr>
        </p:nvSpPr>
        <p:spPr>
          <a:xfrm>
            <a:off x="5961430" y="6486708"/>
            <a:ext cx="314189" cy="241092"/>
          </a:xfrm>
        </p:spPr>
        <p:txBody>
          <a:bodyPr/>
          <a:lstStyle/>
          <a:p>
            <a:fld id="{63015B77-C929-44C3-BE9E-10BCED877EA1}" type="slidenum">
              <a:rPr lang="nl-NL" smtClean="0"/>
              <a:t>‹nr.›</a:t>
            </a:fld>
            <a:endParaRPr lang="nl-NL"/>
          </a:p>
        </p:txBody>
      </p:sp>
    </p:spTree>
    <p:extLst>
      <p:ext uri="{BB962C8B-B14F-4D97-AF65-F5344CB8AC3E}">
        <p14:creationId xmlns:p14="http://schemas.microsoft.com/office/powerpoint/2010/main" val="333115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pic>
        <p:nvPicPr>
          <p:cNvPr id="5" name="Afbeelding 4" descr="Afbeelding met schermopname, Besturingssysteem, Multimediasoftware, software&#10;&#10;Automatisch gegenereerde beschrijving">
            <a:extLst>
              <a:ext uri="{FF2B5EF4-FFF2-40B4-BE49-F238E27FC236}">
                <a16:creationId xmlns:a16="http://schemas.microsoft.com/office/drawing/2014/main" id="{38CFA28F-3DC5-C924-085F-86986B3095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380"/>
            <a:ext cx="12192000" cy="6698621"/>
          </a:xfrm>
          <a:prstGeom prst="rect">
            <a:avLst/>
          </a:prstGeom>
        </p:spPr>
      </p:pic>
      <p:sp>
        <p:nvSpPr>
          <p:cNvPr id="12" name="Naam presentatie"/>
          <p:cNvSpPr txBox="1">
            <a:spLocks noGrp="1"/>
          </p:cNvSpPr>
          <p:nvPr>
            <p:ph type="title"/>
          </p:nvPr>
        </p:nvSpPr>
        <p:spPr>
          <a:xfrm>
            <a:off x="386078" y="1188720"/>
            <a:ext cx="2585722" cy="765811"/>
          </a:xfrm>
          <a:prstGeom prst="rect">
            <a:avLst/>
          </a:prstGeom>
        </p:spPr>
        <p:txBody>
          <a:bodyPr anchor="b">
            <a:normAutofit/>
          </a:bodyPr>
          <a:lstStyle>
            <a:lvl1pPr>
              <a:defRPr sz="3000" spc="-116">
                <a:solidFill>
                  <a:schemeClr val="bg1"/>
                </a:solidFill>
                <a:latin typeface="Calibri" panose="020F0502020204030204" pitchFamily="34" charset="0"/>
                <a:cs typeface="Calibri" panose="020F0502020204030204" pitchFamily="34" charset="0"/>
              </a:defRPr>
            </a:lvl1pPr>
          </a:lstStyle>
          <a:p>
            <a:endParaRPr/>
          </a:p>
        </p:txBody>
      </p:sp>
      <p:sp>
        <p:nvSpPr>
          <p:cNvPr id="13" name="Hoofdtekst - niveau één…"/>
          <p:cNvSpPr txBox="1">
            <a:spLocks noGrp="1"/>
          </p:cNvSpPr>
          <p:nvPr>
            <p:ph type="body" sz="quarter" idx="1" hasCustomPrompt="1"/>
          </p:nvPr>
        </p:nvSpPr>
        <p:spPr>
          <a:xfrm>
            <a:off x="3609339" y="1478279"/>
            <a:ext cx="6860542" cy="952501"/>
          </a:xfrm>
          <a:prstGeom prst="rect">
            <a:avLst/>
          </a:prstGeom>
        </p:spPr>
        <p:txBody>
          <a:bodyPr/>
          <a:lstStyle>
            <a:lvl1pPr marL="0" indent="0" defTabSz="412750">
              <a:lnSpc>
                <a:spcPct val="100000"/>
              </a:lnSpc>
              <a:spcBef>
                <a:spcPts val="0"/>
              </a:spcBef>
              <a:buSzTx/>
              <a:buNone/>
              <a:defRPr sz="1800" b="0">
                <a:solidFill>
                  <a:srgbClr val="5E5E5E"/>
                </a:solidFill>
                <a:latin typeface="Calibri" panose="020F0502020204030204" pitchFamily="34" charset="0"/>
                <a:cs typeface="Calibri" panose="020F0502020204030204" pitchFamily="34" charset="0"/>
              </a:defRPr>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rPr lang="nl-NL"/>
              <a:t>Tekst toevoegen</a:t>
            </a:r>
          </a:p>
          <a:p>
            <a:pPr lvl="4"/>
            <a:endParaRPr/>
          </a:p>
        </p:txBody>
      </p:sp>
    </p:spTree>
    <p:extLst>
      <p:ext uri="{BB962C8B-B14F-4D97-AF65-F5344CB8AC3E}">
        <p14:creationId xmlns:p14="http://schemas.microsoft.com/office/powerpoint/2010/main" val="224617540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en datum</a:t>
            </a:r>
          </a:p>
        </p:txBody>
      </p:sp>
      <p:sp>
        <p:nvSpPr>
          <p:cNvPr id="12" name="Naam presentati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Naam presentatie</a:t>
            </a:r>
          </a:p>
        </p:txBody>
      </p:sp>
      <p:sp>
        <p:nvSpPr>
          <p:cNvPr id="13" name="Hoofdtekst - niveau één…"/>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Ondertitel presentatie</a:t>
            </a:r>
          </a:p>
          <a:p>
            <a:pPr lvl="1"/>
            <a:endParaRPr/>
          </a:p>
          <a:p>
            <a:pPr lvl="2"/>
            <a:endParaRPr/>
          </a:p>
          <a:p>
            <a:pPr lvl="3"/>
            <a:endParaRPr/>
          </a:p>
          <a:p>
            <a:pPr lvl="4"/>
            <a:endParaRPr/>
          </a:p>
        </p:txBody>
      </p:sp>
      <p:sp>
        <p:nvSpPr>
          <p:cNvPr id="1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88369340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el en foto">
    <p:spTree>
      <p:nvGrpSpPr>
        <p:cNvPr id="1" name=""/>
        <p:cNvGrpSpPr/>
        <p:nvPr/>
      </p:nvGrpSpPr>
      <p:grpSpPr>
        <a:xfrm>
          <a:off x="0" y="0"/>
          <a:ext cx="0" cy="0"/>
          <a:chOff x="0" y="0"/>
          <a:chExt cx="0" cy="0"/>
        </a:xfrm>
      </p:grpSpPr>
      <p:sp>
        <p:nvSpPr>
          <p:cNvPr id="21" name="Avocado's en limoenen"/>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Naam presentati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Naam presentatie</a:t>
            </a:r>
          </a:p>
        </p:txBody>
      </p:sp>
      <p:sp>
        <p:nvSpPr>
          <p:cNvPr id="23" name="Auteur en datum"/>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en datum</a:t>
            </a:r>
          </a:p>
        </p:txBody>
      </p:sp>
      <p:sp>
        <p:nvSpPr>
          <p:cNvPr id="24" name="Hoofdtekst - niveau één…"/>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Ondertitel presentatie</a:t>
            </a:r>
          </a:p>
          <a:p>
            <a:pPr lvl="1"/>
            <a:endParaRPr/>
          </a:p>
          <a:p>
            <a:pPr lvl="2"/>
            <a:endParaRPr/>
          </a:p>
          <a:p>
            <a:pPr lvl="3"/>
            <a:endParaRPr/>
          </a:p>
          <a:p>
            <a:pPr lvl="4"/>
            <a:endParaRPr/>
          </a:p>
        </p:txBody>
      </p:sp>
      <p:sp>
        <p:nvSpPr>
          <p:cNvPr id="2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18230386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en foto alt">
    <p:spTree>
      <p:nvGrpSpPr>
        <p:cNvPr id="1" name=""/>
        <p:cNvGrpSpPr/>
        <p:nvPr/>
      </p:nvGrpSpPr>
      <p:grpSpPr>
        <a:xfrm>
          <a:off x="0" y="0"/>
          <a:ext cx="0" cy="0"/>
          <a:chOff x="0" y="0"/>
          <a:chExt cx="0" cy="0"/>
        </a:xfrm>
      </p:grpSpPr>
      <p:sp>
        <p:nvSpPr>
          <p:cNvPr id="32" name="Schaal met zalmkoekjes, salade en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Naam dia"/>
          <p:cNvSpPr txBox="1">
            <a:spLocks noGrp="1"/>
          </p:cNvSpPr>
          <p:nvPr>
            <p:ph type="title" hasCustomPrompt="1"/>
          </p:nvPr>
        </p:nvSpPr>
        <p:spPr>
          <a:xfrm>
            <a:off x="603250" y="635000"/>
            <a:ext cx="4889500" cy="2941137"/>
          </a:xfrm>
          <a:prstGeom prst="rect">
            <a:avLst/>
          </a:prstGeom>
        </p:spPr>
        <p:txBody>
          <a:bodyPr anchor="b"/>
          <a:lstStyle/>
          <a:p>
            <a:r>
              <a:t>Naam dia</a:t>
            </a:r>
          </a:p>
        </p:txBody>
      </p:sp>
      <p:sp>
        <p:nvSpPr>
          <p:cNvPr id="34" name="Hoofdtekst - niveau één…"/>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Ondertitel dia</a:t>
            </a:r>
          </a:p>
          <a:p>
            <a:pPr lvl="1"/>
            <a:endParaRPr/>
          </a:p>
          <a:p>
            <a:pPr lvl="2"/>
            <a:endParaRPr/>
          </a:p>
          <a:p>
            <a:pPr lvl="3"/>
            <a:endParaRPr/>
          </a:p>
          <a:p>
            <a:pPr lvl="4"/>
            <a:endParaRPr/>
          </a:p>
        </p:txBody>
      </p:sp>
      <p:sp>
        <p:nvSpPr>
          <p:cNvPr id="35" name="Dianummer"/>
          <p:cNvSpPr txBox="1">
            <a:spLocks noGrp="1"/>
          </p:cNvSpPr>
          <p:nvPr>
            <p:ph type="sldNum" sz="quarter" idx="2"/>
          </p:nvPr>
        </p:nvSpPr>
        <p:spPr>
          <a:xfrm>
            <a:off x="6000750" y="6488825"/>
            <a:ext cx="314189" cy="241092"/>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98786541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42" name="Naam dia"/>
          <p:cNvSpPr txBox="1">
            <a:spLocks noGrp="1"/>
          </p:cNvSpPr>
          <p:nvPr>
            <p:ph type="title" hasCustomPrompt="1"/>
          </p:nvPr>
        </p:nvSpPr>
        <p:spPr>
          <a:prstGeom prst="rect">
            <a:avLst/>
          </a:prstGeom>
        </p:spPr>
        <p:txBody>
          <a:bodyPr/>
          <a:lstStyle/>
          <a:p>
            <a:r>
              <a:t>Naam dia</a:t>
            </a:r>
          </a:p>
        </p:txBody>
      </p:sp>
      <p:sp>
        <p:nvSpPr>
          <p:cNvPr id="43" name="Ondertitel di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44" name="Hoofdtekst - niveau één…"/>
          <p:cNvSpPr txBox="1">
            <a:spLocks noGrp="1"/>
          </p:cNvSpPr>
          <p:nvPr>
            <p:ph type="body" idx="1" hasCustomPrompt="1"/>
          </p:nvPr>
        </p:nvSpPr>
        <p:spPr>
          <a:prstGeom prst="rect">
            <a:avLst/>
          </a:prstGeom>
        </p:spPr>
        <p:txBody>
          <a:bodyPr/>
          <a:lstStyle/>
          <a:p>
            <a:r>
              <a:t>Dia-opsommingstekst</a:t>
            </a:r>
          </a:p>
          <a:p>
            <a:pPr lvl="1"/>
            <a:endParaRPr/>
          </a:p>
          <a:p>
            <a:pPr lvl="2"/>
            <a:endParaRPr/>
          </a:p>
          <a:p>
            <a:pPr lvl="3"/>
            <a:endParaRPr/>
          </a:p>
          <a:p>
            <a:pPr lvl="4"/>
            <a:endParaRPr/>
          </a:p>
        </p:txBody>
      </p:sp>
      <p:sp>
        <p:nvSpPr>
          <p:cNvPr id="4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3654016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42" name="Naam dia"/>
          <p:cNvSpPr txBox="1">
            <a:spLocks noGrp="1"/>
          </p:cNvSpPr>
          <p:nvPr>
            <p:ph type="title" hasCustomPrompt="1"/>
          </p:nvPr>
        </p:nvSpPr>
        <p:spPr>
          <a:prstGeom prst="rect">
            <a:avLst/>
          </a:prstGeom>
        </p:spPr>
        <p:txBody>
          <a:bodyPr/>
          <a:lstStyle/>
          <a:p>
            <a:r>
              <a:t>Naam dia</a:t>
            </a:r>
          </a:p>
        </p:txBody>
      </p:sp>
      <p:sp>
        <p:nvSpPr>
          <p:cNvPr id="43" name="Ondertitel di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44" name="Hoofdtekst - niveau één…"/>
          <p:cNvSpPr txBox="1">
            <a:spLocks noGrp="1"/>
          </p:cNvSpPr>
          <p:nvPr>
            <p:ph type="body" idx="1" hasCustomPrompt="1"/>
          </p:nvPr>
        </p:nvSpPr>
        <p:spPr>
          <a:prstGeom prst="rect">
            <a:avLst/>
          </a:prstGeom>
        </p:spPr>
        <p:txBody>
          <a:bodyPr/>
          <a:lstStyle/>
          <a:p>
            <a:r>
              <a:t>Dia-opsommingstekst</a:t>
            </a:r>
          </a:p>
          <a:p>
            <a:pPr lvl="1"/>
            <a:endParaRPr/>
          </a:p>
          <a:p>
            <a:pPr lvl="2"/>
            <a:endParaRPr/>
          </a:p>
          <a:p>
            <a:pPr lvl="3"/>
            <a:endParaRPr/>
          </a:p>
          <a:p>
            <a:pPr lvl="4"/>
            <a:endParaRPr/>
          </a:p>
        </p:txBody>
      </p:sp>
      <p:sp>
        <p:nvSpPr>
          <p:cNvPr id="4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7312231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52" name="Hoofdtekst - niveau één…"/>
          <p:cNvSpPr txBox="1">
            <a:spLocks noGrp="1"/>
          </p:cNvSpPr>
          <p:nvPr>
            <p:ph type="body" idx="1" hasCustomPrompt="1"/>
          </p:nvPr>
        </p:nvSpPr>
        <p:spPr>
          <a:prstGeom prst="rect">
            <a:avLst/>
          </a:prstGeom>
        </p:spPr>
        <p:txBody>
          <a:bodyPr numCol="2" spcCol="1098550"/>
          <a:lstStyle/>
          <a:p>
            <a:r>
              <a:t>Dia-opsommingstekst</a:t>
            </a:r>
          </a:p>
          <a:p>
            <a:pPr lvl="1"/>
            <a:endParaRPr/>
          </a:p>
          <a:p>
            <a:pPr lvl="2"/>
            <a:endParaRPr/>
          </a:p>
          <a:p>
            <a:pPr lvl="3"/>
            <a:endParaRPr/>
          </a:p>
          <a:p>
            <a:pPr lvl="4"/>
            <a:endParaRPr/>
          </a:p>
        </p:txBody>
      </p:sp>
      <p:sp>
        <p:nvSpPr>
          <p:cNvPr id="5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1113664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opsomm., foto">
    <p:spTree>
      <p:nvGrpSpPr>
        <p:cNvPr id="1" name=""/>
        <p:cNvGrpSpPr/>
        <p:nvPr/>
      </p:nvGrpSpPr>
      <p:grpSpPr>
        <a:xfrm>
          <a:off x="0" y="0"/>
          <a:ext cx="0" cy="0"/>
          <a:chOff x="0" y="0"/>
          <a:chExt cx="0" cy="0"/>
        </a:xfrm>
      </p:grpSpPr>
      <p:sp>
        <p:nvSpPr>
          <p:cNvPr id="60" name="Ondertitel dia"/>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61" name="Hoofdtekst - niveau één…"/>
          <p:cNvSpPr txBox="1">
            <a:spLocks noGrp="1"/>
          </p:cNvSpPr>
          <p:nvPr>
            <p:ph type="body" sz="half" idx="1" hasCustomPrompt="1"/>
          </p:nvPr>
        </p:nvSpPr>
        <p:spPr>
          <a:xfrm>
            <a:off x="603250" y="2124252"/>
            <a:ext cx="4889500" cy="4128315"/>
          </a:xfrm>
          <a:prstGeom prst="rect">
            <a:avLst/>
          </a:prstGeom>
        </p:spPr>
        <p:txBody>
          <a:bodyPr/>
          <a:lstStyle/>
          <a:p>
            <a:r>
              <a:t>Dia-opsommingstekst</a:t>
            </a:r>
          </a:p>
          <a:p>
            <a:pPr lvl="1"/>
            <a:endParaRPr/>
          </a:p>
          <a:p>
            <a:pPr lvl="2"/>
            <a:endParaRPr/>
          </a:p>
          <a:p>
            <a:pPr lvl="3"/>
            <a:endParaRPr/>
          </a:p>
          <a:p>
            <a:pPr lvl="4"/>
            <a:endParaRPr/>
          </a:p>
        </p:txBody>
      </p:sp>
      <p:sp>
        <p:nvSpPr>
          <p:cNvPr id="62" name="Schaal pappardellepasta met peterselieboter, geroosterde hazelnoten en geraspte parmezaanse kaas"/>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Naam dia"/>
          <p:cNvSpPr txBox="1">
            <a:spLocks noGrp="1"/>
          </p:cNvSpPr>
          <p:nvPr>
            <p:ph type="title" hasCustomPrompt="1"/>
          </p:nvPr>
        </p:nvSpPr>
        <p:spPr>
          <a:xfrm>
            <a:off x="603250" y="539750"/>
            <a:ext cx="4889500" cy="717550"/>
          </a:xfrm>
          <a:prstGeom prst="rect">
            <a:avLst/>
          </a:prstGeom>
        </p:spPr>
        <p:txBody>
          <a:bodyPr/>
          <a:lstStyle/>
          <a:p>
            <a:r>
              <a:t>Naam dia</a:t>
            </a:r>
          </a:p>
        </p:txBody>
      </p:sp>
      <p:sp>
        <p:nvSpPr>
          <p:cNvPr id="6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18499664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ectie">
    <p:spTree>
      <p:nvGrpSpPr>
        <p:cNvPr id="1" name=""/>
        <p:cNvGrpSpPr/>
        <p:nvPr/>
      </p:nvGrpSpPr>
      <p:grpSpPr>
        <a:xfrm>
          <a:off x="0" y="0"/>
          <a:ext cx="0" cy="0"/>
          <a:chOff x="0" y="0"/>
          <a:chExt cx="0" cy="0"/>
        </a:xfrm>
      </p:grpSpPr>
      <p:sp>
        <p:nvSpPr>
          <p:cNvPr id="71" name="Sectietitel"/>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Sectietitel</a:t>
            </a:r>
          </a:p>
        </p:txBody>
      </p:sp>
      <p:sp>
        <p:nvSpPr>
          <p:cNvPr id="72" name="Dianummer"/>
          <p:cNvSpPr txBox="1">
            <a:spLocks noGrp="1"/>
          </p:cNvSpPr>
          <p:nvPr>
            <p:ph type="sldNum" sz="quarter" idx="2"/>
          </p:nvPr>
        </p:nvSpPr>
        <p:spPr>
          <a:xfrm>
            <a:off x="6000750" y="6488825"/>
            <a:ext cx="314189" cy="241092"/>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63742558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79" name="Naam dia"/>
          <p:cNvSpPr txBox="1">
            <a:spLocks noGrp="1"/>
          </p:cNvSpPr>
          <p:nvPr>
            <p:ph type="title" hasCustomPrompt="1"/>
          </p:nvPr>
        </p:nvSpPr>
        <p:spPr>
          <a:xfrm>
            <a:off x="603250" y="539750"/>
            <a:ext cx="10985500" cy="717475"/>
          </a:xfrm>
          <a:prstGeom prst="rect">
            <a:avLst/>
          </a:prstGeom>
        </p:spPr>
        <p:txBody>
          <a:bodyPr/>
          <a:lstStyle/>
          <a:p>
            <a:r>
              <a:t>Naam dia</a:t>
            </a:r>
          </a:p>
        </p:txBody>
      </p:sp>
      <p:sp>
        <p:nvSpPr>
          <p:cNvPr id="80" name="Ondertitel di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8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775543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el agenda"/>
          <p:cNvSpPr txBox="1">
            <a:spLocks noGrp="1"/>
          </p:cNvSpPr>
          <p:nvPr>
            <p:ph type="title" hasCustomPrompt="1"/>
          </p:nvPr>
        </p:nvSpPr>
        <p:spPr>
          <a:xfrm>
            <a:off x="603250" y="539750"/>
            <a:ext cx="10985500" cy="717550"/>
          </a:xfrm>
          <a:prstGeom prst="rect">
            <a:avLst/>
          </a:prstGeom>
        </p:spPr>
        <p:txBody>
          <a:bodyPr/>
          <a:lstStyle/>
          <a:p>
            <a:r>
              <a:t>Titel agenda</a:t>
            </a:r>
          </a:p>
        </p:txBody>
      </p:sp>
      <p:sp>
        <p:nvSpPr>
          <p:cNvPr id="89" name="Ondertitel agend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agenda</a:t>
            </a:r>
          </a:p>
        </p:txBody>
      </p:sp>
      <p:sp>
        <p:nvSpPr>
          <p:cNvPr id="90" name="Hoofdtekst - niveau één…"/>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Agendaonderwerpen</a:t>
            </a:r>
          </a:p>
          <a:p>
            <a:pPr lvl="1"/>
            <a:endParaRPr/>
          </a:p>
          <a:p>
            <a:pPr lvl="2"/>
            <a:endParaRPr/>
          </a:p>
          <a:p>
            <a:pPr lvl="3"/>
            <a:endParaRPr/>
          </a:p>
          <a:p>
            <a:pPr lvl="4"/>
            <a:endParaRPr/>
          </a:p>
        </p:txBody>
      </p:sp>
      <p:sp>
        <p:nvSpPr>
          <p:cNvPr id="9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29913927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Uiting">
    <p:spTree>
      <p:nvGrpSpPr>
        <p:cNvPr id="1" name=""/>
        <p:cNvGrpSpPr/>
        <p:nvPr/>
      </p:nvGrpSpPr>
      <p:grpSpPr>
        <a:xfrm>
          <a:off x="0" y="0"/>
          <a:ext cx="0" cy="0"/>
          <a:chOff x="0" y="0"/>
          <a:chExt cx="0" cy="0"/>
        </a:xfrm>
      </p:grpSpPr>
      <p:sp>
        <p:nvSpPr>
          <p:cNvPr id="98" name="Hoofdtekst - niveau één…"/>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Uiting</a:t>
            </a:r>
          </a:p>
          <a:p>
            <a:pPr lvl="1"/>
            <a:endParaRPr/>
          </a:p>
          <a:p>
            <a:pPr lvl="2"/>
            <a:endParaRPr/>
          </a:p>
          <a:p>
            <a:pPr lvl="3"/>
            <a:endParaRPr/>
          </a:p>
          <a:p>
            <a:pPr lvl="4"/>
            <a:endParaRPr/>
          </a:p>
        </p:txBody>
      </p:sp>
      <p:sp>
        <p:nvSpPr>
          <p:cNvPr id="9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84614355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root feit">
    <p:spTree>
      <p:nvGrpSpPr>
        <p:cNvPr id="1" name=""/>
        <p:cNvGrpSpPr/>
        <p:nvPr/>
      </p:nvGrpSpPr>
      <p:grpSpPr>
        <a:xfrm>
          <a:off x="0" y="0"/>
          <a:ext cx="0" cy="0"/>
          <a:chOff x="0" y="0"/>
          <a:chExt cx="0" cy="0"/>
        </a:xfrm>
      </p:grpSpPr>
      <p:sp>
        <p:nvSpPr>
          <p:cNvPr id="106" name="Hoofdtekst - niveau één…"/>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eitinformatie"/>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Feitinformatie</a:t>
            </a:r>
          </a:p>
        </p:txBody>
      </p:sp>
      <p:sp>
        <p:nvSpPr>
          <p:cNvPr id="10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9545531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115" name="Toekenning"/>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Toekenning</a:t>
            </a:r>
          </a:p>
        </p:txBody>
      </p:sp>
      <p:sp>
        <p:nvSpPr>
          <p:cNvPr id="116" name="Hoofdtekst - niveau één…"/>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“Bijzonder citaat”</a:t>
            </a:r>
          </a:p>
          <a:p>
            <a:pPr lvl="1"/>
            <a:endParaRPr/>
          </a:p>
          <a:p>
            <a:pPr lvl="2"/>
            <a:endParaRPr/>
          </a:p>
          <a:p>
            <a:pPr lvl="3"/>
            <a:endParaRPr/>
          </a:p>
          <a:p>
            <a:pPr lvl="4"/>
            <a:endParaRPr/>
          </a:p>
        </p:txBody>
      </p:sp>
      <p:sp>
        <p:nvSpPr>
          <p:cNvPr id="11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0822610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124" name="Schaal salade met gebakken rijst, gekookte eieren en eetstokje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Schaal met zalmkoekjes, salade en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Schaal pappardellepasta met peterselieboter, geroosterde hazelnoten en geraspte parmezaanse kaas"/>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5918043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schaal salade met gebakken rijst, gekookte eieren en eetstokje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extLst>
      <p:ext uri="{BB962C8B-B14F-4D97-AF65-F5344CB8AC3E}">
        <p14:creationId xmlns:p14="http://schemas.microsoft.com/office/powerpoint/2010/main" val="8179893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52" name="Hoofdtekst - niveau één…"/>
          <p:cNvSpPr txBox="1">
            <a:spLocks noGrp="1"/>
          </p:cNvSpPr>
          <p:nvPr>
            <p:ph type="body" idx="1" hasCustomPrompt="1"/>
          </p:nvPr>
        </p:nvSpPr>
        <p:spPr>
          <a:prstGeom prst="rect">
            <a:avLst/>
          </a:prstGeom>
        </p:spPr>
        <p:txBody>
          <a:bodyPr numCol="2" spcCol="1098550"/>
          <a:lstStyle/>
          <a:p>
            <a:r>
              <a:t>Dia-opsommingstekst</a:t>
            </a:r>
          </a:p>
          <a:p>
            <a:pPr lvl="1"/>
            <a:endParaRPr/>
          </a:p>
          <a:p>
            <a:pPr lvl="2"/>
            <a:endParaRPr/>
          </a:p>
          <a:p>
            <a:pPr lvl="3"/>
            <a:endParaRPr/>
          </a:p>
          <a:p>
            <a:pPr lvl="4"/>
            <a:endParaRPr/>
          </a:p>
        </p:txBody>
      </p:sp>
      <p:sp>
        <p:nvSpPr>
          <p:cNvPr id="5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9454724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4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5218968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7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Picture Placeholder 8"/>
          <p:cNvSpPr>
            <a:spLocks noGrp="1"/>
          </p:cNvSpPr>
          <p:nvPr>
            <p:ph type="pic" sz="quarter" idx="21"/>
          </p:nvPr>
        </p:nvSpPr>
        <p:spPr>
          <a:xfrm>
            <a:off x="3138297" y="1696178"/>
            <a:ext cx="1601121" cy="1732823"/>
          </a:xfrm>
          <a:prstGeom prst="rect">
            <a:avLst/>
          </a:prstGeom>
        </p:spPr>
        <p:txBody>
          <a:bodyPr lIns="91439" tIns="45719" rIns="91439" bIns="45719">
            <a:noAutofit/>
          </a:bodyPr>
          <a:lstStyle/>
          <a:p>
            <a:endParaRPr/>
          </a:p>
        </p:txBody>
      </p:sp>
      <p:sp>
        <p:nvSpPr>
          <p:cNvPr id="150" name="Picture Placeholder 10"/>
          <p:cNvSpPr>
            <a:spLocks noGrp="1"/>
          </p:cNvSpPr>
          <p:nvPr>
            <p:ph type="pic" sz="quarter" idx="22"/>
          </p:nvPr>
        </p:nvSpPr>
        <p:spPr>
          <a:xfrm>
            <a:off x="7448091" y="1696178"/>
            <a:ext cx="1601122" cy="1732823"/>
          </a:xfrm>
          <a:prstGeom prst="rect">
            <a:avLst/>
          </a:prstGeom>
        </p:spPr>
        <p:txBody>
          <a:bodyPr lIns="91439" tIns="45719" rIns="91439" bIns="45719">
            <a:noAutofit/>
          </a:bodyPr>
          <a:lstStyle/>
          <a:p>
            <a:endParaRPr/>
          </a:p>
        </p:txBody>
      </p:sp>
      <p:sp>
        <p:nvSpPr>
          <p:cNvPr id="151"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51350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3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8" name="Picture Placeholder 6"/>
          <p:cNvSpPr>
            <a:spLocks noGrp="1"/>
          </p:cNvSpPr>
          <p:nvPr>
            <p:ph type="pic" sz="half" idx="21"/>
          </p:nvPr>
        </p:nvSpPr>
        <p:spPr>
          <a:xfrm>
            <a:off x="1325281" y="-3"/>
            <a:ext cx="5195131" cy="4674893"/>
          </a:xfrm>
          <a:prstGeom prst="rect">
            <a:avLst/>
          </a:prstGeom>
        </p:spPr>
        <p:txBody>
          <a:bodyPr lIns="91439" tIns="45719" rIns="91439" bIns="45719">
            <a:noAutofit/>
          </a:bodyPr>
          <a:lstStyle/>
          <a:p>
            <a:endParaRPr/>
          </a:p>
        </p:txBody>
      </p:sp>
      <p:sp>
        <p:nvSpPr>
          <p:cNvPr id="159"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315904298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7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Picture Placeholder 4"/>
          <p:cNvSpPr>
            <a:spLocks noGrp="1"/>
          </p:cNvSpPr>
          <p:nvPr>
            <p:ph type="pic" sz="half" idx="21"/>
          </p:nvPr>
        </p:nvSpPr>
        <p:spPr>
          <a:xfrm>
            <a:off x="6096001" y="1219146"/>
            <a:ext cx="4305304" cy="4419709"/>
          </a:xfrm>
          <a:prstGeom prst="rect">
            <a:avLst/>
          </a:prstGeom>
        </p:spPr>
        <p:txBody>
          <a:bodyPr lIns="91439" tIns="45719" rIns="91439" bIns="45719">
            <a:noAutofit/>
          </a:bodyPr>
          <a:lstStyle/>
          <a:p>
            <a:endParaRPr/>
          </a:p>
        </p:txBody>
      </p:sp>
      <p:sp>
        <p:nvSpPr>
          <p:cNvPr id="167"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33140487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5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4" name="Picture Placeholder 3"/>
          <p:cNvSpPr>
            <a:spLocks noGrp="1"/>
          </p:cNvSpPr>
          <p:nvPr>
            <p:ph type="pic" sz="quarter" idx="21"/>
          </p:nvPr>
        </p:nvSpPr>
        <p:spPr>
          <a:xfrm>
            <a:off x="6794982" y="506117"/>
            <a:ext cx="2867555" cy="2867550"/>
          </a:xfrm>
          <a:prstGeom prst="rect">
            <a:avLst/>
          </a:prstGeom>
        </p:spPr>
        <p:txBody>
          <a:bodyPr lIns="91439" tIns="45719" rIns="91439" bIns="45719">
            <a:noAutofit/>
          </a:bodyPr>
          <a:lstStyle/>
          <a:p>
            <a:endParaRPr/>
          </a:p>
        </p:txBody>
      </p:sp>
      <p:sp>
        <p:nvSpPr>
          <p:cNvPr id="175" name="Picture Placeholder 3"/>
          <p:cNvSpPr>
            <a:spLocks noGrp="1"/>
          </p:cNvSpPr>
          <p:nvPr>
            <p:ph type="pic" sz="quarter" idx="22"/>
          </p:nvPr>
        </p:nvSpPr>
        <p:spPr>
          <a:xfrm>
            <a:off x="8707417" y="2446008"/>
            <a:ext cx="2867554" cy="2867551"/>
          </a:xfrm>
          <a:prstGeom prst="rect">
            <a:avLst/>
          </a:prstGeom>
        </p:spPr>
        <p:txBody>
          <a:bodyPr lIns="91439" tIns="45719" rIns="91439" bIns="45719">
            <a:noAutofit/>
          </a:bodyPr>
          <a:lstStyle/>
          <a:p>
            <a:endParaRPr/>
          </a:p>
        </p:txBody>
      </p:sp>
      <p:sp>
        <p:nvSpPr>
          <p:cNvPr id="176" name="Picture Placeholder 3"/>
          <p:cNvSpPr>
            <a:spLocks noGrp="1"/>
          </p:cNvSpPr>
          <p:nvPr>
            <p:ph type="pic" sz="quarter" idx="23"/>
          </p:nvPr>
        </p:nvSpPr>
        <p:spPr>
          <a:xfrm>
            <a:off x="4882548" y="-1433775"/>
            <a:ext cx="2867555" cy="2867550"/>
          </a:xfrm>
          <a:prstGeom prst="rect">
            <a:avLst/>
          </a:prstGeom>
        </p:spPr>
        <p:txBody>
          <a:bodyPr lIns="91439" tIns="45719" rIns="91439" bIns="45719">
            <a:noAutofit/>
          </a:bodyPr>
          <a:lstStyle/>
          <a:p>
            <a:endParaRPr/>
          </a:p>
        </p:txBody>
      </p:sp>
      <p:sp>
        <p:nvSpPr>
          <p:cNvPr id="177" name="Picture Placeholder 3"/>
          <p:cNvSpPr>
            <a:spLocks noGrp="1"/>
          </p:cNvSpPr>
          <p:nvPr>
            <p:ph type="pic" sz="quarter" idx="24"/>
          </p:nvPr>
        </p:nvSpPr>
        <p:spPr>
          <a:xfrm>
            <a:off x="10625425" y="506117"/>
            <a:ext cx="2867555" cy="2867550"/>
          </a:xfrm>
          <a:prstGeom prst="rect">
            <a:avLst/>
          </a:prstGeom>
        </p:spPr>
        <p:txBody>
          <a:bodyPr lIns="91439" tIns="45719" rIns="91439" bIns="45719">
            <a:noAutofit/>
          </a:bodyPr>
          <a:lstStyle/>
          <a:p>
            <a:endParaRPr/>
          </a:p>
        </p:txBody>
      </p:sp>
      <p:sp>
        <p:nvSpPr>
          <p:cNvPr id="178" name="Picture Placeholder 3"/>
          <p:cNvSpPr>
            <a:spLocks noGrp="1"/>
          </p:cNvSpPr>
          <p:nvPr>
            <p:ph type="pic" sz="quarter" idx="25"/>
          </p:nvPr>
        </p:nvSpPr>
        <p:spPr>
          <a:xfrm>
            <a:off x="8707417" y="-1433775"/>
            <a:ext cx="2867554" cy="2867550"/>
          </a:xfrm>
          <a:prstGeom prst="rect">
            <a:avLst/>
          </a:prstGeom>
        </p:spPr>
        <p:txBody>
          <a:bodyPr lIns="91439" tIns="45719" rIns="91439" bIns="45719">
            <a:noAutofit/>
          </a:bodyPr>
          <a:lstStyle/>
          <a:p>
            <a:endParaRPr/>
          </a:p>
        </p:txBody>
      </p:sp>
      <p:sp>
        <p:nvSpPr>
          <p:cNvPr id="179"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1710671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9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Picture Placeholder 4"/>
          <p:cNvSpPr>
            <a:spLocks noGrp="1"/>
          </p:cNvSpPr>
          <p:nvPr>
            <p:ph type="pic" idx="21"/>
          </p:nvPr>
        </p:nvSpPr>
        <p:spPr>
          <a:xfrm>
            <a:off x="1546455" y="0"/>
            <a:ext cx="8999137" cy="4753615"/>
          </a:xfrm>
          <a:prstGeom prst="rect">
            <a:avLst/>
          </a:prstGeom>
        </p:spPr>
        <p:txBody>
          <a:bodyPr lIns="91439" tIns="45719" rIns="91439" bIns="45719">
            <a:noAutofit/>
          </a:bodyPr>
          <a:lstStyle/>
          <a:p>
            <a:endParaRPr/>
          </a:p>
        </p:txBody>
      </p:sp>
      <p:sp>
        <p:nvSpPr>
          <p:cNvPr id="187"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44339425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4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 name="Titeltekst"/>
          <p:cNvSpPr txBox="1">
            <a:spLocks noGrp="1"/>
          </p:cNvSpPr>
          <p:nvPr>
            <p:ph type="title"/>
          </p:nvPr>
        </p:nvSpPr>
        <p:spPr>
          <a:xfrm>
            <a:off x="1790700" y="1042859"/>
            <a:ext cx="8610600" cy="495490"/>
          </a:xfrm>
          <a:prstGeom prst="rect">
            <a:avLst/>
          </a:prstGeom>
        </p:spPr>
        <p:txBody>
          <a:bodyPr lIns="91436" tIns="91436" rIns="91436" bIns="91436" anchor="ctr"/>
          <a:lstStyle>
            <a:lvl1pPr algn="ctr" defTabSz="914400">
              <a:lnSpc>
                <a:spcPct val="90000"/>
              </a:lnSpc>
              <a:defRPr sz="3200" b="0" spc="0">
                <a:solidFill>
                  <a:srgbClr val="424242"/>
                </a:solidFill>
                <a:latin typeface="Titillium"/>
                <a:ea typeface="Titillium"/>
                <a:cs typeface="Titillium"/>
                <a:sym typeface="Titillium"/>
              </a:defRPr>
            </a:lvl1pPr>
          </a:lstStyle>
          <a:p>
            <a:r>
              <a:t>Titeltekst</a:t>
            </a:r>
          </a:p>
        </p:txBody>
      </p:sp>
      <p:sp>
        <p:nvSpPr>
          <p:cNvPr id="195"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25764934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8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Picture Placeholder 4"/>
          <p:cNvSpPr>
            <a:spLocks noGrp="1"/>
          </p:cNvSpPr>
          <p:nvPr>
            <p:ph type="pic" sz="half" idx="21"/>
          </p:nvPr>
        </p:nvSpPr>
        <p:spPr>
          <a:xfrm>
            <a:off x="6096001" y="1219146"/>
            <a:ext cx="4305304" cy="4419709"/>
          </a:xfrm>
          <a:prstGeom prst="rect">
            <a:avLst/>
          </a:prstGeom>
        </p:spPr>
        <p:txBody>
          <a:bodyPr lIns="91439" tIns="45719" rIns="91439" bIns="45719">
            <a:noAutofit/>
          </a:bodyPr>
          <a:lstStyle/>
          <a:p>
            <a:endParaRPr/>
          </a:p>
        </p:txBody>
      </p:sp>
      <p:sp>
        <p:nvSpPr>
          <p:cNvPr id="203"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8748315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9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0" name="Picture Placeholder 4"/>
          <p:cNvSpPr>
            <a:spLocks noGrp="1"/>
          </p:cNvSpPr>
          <p:nvPr>
            <p:ph type="pic" sz="half" idx="21"/>
          </p:nvPr>
        </p:nvSpPr>
        <p:spPr>
          <a:xfrm>
            <a:off x="6096001" y="1219148"/>
            <a:ext cx="4305301" cy="4419705"/>
          </a:xfrm>
          <a:prstGeom prst="rect">
            <a:avLst/>
          </a:prstGeom>
        </p:spPr>
        <p:txBody>
          <a:bodyPr lIns="91439" tIns="45719" rIns="91439" bIns="45719">
            <a:noAutofit/>
          </a:bodyPr>
          <a:lstStyle/>
          <a:p>
            <a:endParaRPr/>
          </a:p>
        </p:txBody>
      </p:sp>
      <p:sp>
        <p:nvSpPr>
          <p:cNvPr id="211" name="Dianummer"/>
          <p:cNvSpPr txBox="1">
            <a:spLocks noGrp="1"/>
          </p:cNvSpPr>
          <p:nvPr>
            <p:ph type="sldNum" sz="quarter" idx="2"/>
          </p:nvPr>
        </p:nvSpPr>
        <p:spPr>
          <a:xfrm>
            <a:off x="8291070" y="6171686"/>
            <a:ext cx="446530" cy="369330"/>
          </a:xfrm>
          <a:prstGeom prst="rect">
            <a:avLst/>
          </a:prstGeom>
        </p:spPr>
        <p:txBody>
          <a:bodyPr lIns="91439" tIns="91439" rIns="91439" bIns="91439"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419496971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Title Slide 0">
    <p:bg>
      <p:bgPr>
        <a:solidFill>
          <a:srgbClr val="F5F5F5"/>
        </a:solidFill>
        <a:effectLst/>
      </p:bgPr>
    </p:bg>
    <p:spTree>
      <p:nvGrpSpPr>
        <p:cNvPr id="1" name=""/>
        <p:cNvGrpSpPr/>
        <p:nvPr/>
      </p:nvGrpSpPr>
      <p:grpSpPr>
        <a:xfrm>
          <a:off x="0" y="0"/>
          <a:ext cx="0" cy="0"/>
          <a:chOff x="0" y="0"/>
          <a:chExt cx="0" cy="0"/>
        </a:xfrm>
      </p:grpSpPr>
      <p:sp>
        <p:nvSpPr>
          <p:cNvPr id="218" name="Picture Placeholder 5"/>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219"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5485994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opsomm., foto">
    <p:spTree>
      <p:nvGrpSpPr>
        <p:cNvPr id="1" name=""/>
        <p:cNvGrpSpPr/>
        <p:nvPr/>
      </p:nvGrpSpPr>
      <p:grpSpPr>
        <a:xfrm>
          <a:off x="0" y="0"/>
          <a:ext cx="0" cy="0"/>
          <a:chOff x="0" y="0"/>
          <a:chExt cx="0" cy="0"/>
        </a:xfrm>
      </p:grpSpPr>
      <p:sp>
        <p:nvSpPr>
          <p:cNvPr id="60" name="Ondertitel dia"/>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61" name="Hoofdtekst - niveau één…"/>
          <p:cNvSpPr txBox="1">
            <a:spLocks noGrp="1"/>
          </p:cNvSpPr>
          <p:nvPr>
            <p:ph type="body" sz="half" idx="1" hasCustomPrompt="1"/>
          </p:nvPr>
        </p:nvSpPr>
        <p:spPr>
          <a:xfrm>
            <a:off x="603250" y="2124252"/>
            <a:ext cx="4889500" cy="4128315"/>
          </a:xfrm>
          <a:prstGeom prst="rect">
            <a:avLst/>
          </a:prstGeom>
        </p:spPr>
        <p:txBody>
          <a:bodyPr/>
          <a:lstStyle/>
          <a:p>
            <a:r>
              <a:t>Dia-opsommingstekst</a:t>
            </a:r>
          </a:p>
          <a:p>
            <a:pPr lvl="1"/>
            <a:endParaRPr/>
          </a:p>
          <a:p>
            <a:pPr lvl="2"/>
            <a:endParaRPr/>
          </a:p>
          <a:p>
            <a:pPr lvl="3"/>
            <a:endParaRPr/>
          </a:p>
          <a:p>
            <a:pPr lvl="4"/>
            <a:endParaRPr/>
          </a:p>
        </p:txBody>
      </p:sp>
      <p:sp>
        <p:nvSpPr>
          <p:cNvPr id="62" name="Schaal pappardellepasta met peterselieboter, geroosterde hazelnoten en geraspte parmezaanse kaas"/>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Naam dia"/>
          <p:cNvSpPr txBox="1">
            <a:spLocks noGrp="1"/>
          </p:cNvSpPr>
          <p:nvPr>
            <p:ph type="title" hasCustomPrompt="1"/>
          </p:nvPr>
        </p:nvSpPr>
        <p:spPr>
          <a:xfrm>
            <a:off x="603250" y="539750"/>
            <a:ext cx="4889500" cy="717550"/>
          </a:xfrm>
          <a:prstGeom prst="rect">
            <a:avLst/>
          </a:prstGeom>
        </p:spPr>
        <p:txBody>
          <a:bodyPr/>
          <a:lstStyle/>
          <a:p>
            <a:r>
              <a:t>Naam dia</a:t>
            </a:r>
          </a:p>
        </p:txBody>
      </p:sp>
      <p:sp>
        <p:nvSpPr>
          <p:cNvPr id="6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9821033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6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6"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20197143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F5F5F5"/>
        </a:solidFill>
        <a:effectLst/>
      </p:bgPr>
    </p:bg>
    <p:spTree>
      <p:nvGrpSpPr>
        <p:cNvPr id="1" name=""/>
        <p:cNvGrpSpPr/>
        <p:nvPr/>
      </p:nvGrpSpPr>
      <p:grpSpPr>
        <a:xfrm>
          <a:off x="0" y="0"/>
          <a:ext cx="0" cy="0"/>
          <a:chOff x="0" y="0"/>
          <a:chExt cx="0" cy="0"/>
        </a:xfrm>
      </p:grpSpPr>
      <p:sp>
        <p:nvSpPr>
          <p:cNvPr id="233" name="TextBox 18"/>
          <p:cNvSpPr txBox="1"/>
          <p:nvPr/>
        </p:nvSpPr>
        <p:spPr>
          <a:xfrm>
            <a:off x="685800" y="649042"/>
            <a:ext cx="750205" cy="138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algn="l" defTabSz="1828800">
              <a:defRPr b="1" spc="600">
                <a:gradFill flip="none" rotWithShape="1">
                  <a:gsLst>
                    <a:gs pos="0">
                      <a:srgbClr val="5D7982"/>
                    </a:gs>
                    <a:gs pos="100000">
                      <a:srgbClr val="79ABA3"/>
                    </a:gs>
                  </a:gsLst>
                  <a:lin ang="2700000" scaled="0"/>
                </a:gradFill>
                <a:latin typeface="Titillium Bd"/>
                <a:ea typeface="Titillium Bd"/>
                <a:cs typeface="Titillium Bd"/>
                <a:sym typeface="Titillium Bd"/>
              </a:defRPr>
            </a:lvl1pPr>
          </a:lstStyle>
          <a:p>
            <a:r>
              <a:rPr sz="900"/>
              <a:t>POWER</a:t>
            </a:r>
          </a:p>
        </p:txBody>
      </p:sp>
      <p:sp>
        <p:nvSpPr>
          <p:cNvPr id="234" name="Picture Placeholder 5"/>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235" name="Dianummer"/>
          <p:cNvSpPr txBox="1">
            <a:spLocks noGrp="1"/>
          </p:cNvSpPr>
          <p:nvPr>
            <p:ph type="sldNum" sz="quarter" idx="2"/>
          </p:nvPr>
        </p:nvSpPr>
        <p:spPr>
          <a:xfrm>
            <a:off x="594015" y="5991924"/>
            <a:ext cx="456464" cy="369324"/>
          </a:xfrm>
          <a:prstGeom prst="rect">
            <a:avLst/>
          </a:prstGeom>
        </p:spPr>
        <p:txBody>
          <a:bodyPr lIns="91436" tIns="91436" rIns="91436" bIns="91436" anchor="t"/>
          <a:lstStyle>
            <a:lvl1pPr algn="l" defTabSz="914400">
              <a:defRPr sz="1200" b="1">
                <a:latin typeface="Titillium"/>
                <a:ea typeface="Titillium"/>
                <a:cs typeface="Titillium"/>
                <a:sym typeface="Titillium"/>
              </a:defRPr>
            </a:lvl1pPr>
          </a:lstStyle>
          <a:p>
            <a:fld id="{86CB4B4D-7CA3-9044-876B-883B54F8677D}" type="slidenum">
              <a:t>‹nr.›</a:t>
            </a:fld>
            <a:endParaRPr/>
          </a:p>
        </p:txBody>
      </p:sp>
    </p:spTree>
    <p:extLst>
      <p:ext uri="{BB962C8B-B14F-4D97-AF65-F5344CB8AC3E}">
        <p14:creationId xmlns:p14="http://schemas.microsoft.com/office/powerpoint/2010/main" val="203188451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8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2" name="Picture Placeholder 8"/>
          <p:cNvSpPr>
            <a:spLocks noGrp="1"/>
          </p:cNvSpPr>
          <p:nvPr>
            <p:ph type="pic" sz="quarter" idx="21"/>
          </p:nvPr>
        </p:nvSpPr>
        <p:spPr>
          <a:xfrm>
            <a:off x="3138298" y="1696178"/>
            <a:ext cx="1601119" cy="1732823"/>
          </a:xfrm>
          <a:prstGeom prst="rect">
            <a:avLst/>
          </a:prstGeom>
        </p:spPr>
        <p:txBody>
          <a:bodyPr lIns="91439" tIns="45719" rIns="91439" bIns="45719">
            <a:noAutofit/>
          </a:bodyPr>
          <a:lstStyle/>
          <a:p>
            <a:endParaRPr/>
          </a:p>
        </p:txBody>
      </p:sp>
      <p:sp>
        <p:nvSpPr>
          <p:cNvPr id="243" name="Picture Placeholder 10"/>
          <p:cNvSpPr>
            <a:spLocks noGrp="1"/>
          </p:cNvSpPr>
          <p:nvPr>
            <p:ph type="pic" sz="quarter" idx="22"/>
          </p:nvPr>
        </p:nvSpPr>
        <p:spPr>
          <a:xfrm>
            <a:off x="7448091" y="1696178"/>
            <a:ext cx="1601119" cy="1732823"/>
          </a:xfrm>
          <a:prstGeom prst="rect">
            <a:avLst/>
          </a:prstGeom>
        </p:spPr>
        <p:txBody>
          <a:bodyPr lIns="91439" tIns="45719" rIns="91439" bIns="45719">
            <a:noAutofit/>
          </a:bodyPr>
          <a:lstStyle/>
          <a:p>
            <a:endParaRPr/>
          </a:p>
        </p:txBody>
      </p:sp>
      <p:sp>
        <p:nvSpPr>
          <p:cNvPr id="244" name="Dianummer"/>
          <p:cNvSpPr txBox="1">
            <a:spLocks noGrp="1"/>
          </p:cNvSpPr>
          <p:nvPr>
            <p:ph type="sldNum" sz="quarter" idx="2"/>
          </p:nvPr>
        </p:nvSpPr>
        <p:spPr>
          <a:xfrm>
            <a:off x="8291070" y="6171686"/>
            <a:ext cx="446530" cy="369330"/>
          </a:xfrm>
          <a:prstGeom prst="rect">
            <a:avLst/>
          </a:prstGeom>
        </p:spPr>
        <p:txBody>
          <a:bodyPr lIns="91439" tIns="91439" rIns="91439" bIns="91439"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3937540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4_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1" name="Picture Placeholder 3"/>
          <p:cNvSpPr>
            <a:spLocks noGrp="1"/>
          </p:cNvSpPr>
          <p:nvPr>
            <p:ph type="pic" sz="quarter" idx="21"/>
          </p:nvPr>
        </p:nvSpPr>
        <p:spPr>
          <a:xfrm>
            <a:off x="4897928" y="685910"/>
            <a:ext cx="2396255" cy="2396252"/>
          </a:xfrm>
          <a:prstGeom prst="rect">
            <a:avLst/>
          </a:prstGeom>
        </p:spPr>
        <p:txBody>
          <a:bodyPr lIns="91439" tIns="45719" rIns="91439" bIns="45719">
            <a:noAutofit/>
          </a:bodyPr>
          <a:lstStyle/>
          <a:p>
            <a:endParaRPr/>
          </a:p>
        </p:txBody>
      </p:sp>
      <p:sp>
        <p:nvSpPr>
          <p:cNvPr id="252" name="Picture Placeholder 3"/>
          <p:cNvSpPr>
            <a:spLocks noGrp="1"/>
          </p:cNvSpPr>
          <p:nvPr>
            <p:ph type="pic" sz="quarter" idx="22"/>
          </p:nvPr>
        </p:nvSpPr>
        <p:spPr>
          <a:xfrm>
            <a:off x="6495500" y="-932683"/>
            <a:ext cx="2396253" cy="2396252"/>
          </a:xfrm>
          <a:prstGeom prst="rect">
            <a:avLst/>
          </a:prstGeom>
        </p:spPr>
        <p:txBody>
          <a:bodyPr lIns="91439" tIns="45719" rIns="91439" bIns="45719">
            <a:noAutofit/>
          </a:bodyPr>
          <a:lstStyle/>
          <a:p>
            <a:endParaRPr/>
          </a:p>
        </p:txBody>
      </p:sp>
      <p:sp>
        <p:nvSpPr>
          <p:cNvPr id="253" name="Picture Placeholder 3"/>
          <p:cNvSpPr>
            <a:spLocks noGrp="1"/>
          </p:cNvSpPr>
          <p:nvPr>
            <p:ph type="pic" sz="quarter" idx="23"/>
          </p:nvPr>
        </p:nvSpPr>
        <p:spPr>
          <a:xfrm>
            <a:off x="3321377" y="-932683"/>
            <a:ext cx="2396255" cy="2396252"/>
          </a:xfrm>
          <a:prstGeom prst="rect">
            <a:avLst/>
          </a:prstGeom>
        </p:spPr>
        <p:txBody>
          <a:bodyPr lIns="91439" tIns="45719" rIns="91439" bIns="45719">
            <a:noAutofit/>
          </a:bodyPr>
          <a:lstStyle/>
          <a:p>
            <a:endParaRPr/>
          </a:p>
        </p:txBody>
      </p:sp>
      <p:sp>
        <p:nvSpPr>
          <p:cNvPr id="254" name="Dianummer"/>
          <p:cNvSpPr txBox="1">
            <a:spLocks noGrp="1"/>
          </p:cNvSpPr>
          <p:nvPr>
            <p:ph type="sldNum" sz="quarter" idx="2"/>
          </p:nvPr>
        </p:nvSpPr>
        <p:spPr>
          <a:xfrm>
            <a:off x="8291076" y="6171689"/>
            <a:ext cx="446525" cy="369324"/>
          </a:xfrm>
          <a:prstGeom prst="rect">
            <a:avLst/>
          </a:prstGeom>
        </p:spPr>
        <p:txBody>
          <a:bodyPr lIns="91436" tIns="91436" rIns="91436" bIns="91436" anchor="ctr"/>
          <a:lstStyle>
            <a:lvl1pPr algn="r" defTabSz="914400">
              <a:defRPr sz="1200">
                <a:solidFill>
                  <a:srgbClr val="919191"/>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91360759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2317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2299250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55E954-1B10-6D12-0044-532BB1CC5D9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7F9560F2-456D-2E37-D919-FFAB7B7928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F54926CB-1165-9F4A-8C3B-B57A6EBC2E5F}"/>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5" name="Tijdelijke aanduiding voor voettekst 4">
            <a:extLst>
              <a:ext uri="{FF2B5EF4-FFF2-40B4-BE49-F238E27FC236}">
                <a16:creationId xmlns:a16="http://schemas.microsoft.com/office/drawing/2014/main" id="{EE65154D-0624-B17C-7615-58421064C555}"/>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1660D46-9A8C-710D-4DAA-DFA36EB17335}"/>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241347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7D1CC-7573-A630-3E06-F45BE44CEAEA}"/>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E3FD8E38-6A2B-1938-40F2-3CC4A8C87AE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1F6936A-0296-A784-1297-45070F078658}"/>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5" name="Tijdelijke aanduiding voor voettekst 4">
            <a:extLst>
              <a:ext uri="{FF2B5EF4-FFF2-40B4-BE49-F238E27FC236}">
                <a16:creationId xmlns:a16="http://schemas.microsoft.com/office/drawing/2014/main" id="{3D35F60A-EA04-0298-71F8-8CA6578B25A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6B34E31-0F80-159C-96CA-BB61D5E268F9}"/>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2218656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F606F8-78E6-513D-EE54-898E8F55838A}"/>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E87F4277-6CFC-D0F1-D7F0-C20682EA5DD9}"/>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0786F51-66F5-29D6-F9E6-9256A2574710}"/>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5" name="Tijdelijke aanduiding voor voettekst 4">
            <a:extLst>
              <a:ext uri="{FF2B5EF4-FFF2-40B4-BE49-F238E27FC236}">
                <a16:creationId xmlns:a16="http://schemas.microsoft.com/office/drawing/2014/main" id="{AF0A0285-5934-14D4-0F8E-D85B5D21954A}"/>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A4AA8F7-5ED2-F76D-E16C-71D8BDA76AA9}"/>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4017322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5A7FD-8783-CA2C-85A9-FC7C7A69FCA9}"/>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5D538725-0DB2-8E96-F672-C68F50BD81A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FDAAEA4A-07D6-CC9F-5395-3110C853FC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7422665F-6EAD-E2D4-C601-CE941D587A1F}"/>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6" name="Tijdelijke aanduiding voor voettekst 5">
            <a:extLst>
              <a:ext uri="{FF2B5EF4-FFF2-40B4-BE49-F238E27FC236}">
                <a16:creationId xmlns:a16="http://schemas.microsoft.com/office/drawing/2014/main" id="{71B81C40-5097-EFCD-95FB-8705DF53AADD}"/>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F7A18CF7-09D8-15D3-EFAD-4D95A0D603C7}"/>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177410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e">
    <p:spTree>
      <p:nvGrpSpPr>
        <p:cNvPr id="1" name=""/>
        <p:cNvGrpSpPr/>
        <p:nvPr/>
      </p:nvGrpSpPr>
      <p:grpSpPr>
        <a:xfrm>
          <a:off x="0" y="0"/>
          <a:ext cx="0" cy="0"/>
          <a:chOff x="0" y="0"/>
          <a:chExt cx="0" cy="0"/>
        </a:xfrm>
      </p:grpSpPr>
      <p:sp>
        <p:nvSpPr>
          <p:cNvPr id="71" name="Sectietitel"/>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Sectietitel</a:t>
            </a:r>
          </a:p>
        </p:txBody>
      </p:sp>
      <p:sp>
        <p:nvSpPr>
          <p:cNvPr id="72" name="Dianummer"/>
          <p:cNvSpPr txBox="1">
            <a:spLocks noGrp="1"/>
          </p:cNvSpPr>
          <p:nvPr>
            <p:ph type="sldNum" sz="quarter" idx="2"/>
          </p:nvPr>
        </p:nvSpPr>
        <p:spPr>
          <a:xfrm>
            <a:off x="6000750" y="6488825"/>
            <a:ext cx="314189" cy="241092"/>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361723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008BE-6515-51FB-235A-3530CA4711C1}"/>
              </a:ext>
            </a:extLst>
          </p:cNvPr>
          <p:cNvSpPr>
            <a:spLocks noGrp="1"/>
          </p:cNvSpPr>
          <p:nvPr>
            <p:ph type="title"/>
          </p:nvPr>
        </p:nvSpPr>
        <p:spPr>
          <a:xfrm>
            <a:off x="839788" y="365126"/>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06D7375A-C630-1917-860D-1282B24FAFA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53CC176-0304-06FA-B8F6-5C8CB59F25E0}"/>
              </a:ext>
            </a:extLst>
          </p:cNvPr>
          <p:cNvSpPr>
            <a:spLocks noGrp="1"/>
          </p:cNvSpPr>
          <p:nvPr>
            <p:ph sz="half" idx="2"/>
          </p:nvPr>
        </p:nvSpPr>
        <p:spPr>
          <a:xfrm>
            <a:off x="839789"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F4C8B0BB-0E27-94A6-5FC4-66FE0DA99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B5A15D3-E579-C7E1-AFC9-9A2D8008FB1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9135EF02-8232-94DC-52D3-0717F26D5DC7}"/>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8" name="Tijdelijke aanduiding voor voettekst 7">
            <a:extLst>
              <a:ext uri="{FF2B5EF4-FFF2-40B4-BE49-F238E27FC236}">
                <a16:creationId xmlns:a16="http://schemas.microsoft.com/office/drawing/2014/main" id="{CE90B92F-372C-8C0C-B509-D8106DAC7A58}"/>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9A8D0A1D-FD91-C5A3-2B1B-63DAFE7189FA}"/>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651878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5FEEA0-DC73-53EA-F747-2E3A4EAE8C5E}"/>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9E66B8AD-41FC-AA28-294D-CB5692AF2CB1}"/>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4" name="Tijdelijke aanduiding voor voettekst 3">
            <a:extLst>
              <a:ext uri="{FF2B5EF4-FFF2-40B4-BE49-F238E27FC236}">
                <a16:creationId xmlns:a16="http://schemas.microsoft.com/office/drawing/2014/main" id="{17D92E91-5C8A-CA7C-4E6A-1B6A526E6EB6}"/>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B17B6535-8346-AB92-3FA3-275DDA01CBAC}"/>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1369871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E20B27F-43ED-EBC5-C9DD-82C5D4A90B6E}"/>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3" name="Tijdelijke aanduiding voor voettekst 2">
            <a:extLst>
              <a:ext uri="{FF2B5EF4-FFF2-40B4-BE49-F238E27FC236}">
                <a16:creationId xmlns:a16="http://schemas.microsoft.com/office/drawing/2014/main" id="{F150D949-9C25-1B6B-5A33-F8CD38F8175C}"/>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2F9796BC-3FB7-ECAD-536C-624E89A9530F}"/>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2104681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8F4317-9DD8-DE1F-2D5D-1834D7CE714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9B493D09-548C-438E-5756-4948A7DD3AF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1B42F6F5-D907-C805-9F3D-52F7AF589E19}"/>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3D29AC9-5F13-5623-7697-DEAB7455104F}"/>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6" name="Tijdelijke aanduiding voor voettekst 5">
            <a:extLst>
              <a:ext uri="{FF2B5EF4-FFF2-40B4-BE49-F238E27FC236}">
                <a16:creationId xmlns:a16="http://schemas.microsoft.com/office/drawing/2014/main" id="{767D6ED7-2B92-B519-3CFA-F0614C3FAD81}"/>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3F39E662-4E50-682B-3F42-F0C8F8D6049E}"/>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2602625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7ED8D-1C66-1AF1-9E31-DE20E45C8FBA}"/>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C04B120C-A93F-B788-1DA6-3D695D257503}"/>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89996D2A-1876-DE19-B010-91E5BDCDF65B}"/>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EF15A2-B684-A84E-4A6C-AEAADA830424}"/>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6" name="Tijdelijke aanduiding voor voettekst 5">
            <a:extLst>
              <a:ext uri="{FF2B5EF4-FFF2-40B4-BE49-F238E27FC236}">
                <a16:creationId xmlns:a16="http://schemas.microsoft.com/office/drawing/2014/main" id="{B7820F76-F9E6-2BE8-AD5D-5A0F7EFFDB74}"/>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8EA30F9A-D568-1F2E-59AC-417D225B0AA0}"/>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2705966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CB886-4B42-4C7C-F160-7FF9E35E649B}"/>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462E4326-F70D-103D-8700-83DC2F6A0C2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A16C6C7-939F-149E-87A7-CDA68BE8457E}"/>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5" name="Tijdelijke aanduiding voor voettekst 4">
            <a:extLst>
              <a:ext uri="{FF2B5EF4-FFF2-40B4-BE49-F238E27FC236}">
                <a16:creationId xmlns:a16="http://schemas.microsoft.com/office/drawing/2014/main" id="{EBB9F4D0-8E69-B87D-7054-50B4135A24D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628620D-77D6-A009-AD17-FB6A592FF13E}"/>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2191178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2F57827-BAA4-2D6B-3A38-17944B8AA713}"/>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07C469FD-1BD3-7B79-024B-D1765A70D32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899F150A-039A-F7CF-7009-1008E44D778E}"/>
              </a:ext>
            </a:extLst>
          </p:cNvPr>
          <p:cNvSpPr>
            <a:spLocks noGrp="1"/>
          </p:cNvSpPr>
          <p:nvPr>
            <p:ph type="dt" sz="half" idx="10"/>
          </p:nvPr>
        </p:nvSpPr>
        <p:spPr/>
        <p:txBody>
          <a:bodyPr/>
          <a:lstStyle/>
          <a:p>
            <a:fld id="{F1B8BC63-A91D-4F4C-B39C-75DBCD58CB55}" type="datetimeFigureOut">
              <a:rPr lang="en-GB" smtClean="0"/>
              <a:t>19/10/2023</a:t>
            </a:fld>
            <a:endParaRPr lang="en-GB"/>
          </a:p>
        </p:txBody>
      </p:sp>
      <p:sp>
        <p:nvSpPr>
          <p:cNvPr id="5" name="Tijdelijke aanduiding voor voettekst 4">
            <a:extLst>
              <a:ext uri="{FF2B5EF4-FFF2-40B4-BE49-F238E27FC236}">
                <a16:creationId xmlns:a16="http://schemas.microsoft.com/office/drawing/2014/main" id="{7480026C-50FA-F454-827D-3C1302837011}"/>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EF14BD59-7014-380F-27C6-4D15B0A9D0CF}"/>
              </a:ext>
            </a:extLst>
          </p:cNvPr>
          <p:cNvSpPr>
            <a:spLocks noGrp="1"/>
          </p:cNvSpPr>
          <p:nvPr>
            <p:ph type="sldNum" sz="quarter" idx="12"/>
          </p:nvPr>
        </p:nvSpPr>
        <p:spPr/>
        <p:txBody>
          <a:bodyPr/>
          <a:lstStyle/>
          <a:p>
            <a:fld id="{E509FC8D-3CCF-4F74-BDD2-2FCF3D0E9B4E}" type="slidenum">
              <a:rPr lang="en-GB" smtClean="0"/>
              <a:t>‹nr.›</a:t>
            </a:fld>
            <a:endParaRPr lang="en-GB"/>
          </a:p>
        </p:txBody>
      </p:sp>
    </p:spTree>
    <p:extLst>
      <p:ext uri="{BB962C8B-B14F-4D97-AF65-F5344CB8AC3E}">
        <p14:creationId xmlns:p14="http://schemas.microsoft.com/office/powerpoint/2010/main" val="1499518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3022230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Picture Placeholder 4"/>
          <p:cNvSpPr>
            <a:spLocks noGrp="1"/>
          </p:cNvSpPr>
          <p:nvPr>
            <p:ph type="pic" sz="quarter" idx="17" hasCustomPrompt="1"/>
          </p:nvPr>
        </p:nvSpPr>
        <p:spPr>
          <a:xfrm>
            <a:off x="1546456" y="0"/>
            <a:ext cx="8999137" cy="4753614"/>
          </a:xfrm>
          <a:custGeom>
            <a:avLst/>
            <a:gdLst>
              <a:gd name="connsiteX0" fmla="*/ 160403 w 8999137"/>
              <a:gd name="connsiteY0" fmla="*/ 0 h 4753614"/>
              <a:gd name="connsiteX1" fmla="*/ 8778621 w 8999137"/>
              <a:gd name="connsiteY1" fmla="*/ 0 h 4753614"/>
              <a:gd name="connsiteX2" fmla="*/ 8830686 w 8999137"/>
              <a:gd name="connsiteY2" fmla="*/ 125692 h 4753614"/>
              <a:gd name="connsiteX3" fmla="*/ 8956500 w 8999137"/>
              <a:gd name="connsiteY3" fmla="*/ 566655 h 4753614"/>
              <a:gd name="connsiteX4" fmla="*/ 8817116 w 8999137"/>
              <a:gd name="connsiteY4" fmla="*/ 1831562 h 4753614"/>
              <a:gd name="connsiteX5" fmla="*/ 8552543 w 8999137"/>
              <a:gd name="connsiteY5" fmla="*/ 2275779 h 4753614"/>
              <a:gd name="connsiteX6" fmla="*/ 8491828 w 8999137"/>
              <a:gd name="connsiteY6" fmla="*/ 2368359 h 4753614"/>
              <a:gd name="connsiteX7" fmla="*/ 8376572 w 8999137"/>
              <a:gd name="connsiteY7" fmla="*/ 2502201 h 4753614"/>
              <a:gd name="connsiteX8" fmla="*/ 8321049 w 8999137"/>
              <a:gd name="connsiteY8" fmla="*/ 2549147 h 4753614"/>
              <a:gd name="connsiteX9" fmla="*/ 7682953 w 8999137"/>
              <a:gd name="connsiteY9" fmla="*/ 3088875 h 4753614"/>
              <a:gd name="connsiteX10" fmla="*/ 6696654 w 8999137"/>
              <a:gd name="connsiteY10" fmla="*/ 3657691 h 4753614"/>
              <a:gd name="connsiteX11" fmla="*/ 5156343 w 8999137"/>
              <a:gd name="connsiteY11" fmla="*/ 4270617 h 4753614"/>
              <a:gd name="connsiteX12" fmla="*/ 3602413 w 8999137"/>
              <a:gd name="connsiteY12" fmla="*/ 4667581 h 4753614"/>
              <a:gd name="connsiteX13" fmla="*/ 2520156 w 8999137"/>
              <a:gd name="connsiteY13" fmla="*/ 4751840 h 4753614"/>
              <a:gd name="connsiteX14" fmla="*/ 1660932 w 8999137"/>
              <a:gd name="connsiteY14" fmla="*/ 4621890 h 4753614"/>
              <a:gd name="connsiteX15" fmla="*/ 1020188 w 8999137"/>
              <a:gd name="connsiteY15" fmla="*/ 4313553 h 4753614"/>
              <a:gd name="connsiteX16" fmla="*/ 922325 w 8999137"/>
              <a:gd name="connsiteY16" fmla="*/ 4246711 h 4753614"/>
              <a:gd name="connsiteX17" fmla="*/ 817674 w 8999137"/>
              <a:gd name="connsiteY17" fmla="*/ 4156590 h 4753614"/>
              <a:gd name="connsiteX18" fmla="*/ 796031 w 8999137"/>
              <a:gd name="connsiteY18" fmla="*/ 4129779 h 4753614"/>
              <a:gd name="connsiteX19" fmla="*/ 657178 w 8999137"/>
              <a:gd name="connsiteY19" fmla="*/ 3981342 h 4753614"/>
              <a:gd name="connsiteX20" fmla="*/ 254230 w 8999137"/>
              <a:gd name="connsiteY20" fmla="*/ 3292333 h 4753614"/>
              <a:gd name="connsiteX21" fmla="*/ 29210 w 8999137"/>
              <a:gd name="connsiteY21" fmla="*/ 2287638 h 4753614"/>
              <a:gd name="connsiteX22" fmla="*/ 18702 w 8999137"/>
              <a:gd name="connsiteY22" fmla="*/ 1167583 h 4753614"/>
              <a:gd name="connsiteX23" fmla="*/ 81464 w 8999137"/>
              <a:gd name="connsiteY23" fmla="*/ 522993 h 47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99137" h="4753614">
                <a:moveTo>
                  <a:pt x="160403" y="0"/>
                </a:moveTo>
                <a:lnTo>
                  <a:pt x="8778621" y="0"/>
                </a:lnTo>
                <a:lnTo>
                  <a:pt x="8830686" y="125692"/>
                </a:lnTo>
                <a:cubicBezTo>
                  <a:pt x="8884022" y="268426"/>
                  <a:pt x="8926868" y="415063"/>
                  <a:pt x="8956500" y="566655"/>
                </a:cubicBezTo>
                <a:cubicBezTo>
                  <a:pt x="9041356" y="1002437"/>
                  <a:pt x="9001882" y="1424828"/>
                  <a:pt x="8817116" y="1831562"/>
                </a:cubicBezTo>
                <a:cubicBezTo>
                  <a:pt x="8745505" y="1989377"/>
                  <a:pt x="8656388" y="2137016"/>
                  <a:pt x="8552543" y="2275779"/>
                </a:cubicBezTo>
                <a:cubicBezTo>
                  <a:pt x="8530503" y="2305272"/>
                  <a:pt x="8511944" y="2337209"/>
                  <a:pt x="8491828" y="2368359"/>
                </a:cubicBezTo>
                <a:lnTo>
                  <a:pt x="8376572" y="2502201"/>
                </a:lnTo>
                <a:cubicBezTo>
                  <a:pt x="8358065" y="2517851"/>
                  <a:pt x="8337899" y="2531525"/>
                  <a:pt x="8321049" y="2549147"/>
                </a:cubicBezTo>
                <a:cubicBezTo>
                  <a:pt x="8127505" y="2751181"/>
                  <a:pt x="7912204" y="2928481"/>
                  <a:pt x="7682953" y="3088875"/>
                </a:cubicBezTo>
                <a:cubicBezTo>
                  <a:pt x="7370941" y="3307068"/>
                  <a:pt x="7039450" y="3492693"/>
                  <a:pt x="6696654" y="3657691"/>
                </a:cubicBezTo>
                <a:cubicBezTo>
                  <a:pt x="6197909" y="3898611"/>
                  <a:pt x="5682077" y="4097043"/>
                  <a:pt x="5156343" y="4270617"/>
                </a:cubicBezTo>
                <a:cubicBezTo>
                  <a:pt x="4647318" y="4438419"/>
                  <a:pt x="4131460" y="4579103"/>
                  <a:pt x="3602413" y="4667581"/>
                </a:cubicBezTo>
                <a:cubicBezTo>
                  <a:pt x="3244135" y="4727203"/>
                  <a:pt x="2883679" y="4762083"/>
                  <a:pt x="2520156" y="4751840"/>
                </a:cubicBezTo>
                <a:cubicBezTo>
                  <a:pt x="2228356" y="4744000"/>
                  <a:pt x="1940786" y="4706579"/>
                  <a:pt x="1660932" y="4621890"/>
                </a:cubicBezTo>
                <a:cubicBezTo>
                  <a:pt x="1431364" y="4552181"/>
                  <a:pt x="1216374" y="4452545"/>
                  <a:pt x="1020188" y="4313553"/>
                </a:cubicBezTo>
                <a:cubicBezTo>
                  <a:pt x="987911" y="4290659"/>
                  <a:pt x="955143" y="4268980"/>
                  <a:pt x="922325" y="4246711"/>
                </a:cubicBezTo>
                <a:lnTo>
                  <a:pt x="817674" y="4156590"/>
                </a:lnTo>
                <a:cubicBezTo>
                  <a:pt x="810350" y="4147558"/>
                  <a:pt x="804158" y="4137871"/>
                  <a:pt x="796031" y="4129779"/>
                </a:cubicBezTo>
                <a:cubicBezTo>
                  <a:pt x="749835" y="4080201"/>
                  <a:pt x="701165" y="4032838"/>
                  <a:pt x="657178" y="3981342"/>
                </a:cubicBezTo>
                <a:cubicBezTo>
                  <a:pt x="480734" y="3776574"/>
                  <a:pt x="351112" y="3544049"/>
                  <a:pt x="254230" y="3292333"/>
                </a:cubicBezTo>
                <a:cubicBezTo>
                  <a:pt x="129680" y="2968869"/>
                  <a:pt x="63284" y="2631766"/>
                  <a:pt x="29210" y="2287638"/>
                </a:cubicBezTo>
                <a:cubicBezTo>
                  <a:pt x="-7988" y="1914676"/>
                  <a:pt x="-7577" y="1540890"/>
                  <a:pt x="18702" y="1167583"/>
                </a:cubicBezTo>
                <a:cubicBezTo>
                  <a:pt x="33799" y="951712"/>
                  <a:pt x="54828" y="736866"/>
                  <a:pt x="81464" y="522993"/>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2598345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Tree>
    <p:extLst>
      <p:ext uri="{BB962C8B-B14F-4D97-AF65-F5344CB8AC3E}">
        <p14:creationId xmlns:p14="http://schemas.microsoft.com/office/powerpoint/2010/main" val="3526703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79" name="Naam dia"/>
          <p:cNvSpPr txBox="1">
            <a:spLocks noGrp="1"/>
          </p:cNvSpPr>
          <p:nvPr>
            <p:ph type="title" hasCustomPrompt="1"/>
          </p:nvPr>
        </p:nvSpPr>
        <p:spPr>
          <a:xfrm>
            <a:off x="603250" y="539750"/>
            <a:ext cx="10985500" cy="717475"/>
          </a:xfrm>
          <a:prstGeom prst="rect">
            <a:avLst/>
          </a:prstGeom>
        </p:spPr>
        <p:txBody>
          <a:bodyPr/>
          <a:lstStyle/>
          <a:p>
            <a:r>
              <a:t>Naam dia</a:t>
            </a:r>
          </a:p>
        </p:txBody>
      </p:sp>
      <p:sp>
        <p:nvSpPr>
          <p:cNvPr id="80" name="Ondertitel di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8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2319167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1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4897929" y="685910"/>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3" name="Picture Placeholder 3"/>
          <p:cNvSpPr>
            <a:spLocks noGrp="1"/>
          </p:cNvSpPr>
          <p:nvPr>
            <p:ph type="pic" sz="quarter" idx="16" hasCustomPrompt="1"/>
          </p:nvPr>
        </p:nvSpPr>
        <p:spPr>
          <a:xfrm>
            <a:off x="6495501" y="-932683"/>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5" name="Picture Placeholder 3"/>
          <p:cNvSpPr>
            <a:spLocks noGrp="1"/>
          </p:cNvSpPr>
          <p:nvPr>
            <p:ph type="pic" sz="quarter" idx="17" hasCustomPrompt="1"/>
          </p:nvPr>
        </p:nvSpPr>
        <p:spPr>
          <a:xfrm>
            <a:off x="3321378" y="-932683"/>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4197676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5" name="Picture Placeholder 3"/>
          <p:cNvSpPr>
            <a:spLocks noGrp="1"/>
          </p:cNvSpPr>
          <p:nvPr>
            <p:ph type="pic" sz="quarter" idx="17" hasCustomPrompt="1"/>
          </p:nvPr>
        </p:nvSpPr>
        <p:spPr>
          <a:xfrm>
            <a:off x="6794983" y="506117"/>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6" name="Picture Placeholder 3"/>
          <p:cNvSpPr>
            <a:spLocks noGrp="1"/>
          </p:cNvSpPr>
          <p:nvPr>
            <p:ph type="pic" sz="quarter" idx="18" hasCustomPrompt="1"/>
          </p:nvPr>
        </p:nvSpPr>
        <p:spPr>
          <a:xfrm>
            <a:off x="8707417" y="2446008"/>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7" name="Picture Placeholder 3"/>
          <p:cNvSpPr>
            <a:spLocks noGrp="1"/>
          </p:cNvSpPr>
          <p:nvPr>
            <p:ph type="pic" sz="quarter" idx="19" hasCustomPrompt="1"/>
          </p:nvPr>
        </p:nvSpPr>
        <p:spPr>
          <a:xfrm>
            <a:off x="4882548" y="-1433774"/>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8" name="Picture Placeholder 3"/>
          <p:cNvSpPr>
            <a:spLocks noGrp="1"/>
          </p:cNvSpPr>
          <p:nvPr>
            <p:ph type="pic" sz="quarter" idx="20" hasCustomPrompt="1"/>
          </p:nvPr>
        </p:nvSpPr>
        <p:spPr>
          <a:xfrm>
            <a:off x="10625427" y="506117"/>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9" name="Picture Placeholder 3"/>
          <p:cNvSpPr>
            <a:spLocks noGrp="1"/>
          </p:cNvSpPr>
          <p:nvPr>
            <p:ph type="pic" sz="quarter" idx="21" hasCustomPrompt="1"/>
          </p:nvPr>
        </p:nvSpPr>
        <p:spPr>
          <a:xfrm>
            <a:off x="8707417" y="-1433774"/>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2327763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6096001" y="1219148"/>
            <a:ext cx="4305300" cy="4419704"/>
          </a:xfrm>
          <a:custGeom>
            <a:avLst/>
            <a:gdLst>
              <a:gd name="connsiteX0" fmla="*/ 0 w 8116779"/>
              <a:gd name="connsiteY0" fmla="*/ 1301629 h 4419704"/>
              <a:gd name="connsiteX1" fmla="*/ 1864712 w 8116779"/>
              <a:gd name="connsiteY1" fmla="*/ 1301629 h 4419704"/>
              <a:gd name="connsiteX2" fmla="*/ 1864712 w 8116779"/>
              <a:gd name="connsiteY2" fmla="*/ 3118073 h 4419704"/>
              <a:gd name="connsiteX3" fmla="*/ 0 w 8116779"/>
              <a:gd name="connsiteY3" fmla="*/ 3118073 h 4419704"/>
              <a:gd name="connsiteX4" fmla="*/ 6799278 w 8116779"/>
              <a:gd name="connsiteY4" fmla="*/ 0 h 4419704"/>
              <a:gd name="connsiteX5" fmla="*/ 6880799 w 8116779"/>
              <a:gd name="connsiteY5" fmla="*/ 0 h 4419704"/>
              <a:gd name="connsiteX6" fmla="*/ 6908107 w 8116779"/>
              <a:gd name="connsiteY6" fmla="*/ 3274 h 4419704"/>
              <a:gd name="connsiteX7" fmla="*/ 7102842 w 8116779"/>
              <a:gd name="connsiteY7" fmla="*/ 26396 h 4419704"/>
              <a:gd name="connsiteX8" fmla="*/ 7597553 w 8116779"/>
              <a:gd name="connsiteY8" fmla="*/ 291168 h 4419704"/>
              <a:gd name="connsiteX9" fmla="*/ 7837931 w 8116779"/>
              <a:gd name="connsiteY9" fmla="*/ 629807 h 4419704"/>
              <a:gd name="connsiteX10" fmla="*/ 8005359 w 8116779"/>
              <a:gd name="connsiteY10" fmla="*/ 1103903 h 4419704"/>
              <a:gd name="connsiteX11" fmla="*/ 8076516 w 8116779"/>
              <a:gd name="connsiteY11" fmla="*/ 1510680 h 4419704"/>
              <a:gd name="connsiteX12" fmla="*/ 8104819 w 8116779"/>
              <a:gd name="connsiteY12" fmla="*/ 1839293 h 4419704"/>
              <a:gd name="connsiteX13" fmla="*/ 8114786 w 8116779"/>
              <a:gd name="connsiteY13" fmla="*/ 2165449 h 4419704"/>
              <a:gd name="connsiteX14" fmla="*/ 8116779 w 8116779"/>
              <a:gd name="connsiteY14" fmla="*/ 2182025 h 4419704"/>
              <a:gd name="connsiteX15" fmla="*/ 8116779 w 8116779"/>
              <a:gd name="connsiteY15" fmla="*/ 2237680 h 4419704"/>
              <a:gd name="connsiteX16" fmla="*/ 8114786 w 8116779"/>
              <a:gd name="connsiteY16" fmla="*/ 2261619 h 4419704"/>
              <a:gd name="connsiteX17" fmla="*/ 8098840 w 8116779"/>
              <a:gd name="connsiteY17" fmla="*/ 2676581 h 4419704"/>
              <a:gd name="connsiteX18" fmla="*/ 8035059 w 8116779"/>
              <a:gd name="connsiteY18" fmla="*/ 3176458 h 4419704"/>
              <a:gd name="connsiteX19" fmla="*/ 7905501 w 8116779"/>
              <a:gd name="connsiteY19" fmla="*/ 3636229 h 4419704"/>
              <a:gd name="connsiteX20" fmla="*/ 7690435 w 8116779"/>
              <a:gd name="connsiteY20" fmla="*/ 4021930 h 4419704"/>
              <a:gd name="connsiteX21" fmla="*/ 7183567 w 8116779"/>
              <a:gd name="connsiteY21" fmla="*/ 4369574 h 4419704"/>
              <a:gd name="connsiteX22" fmla="*/ 6937605 w 8116779"/>
              <a:gd name="connsiteY22" fmla="*/ 4412746 h 4419704"/>
              <a:gd name="connsiteX23" fmla="*/ 6884587 w 8116779"/>
              <a:gd name="connsiteY23" fmla="*/ 4419704 h 4419704"/>
              <a:gd name="connsiteX24" fmla="*/ 6799278 w 8116779"/>
              <a:gd name="connsiteY24" fmla="*/ 4419704 h 4419704"/>
              <a:gd name="connsiteX25" fmla="*/ 6764597 w 8116779"/>
              <a:gd name="connsiteY25" fmla="*/ 4414180 h 4419704"/>
              <a:gd name="connsiteX26" fmla="*/ 6365957 w 8116779"/>
              <a:gd name="connsiteY26" fmla="*/ 4350749 h 4419704"/>
              <a:gd name="connsiteX27" fmla="*/ 5846930 w 8116779"/>
              <a:gd name="connsiteY27" fmla="*/ 4169049 h 4419704"/>
              <a:gd name="connsiteX28" fmla="*/ 5137152 w 8116779"/>
              <a:gd name="connsiteY28" fmla="*/ 3798490 h 4419704"/>
              <a:gd name="connsiteX29" fmla="*/ 4502121 w 8116779"/>
              <a:gd name="connsiteY29" fmla="*/ 3354883 h 4419704"/>
              <a:gd name="connsiteX30" fmla="*/ 4130192 w 8116779"/>
              <a:gd name="connsiteY30" fmla="*/ 2985347 h 4419704"/>
              <a:gd name="connsiteX31" fmla="*/ 3906953 w 8116779"/>
              <a:gd name="connsiteY31" fmla="*/ 2629927 h 4419704"/>
              <a:gd name="connsiteX32" fmla="*/ 3817859 w 8116779"/>
              <a:gd name="connsiteY32" fmla="*/ 2298246 h 4419704"/>
              <a:gd name="connsiteX33" fmla="*/ 3811479 w 8116779"/>
              <a:gd name="connsiteY33" fmla="*/ 2241363 h 4419704"/>
              <a:gd name="connsiteX34" fmla="*/ 3811479 w 8116779"/>
              <a:gd name="connsiteY34" fmla="*/ 2174659 h 4419704"/>
              <a:gd name="connsiteX35" fmla="*/ 3814470 w 8116779"/>
              <a:gd name="connsiteY35" fmla="*/ 2158288 h 4419704"/>
              <a:gd name="connsiteX36" fmla="*/ 3825034 w 8116779"/>
              <a:gd name="connsiteY36" fmla="*/ 2060687 h 4419704"/>
              <a:gd name="connsiteX37" fmla="*/ 3950207 w 8116779"/>
              <a:gd name="connsiteY37" fmla="*/ 1696061 h 4419704"/>
              <a:gd name="connsiteX38" fmla="*/ 4246992 w 8116779"/>
              <a:gd name="connsiteY38" fmla="*/ 1297060 h 4419704"/>
              <a:gd name="connsiteX39" fmla="*/ 4653605 w 8116779"/>
              <a:gd name="connsiteY39" fmla="*/ 940210 h 4419704"/>
              <a:gd name="connsiteX40" fmla="*/ 5725146 w 8116779"/>
              <a:gd name="connsiteY40" fmla="*/ 301195 h 4419704"/>
              <a:gd name="connsiteX41" fmla="*/ 6351607 w 8116779"/>
              <a:gd name="connsiteY41" fmla="*/ 68750 h 4419704"/>
              <a:gd name="connsiteX42" fmla="*/ 6777552 w 8116779"/>
              <a:gd name="connsiteY42" fmla="*/ 3069 h 4419704"/>
              <a:gd name="connsiteX43" fmla="*/ 6799278 w 8116779"/>
              <a:gd name="connsiteY43" fmla="*/ 0 h 4419704"/>
              <a:gd name="connsiteX0" fmla="*/ 0 w 8116779"/>
              <a:gd name="connsiteY0" fmla="*/ 1301629 h 4419704"/>
              <a:gd name="connsiteX1" fmla="*/ 1864712 w 8116779"/>
              <a:gd name="connsiteY1" fmla="*/ 3118073 h 4419704"/>
              <a:gd name="connsiteX2" fmla="*/ 0 w 8116779"/>
              <a:gd name="connsiteY2" fmla="*/ 3118073 h 4419704"/>
              <a:gd name="connsiteX3" fmla="*/ 0 w 8116779"/>
              <a:gd name="connsiteY3" fmla="*/ 1301629 h 4419704"/>
              <a:gd name="connsiteX4" fmla="*/ 6799278 w 8116779"/>
              <a:gd name="connsiteY4" fmla="*/ 0 h 4419704"/>
              <a:gd name="connsiteX5" fmla="*/ 6880799 w 8116779"/>
              <a:gd name="connsiteY5" fmla="*/ 0 h 4419704"/>
              <a:gd name="connsiteX6" fmla="*/ 6908107 w 8116779"/>
              <a:gd name="connsiteY6" fmla="*/ 3274 h 4419704"/>
              <a:gd name="connsiteX7" fmla="*/ 7102842 w 8116779"/>
              <a:gd name="connsiteY7" fmla="*/ 26396 h 4419704"/>
              <a:gd name="connsiteX8" fmla="*/ 7597553 w 8116779"/>
              <a:gd name="connsiteY8" fmla="*/ 291168 h 4419704"/>
              <a:gd name="connsiteX9" fmla="*/ 7837931 w 8116779"/>
              <a:gd name="connsiteY9" fmla="*/ 629807 h 4419704"/>
              <a:gd name="connsiteX10" fmla="*/ 8005359 w 8116779"/>
              <a:gd name="connsiteY10" fmla="*/ 1103903 h 4419704"/>
              <a:gd name="connsiteX11" fmla="*/ 8076516 w 8116779"/>
              <a:gd name="connsiteY11" fmla="*/ 1510680 h 4419704"/>
              <a:gd name="connsiteX12" fmla="*/ 8104819 w 8116779"/>
              <a:gd name="connsiteY12" fmla="*/ 1839293 h 4419704"/>
              <a:gd name="connsiteX13" fmla="*/ 8114786 w 8116779"/>
              <a:gd name="connsiteY13" fmla="*/ 2165449 h 4419704"/>
              <a:gd name="connsiteX14" fmla="*/ 8116779 w 8116779"/>
              <a:gd name="connsiteY14" fmla="*/ 2182025 h 4419704"/>
              <a:gd name="connsiteX15" fmla="*/ 8116779 w 8116779"/>
              <a:gd name="connsiteY15" fmla="*/ 2237680 h 4419704"/>
              <a:gd name="connsiteX16" fmla="*/ 8114786 w 8116779"/>
              <a:gd name="connsiteY16" fmla="*/ 2261619 h 4419704"/>
              <a:gd name="connsiteX17" fmla="*/ 8098840 w 8116779"/>
              <a:gd name="connsiteY17" fmla="*/ 2676581 h 4419704"/>
              <a:gd name="connsiteX18" fmla="*/ 8035059 w 8116779"/>
              <a:gd name="connsiteY18" fmla="*/ 3176458 h 4419704"/>
              <a:gd name="connsiteX19" fmla="*/ 7905501 w 8116779"/>
              <a:gd name="connsiteY19" fmla="*/ 3636229 h 4419704"/>
              <a:gd name="connsiteX20" fmla="*/ 7690435 w 8116779"/>
              <a:gd name="connsiteY20" fmla="*/ 4021930 h 4419704"/>
              <a:gd name="connsiteX21" fmla="*/ 7183567 w 8116779"/>
              <a:gd name="connsiteY21" fmla="*/ 4369574 h 4419704"/>
              <a:gd name="connsiteX22" fmla="*/ 6937605 w 8116779"/>
              <a:gd name="connsiteY22" fmla="*/ 4412746 h 4419704"/>
              <a:gd name="connsiteX23" fmla="*/ 6884587 w 8116779"/>
              <a:gd name="connsiteY23" fmla="*/ 4419704 h 4419704"/>
              <a:gd name="connsiteX24" fmla="*/ 6799278 w 8116779"/>
              <a:gd name="connsiteY24" fmla="*/ 4419704 h 4419704"/>
              <a:gd name="connsiteX25" fmla="*/ 6764597 w 8116779"/>
              <a:gd name="connsiteY25" fmla="*/ 4414180 h 4419704"/>
              <a:gd name="connsiteX26" fmla="*/ 6365957 w 8116779"/>
              <a:gd name="connsiteY26" fmla="*/ 4350749 h 4419704"/>
              <a:gd name="connsiteX27" fmla="*/ 5846930 w 8116779"/>
              <a:gd name="connsiteY27" fmla="*/ 4169049 h 4419704"/>
              <a:gd name="connsiteX28" fmla="*/ 5137152 w 8116779"/>
              <a:gd name="connsiteY28" fmla="*/ 3798490 h 4419704"/>
              <a:gd name="connsiteX29" fmla="*/ 4502121 w 8116779"/>
              <a:gd name="connsiteY29" fmla="*/ 3354883 h 4419704"/>
              <a:gd name="connsiteX30" fmla="*/ 4130192 w 8116779"/>
              <a:gd name="connsiteY30" fmla="*/ 2985347 h 4419704"/>
              <a:gd name="connsiteX31" fmla="*/ 3906953 w 8116779"/>
              <a:gd name="connsiteY31" fmla="*/ 2629927 h 4419704"/>
              <a:gd name="connsiteX32" fmla="*/ 3817859 w 8116779"/>
              <a:gd name="connsiteY32" fmla="*/ 2298246 h 4419704"/>
              <a:gd name="connsiteX33" fmla="*/ 3811479 w 8116779"/>
              <a:gd name="connsiteY33" fmla="*/ 2241363 h 4419704"/>
              <a:gd name="connsiteX34" fmla="*/ 3811479 w 8116779"/>
              <a:gd name="connsiteY34" fmla="*/ 2174659 h 4419704"/>
              <a:gd name="connsiteX35" fmla="*/ 3814470 w 8116779"/>
              <a:gd name="connsiteY35" fmla="*/ 2158288 h 4419704"/>
              <a:gd name="connsiteX36" fmla="*/ 3825034 w 8116779"/>
              <a:gd name="connsiteY36" fmla="*/ 2060687 h 4419704"/>
              <a:gd name="connsiteX37" fmla="*/ 3950207 w 8116779"/>
              <a:gd name="connsiteY37" fmla="*/ 1696061 h 4419704"/>
              <a:gd name="connsiteX38" fmla="*/ 4246992 w 8116779"/>
              <a:gd name="connsiteY38" fmla="*/ 1297060 h 4419704"/>
              <a:gd name="connsiteX39" fmla="*/ 4653605 w 8116779"/>
              <a:gd name="connsiteY39" fmla="*/ 940210 h 4419704"/>
              <a:gd name="connsiteX40" fmla="*/ 5725146 w 8116779"/>
              <a:gd name="connsiteY40" fmla="*/ 301195 h 4419704"/>
              <a:gd name="connsiteX41" fmla="*/ 6351607 w 8116779"/>
              <a:gd name="connsiteY41" fmla="*/ 68750 h 4419704"/>
              <a:gd name="connsiteX42" fmla="*/ 6777552 w 8116779"/>
              <a:gd name="connsiteY42" fmla="*/ 3069 h 4419704"/>
              <a:gd name="connsiteX43" fmla="*/ 6799278 w 8116779"/>
              <a:gd name="connsiteY43" fmla="*/ 0 h 4419704"/>
              <a:gd name="connsiteX0" fmla="*/ 0 w 8116779"/>
              <a:gd name="connsiteY0" fmla="*/ 3118073 h 4419704"/>
              <a:gd name="connsiteX1" fmla="*/ 1864712 w 8116779"/>
              <a:gd name="connsiteY1" fmla="*/ 3118073 h 4419704"/>
              <a:gd name="connsiteX2" fmla="*/ 0 w 8116779"/>
              <a:gd name="connsiteY2" fmla="*/ 3118073 h 4419704"/>
              <a:gd name="connsiteX3" fmla="*/ 6799278 w 8116779"/>
              <a:gd name="connsiteY3" fmla="*/ 0 h 4419704"/>
              <a:gd name="connsiteX4" fmla="*/ 6880799 w 8116779"/>
              <a:gd name="connsiteY4" fmla="*/ 0 h 4419704"/>
              <a:gd name="connsiteX5" fmla="*/ 6908107 w 8116779"/>
              <a:gd name="connsiteY5" fmla="*/ 3274 h 4419704"/>
              <a:gd name="connsiteX6" fmla="*/ 7102842 w 8116779"/>
              <a:gd name="connsiteY6" fmla="*/ 26396 h 4419704"/>
              <a:gd name="connsiteX7" fmla="*/ 7597553 w 8116779"/>
              <a:gd name="connsiteY7" fmla="*/ 291168 h 4419704"/>
              <a:gd name="connsiteX8" fmla="*/ 7837931 w 8116779"/>
              <a:gd name="connsiteY8" fmla="*/ 629807 h 4419704"/>
              <a:gd name="connsiteX9" fmla="*/ 8005359 w 8116779"/>
              <a:gd name="connsiteY9" fmla="*/ 1103903 h 4419704"/>
              <a:gd name="connsiteX10" fmla="*/ 8076516 w 8116779"/>
              <a:gd name="connsiteY10" fmla="*/ 1510680 h 4419704"/>
              <a:gd name="connsiteX11" fmla="*/ 8104819 w 8116779"/>
              <a:gd name="connsiteY11" fmla="*/ 1839293 h 4419704"/>
              <a:gd name="connsiteX12" fmla="*/ 8114786 w 8116779"/>
              <a:gd name="connsiteY12" fmla="*/ 2165449 h 4419704"/>
              <a:gd name="connsiteX13" fmla="*/ 8116779 w 8116779"/>
              <a:gd name="connsiteY13" fmla="*/ 2182025 h 4419704"/>
              <a:gd name="connsiteX14" fmla="*/ 8116779 w 8116779"/>
              <a:gd name="connsiteY14" fmla="*/ 2237680 h 4419704"/>
              <a:gd name="connsiteX15" fmla="*/ 8114786 w 8116779"/>
              <a:gd name="connsiteY15" fmla="*/ 2261619 h 4419704"/>
              <a:gd name="connsiteX16" fmla="*/ 8098840 w 8116779"/>
              <a:gd name="connsiteY16" fmla="*/ 2676581 h 4419704"/>
              <a:gd name="connsiteX17" fmla="*/ 8035059 w 8116779"/>
              <a:gd name="connsiteY17" fmla="*/ 3176458 h 4419704"/>
              <a:gd name="connsiteX18" fmla="*/ 7905501 w 8116779"/>
              <a:gd name="connsiteY18" fmla="*/ 3636229 h 4419704"/>
              <a:gd name="connsiteX19" fmla="*/ 7690435 w 8116779"/>
              <a:gd name="connsiteY19" fmla="*/ 4021930 h 4419704"/>
              <a:gd name="connsiteX20" fmla="*/ 7183567 w 8116779"/>
              <a:gd name="connsiteY20" fmla="*/ 4369574 h 4419704"/>
              <a:gd name="connsiteX21" fmla="*/ 6937605 w 8116779"/>
              <a:gd name="connsiteY21" fmla="*/ 4412746 h 4419704"/>
              <a:gd name="connsiteX22" fmla="*/ 6884587 w 8116779"/>
              <a:gd name="connsiteY22" fmla="*/ 4419704 h 4419704"/>
              <a:gd name="connsiteX23" fmla="*/ 6799278 w 8116779"/>
              <a:gd name="connsiteY23" fmla="*/ 4419704 h 4419704"/>
              <a:gd name="connsiteX24" fmla="*/ 6764597 w 8116779"/>
              <a:gd name="connsiteY24" fmla="*/ 4414180 h 4419704"/>
              <a:gd name="connsiteX25" fmla="*/ 6365957 w 8116779"/>
              <a:gd name="connsiteY25" fmla="*/ 4350749 h 4419704"/>
              <a:gd name="connsiteX26" fmla="*/ 5846930 w 8116779"/>
              <a:gd name="connsiteY26" fmla="*/ 4169049 h 4419704"/>
              <a:gd name="connsiteX27" fmla="*/ 5137152 w 8116779"/>
              <a:gd name="connsiteY27" fmla="*/ 3798490 h 4419704"/>
              <a:gd name="connsiteX28" fmla="*/ 4502121 w 8116779"/>
              <a:gd name="connsiteY28" fmla="*/ 3354883 h 4419704"/>
              <a:gd name="connsiteX29" fmla="*/ 4130192 w 8116779"/>
              <a:gd name="connsiteY29" fmla="*/ 2985347 h 4419704"/>
              <a:gd name="connsiteX30" fmla="*/ 3906953 w 8116779"/>
              <a:gd name="connsiteY30" fmla="*/ 2629927 h 4419704"/>
              <a:gd name="connsiteX31" fmla="*/ 3817859 w 8116779"/>
              <a:gd name="connsiteY31" fmla="*/ 2298246 h 4419704"/>
              <a:gd name="connsiteX32" fmla="*/ 3811479 w 8116779"/>
              <a:gd name="connsiteY32" fmla="*/ 2241363 h 4419704"/>
              <a:gd name="connsiteX33" fmla="*/ 3811479 w 8116779"/>
              <a:gd name="connsiteY33" fmla="*/ 2174659 h 4419704"/>
              <a:gd name="connsiteX34" fmla="*/ 3814470 w 8116779"/>
              <a:gd name="connsiteY34" fmla="*/ 2158288 h 4419704"/>
              <a:gd name="connsiteX35" fmla="*/ 3825034 w 8116779"/>
              <a:gd name="connsiteY35" fmla="*/ 2060687 h 4419704"/>
              <a:gd name="connsiteX36" fmla="*/ 3950207 w 8116779"/>
              <a:gd name="connsiteY36" fmla="*/ 1696061 h 4419704"/>
              <a:gd name="connsiteX37" fmla="*/ 4246992 w 8116779"/>
              <a:gd name="connsiteY37" fmla="*/ 1297060 h 4419704"/>
              <a:gd name="connsiteX38" fmla="*/ 4653605 w 8116779"/>
              <a:gd name="connsiteY38" fmla="*/ 940210 h 4419704"/>
              <a:gd name="connsiteX39" fmla="*/ 5725146 w 8116779"/>
              <a:gd name="connsiteY39" fmla="*/ 301195 h 4419704"/>
              <a:gd name="connsiteX40" fmla="*/ 6351607 w 8116779"/>
              <a:gd name="connsiteY40" fmla="*/ 68750 h 4419704"/>
              <a:gd name="connsiteX41" fmla="*/ 6777552 w 8116779"/>
              <a:gd name="connsiteY41" fmla="*/ 3069 h 4419704"/>
              <a:gd name="connsiteX42" fmla="*/ 6799278 w 8116779"/>
              <a:gd name="connsiteY42" fmla="*/ 0 h 4419704"/>
              <a:gd name="connsiteX0" fmla="*/ 2987799 w 4305300"/>
              <a:gd name="connsiteY0" fmla="*/ 0 h 4419704"/>
              <a:gd name="connsiteX1" fmla="*/ 3069320 w 4305300"/>
              <a:gd name="connsiteY1" fmla="*/ 0 h 4419704"/>
              <a:gd name="connsiteX2" fmla="*/ 3096628 w 4305300"/>
              <a:gd name="connsiteY2" fmla="*/ 3274 h 4419704"/>
              <a:gd name="connsiteX3" fmla="*/ 3291363 w 4305300"/>
              <a:gd name="connsiteY3" fmla="*/ 26396 h 4419704"/>
              <a:gd name="connsiteX4" fmla="*/ 3786074 w 4305300"/>
              <a:gd name="connsiteY4" fmla="*/ 291168 h 4419704"/>
              <a:gd name="connsiteX5" fmla="*/ 4026452 w 4305300"/>
              <a:gd name="connsiteY5" fmla="*/ 629807 h 4419704"/>
              <a:gd name="connsiteX6" fmla="*/ 4193880 w 4305300"/>
              <a:gd name="connsiteY6" fmla="*/ 1103903 h 4419704"/>
              <a:gd name="connsiteX7" fmla="*/ 4265037 w 4305300"/>
              <a:gd name="connsiteY7" fmla="*/ 1510680 h 4419704"/>
              <a:gd name="connsiteX8" fmla="*/ 4293340 w 4305300"/>
              <a:gd name="connsiteY8" fmla="*/ 1839293 h 4419704"/>
              <a:gd name="connsiteX9" fmla="*/ 4303307 w 4305300"/>
              <a:gd name="connsiteY9" fmla="*/ 2165449 h 4419704"/>
              <a:gd name="connsiteX10" fmla="*/ 4305300 w 4305300"/>
              <a:gd name="connsiteY10" fmla="*/ 2182025 h 4419704"/>
              <a:gd name="connsiteX11" fmla="*/ 4305300 w 4305300"/>
              <a:gd name="connsiteY11" fmla="*/ 2237680 h 4419704"/>
              <a:gd name="connsiteX12" fmla="*/ 4303307 w 4305300"/>
              <a:gd name="connsiteY12" fmla="*/ 2261619 h 4419704"/>
              <a:gd name="connsiteX13" fmla="*/ 4287361 w 4305300"/>
              <a:gd name="connsiteY13" fmla="*/ 2676581 h 4419704"/>
              <a:gd name="connsiteX14" fmla="*/ 4223580 w 4305300"/>
              <a:gd name="connsiteY14" fmla="*/ 3176458 h 4419704"/>
              <a:gd name="connsiteX15" fmla="*/ 4094022 w 4305300"/>
              <a:gd name="connsiteY15" fmla="*/ 3636229 h 4419704"/>
              <a:gd name="connsiteX16" fmla="*/ 3878956 w 4305300"/>
              <a:gd name="connsiteY16" fmla="*/ 4021930 h 4419704"/>
              <a:gd name="connsiteX17" fmla="*/ 3372088 w 4305300"/>
              <a:gd name="connsiteY17" fmla="*/ 4369574 h 4419704"/>
              <a:gd name="connsiteX18" fmla="*/ 3126126 w 4305300"/>
              <a:gd name="connsiteY18" fmla="*/ 4412746 h 4419704"/>
              <a:gd name="connsiteX19" fmla="*/ 3073108 w 4305300"/>
              <a:gd name="connsiteY19" fmla="*/ 4419704 h 4419704"/>
              <a:gd name="connsiteX20" fmla="*/ 2987799 w 4305300"/>
              <a:gd name="connsiteY20" fmla="*/ 4419704 h 4419704"/>
              <a:gd name="connsiteX21" fmla="*/ 2953118 w 4305300"/>
              <a:gd name="connsiteY21" fmla="*/ 4414180 h 4419704"/>
              <a:gd name="connsiteX22" fmla="*/ 2554478 w 4305300"/>
              <a:gd name="connsiteY22" fmla="*/ 4350749 h 4419704"/>
              <a:gd name="connsiteX23" fmla="*/ 2035451 w 4305300"/>
              <a:gd name="connsiteY23" fmla="*/ 4169049 h 4419704"/>
              <a:gd name="connsiteX24" fmla="*/ 1325673 w 4305300"/>
              <a:gd name="connsiteY24" fmla="*/ 3798490 h 4419704"/>
              <a:gd name="connsiteX25" fmla="*/ 690642 w 4305300"/>
              <a:gd name="connsiteY25" fmla="*/ 3354883 h 4419704"/>
              <a:gd name="connsiteX26" fmla="*/ 318713 w 4305300"/>
              <a:gd name="connsiteY26" fmla="*/ 2985347 h 4419704"/>
              <a:gd name="connsiteX27" fmla="*/ 95474 w 4305300"/>
              <a:gd name="connsiteY27" fmla="*/ 2629927 h 4419704"/>
              <a:gd name="connsiteX28" fmla="*/ 6380 w 4305300"/>
              <a:gd name="connsiteY28" fmla="*/ 2298246 h 4419704"/>
              <a:gd name="connsiteX29" fmla="*/ 0 w 4305300"/>
              <a:gd name="connsiteY29" fmla="*/ 2241363 h 4419704"/>
              <a:gd name="connsiteX30" fmla="*/ 0 w 4305300"/>
              <a:gd name="connsiteY30" fmla="*/ 2174659 h 4419704"/>
              <a:gd name="connsiteX31" fmla="*/ 2991 w 4305300"/>
              <a:gd name="connsiteY31" fmla="*/ 2158288 h 4419704"/>
              <a:gd name="connsiteX32" fmla="*/ 13555 w 4305300"/>
              <a:gd name="connsiteY32" fmla="*/ 2060687 h 4419704"/>
              <a:gd name="connsiteX33" fmla="*/ 138728 w 4305300"/>
              <a:gd name="connsiteY33" fmla="*/ 1696061 h 4419704"/>
              <a:gd name="connsiteX34" fmla="*/ 435513 w 4305300"/>
              <a:gd name="connsiteY34" fmla="*/ 1297060 h 4419704"/>
              <a:gd name="connsiteX35" fmla="*/ 842126 w 4305300"/>
              <a:gd name="connsiteY35" fmla="*/ 940210 h 4419704"/>
              <a:gd name="connsiteX36" fmla="*/ 1913667 w 4305300"/>
              <a:gd name="connsiteY36" fmla="*/ 301195 h 4419704"/>
              <a:gd name="connsiteX37" fmla="*/ 2540128 w 4305300"/>
              <a:gd name="connsiteY37" fmla="*/ 68750 h 4419704"/>
              <a:gd name="connsiteX38" fmla="*/ 2966073 w 4305300"/>
              <a:gd name="connsiteY38" fmla="*/ 3069 h 4419704"/>
              <a:gd name="connsiteX39" fmla="*/ 2987799 w 4305300"/>
              <a:gd name="connsiteY39" fmla="*/ 0 h 441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05300" h="4419704">
                <a:moveTo>
                  <a:pt x="2987799" y="0"/>
                </a:moveTo>
                <a:lnTo>
                  <a:pt x="3069320" y="0"/>
                </a:lnTo>
                <a:cubicBezTo>
                  <a:pt x="3078490" y="1227"/>
                  <a:pt x="3087458" y="3274"/>
                  <a:pt x="3096628" y="3274"/>
                </a:cubicBezTo>
                <a:cubicBezTo>
                  <a:pt x="3162402" y="3478"/>
                  <a:pt x="3227182" y="12686"/>
                  <a:pt x="3291363" y="26396"/>
                </a:cubicBezTo>
                <a:cubicBezTo>
                  <a:pt x="3481912" y="66704"/>
                  <a:pt x="3647346" y="154076"/>
                  <a:pt x="3786074" y="291168"/>
                </a:cubicBezTo>
                <a:cubicBezTo>
                  <a:pt x="3885932" y="389999"/>
                  <a:pt x="3963466" y="504786"/>
                  <a:pt x="4026452" y="629807"/>
                </a:cubicBezTo>
                <a:cubicBezTo>
                  <a:pt x="4102393" y="780815"/>
                  <a:pt x="4154615" y="940005"/>
                  <a:pt x="4193880" y="1103903"/>
                </a:cubicBezTo>
                <a:cubicBezTo>
                  <a:pt x="4225772" y="1238130"/>
                  <a:pt x="4248494" y="1373790"/>
                  <a:pt x="4265037" y="1510680"/>
                </a:cubicBezTo>
                <a:cubicBezTo>
                  <a:pt x="4278392" y="1619943"/>
                  <a:pt x="4288558" y="1729618"/>
                  <a:pt x="4293340" y="1839293"/>
                </a:cubicBezTo>
                <a:cubicBezTo>
                  <a:pt x="4298324" y="1948148"/>
                  <a:pt x="4300119" y="2056799"/>
                  <a:pt x="4303307" y="2165449"/>
                </a:cubicBezTo>
                <a:cubicBezTo>
                  <a:pt x="4303506" y="2170974"/>
                  <a:pt x="4304702" y="2176500"/>
                  <a:pt x="4305300" y="2182025"/>
                </a:cubicBezTo>
                <a:lnTo>
                  <a:pt x="4305300" y="2237680"/>
                </a:lnTo>
                <a:cubicBezTo>
                  <a:pt x="4304702" y="2245660"/>
                  <a:pt x="4303506" y="2253640"/>
                  <a:pt x="4303307" y="2261619"/>
                </a:cubicBezTo>
                <a:cubicBezTo>
                  <a:pt x="4301911" y="2399940"/>
                  <a:pt x="4297327" y="2538465"/>
                  <a:pt x="4287361" y="2676581"/>
                </a:cubicBezTo>
                <a:cubicBezTo>
                  <a:pt x="4275004" y="2844365"/>
                  <a:pt x="4255270" y="3011333"/>
                  <a:pt x="4223580" y="3176458"/>
                </a:cubicBezTo>
                <a:cubicBezTo>
                  <a:pt x="4193283" y="3333397"/>
                  <a:pt x="4152622" y="3487270"/>
                  <a:pt x="4094022" y="3636229"/>
                </a:cubicBezTo>
                <a:cubicBezTo>
                  <a:pt x="4039608" y="3774345"/>
                  <a:pt x="3971240" y="3904686"/>
                  <a:pt x="3878956" y="4021930"/>
                </a:cubicBezTo>
                <a:cubicBezTo>
                  <a:pt x="3746209" y="4190330"/>
                  <a:pt x="3579180" y="4309007"/>
                  <a:pt x="3372088" y="4369574"/>
                </a:cubicBezTo>
                <a:cubicBezTo>
                  <a:pt x="3291761" y="4393104"/>
                  <a:pt x="3209640" y="4407019"/>
                  <a:pt x="3126126" y="4412746"/>
                </a:cubicBezTo>
                <a:cubicBezTo>
                  <a:pt x="3108386" y="4413975"/>
                  <a:pt x="3090848" y="4417248"/>
                  <a:pt x="3073108" y="4419704"/>
                </a:cubicBezTo>
                <a:lnTo>
                  <a:pt x="2987799" y="4419704"/>
                </a:lnTo>
                <a:cubicBezTo>
                  <a:pt x="2976238" y="4417863"/>
                  <a:pt x="2964878" y="4414792"/>
                  <a:pt x="2953118" y="4414180"/>
                </a:cubicBezTo>
                <a:cubicBezTo>
                  <a:pt x="2818178" y="4407019"/>
                  <a:pt x="2685432" y="4384101"/>
                  <a:pt x="2554478" y="4350749"/>
                </a:cubicBezTo>
                <a:cubicBezTo>
                  <a:pt x="2376287" y="4305324"/>
                  <a:pt x="2203876" y="4242506"/>
                  <a:pt x="2035451" y="4169049"/>
                </a:cubicBezTo>
                <a:cubicBezTo>
                  <a:pt x="1790089" y="4062445"/>
                  <a:pt x="1554892" y="3936197"/>
                  <a:pt x="1325673" y="3798490"/>
                </a:cubicBezTo>
                <a:cubicBezTo>
                  <a:pt x="1103832" y="3665080"/>
                  <a:pt x="889762" y="3520622"/>
                  <a:pt x="690642" y="3354883"/>
                </a:cubicBezTo>
                <a:cubicBezTo>
                  <a:pt x="555903" y="3242549"/>
                  <a:pt x="429534" y="3121620"/>
                  <a:pt x="318713" y="2985347"/>
                </a:cubicBezTo>
                <a:cubicBezTo>
                  <a:pt x="229616" y="2876082"/>
                  <a:pt x="152680" y="2759041"/>
                  <a:pt x="95474" y="2629927"/>
                </a:cubicBezTo>
                <a:cubicBezTo>
                  <a:pt x="48634" y="2523938"/>
                  <a:pt x="17342" y="2413853"/>
                  <a:pt x="6380" y="2298246"/>
                </a:cubicBezTo>
                <a:cubicBezTo>
                  <a:pt x="4586" y="2279217"/>
                  <a:pt x="2193" y="2260392"/>
                  <a:pt x="0" y="2241363"/>
                </a:cubicBezTo>
                <a:lnTo>
                  <a:pt x="0" y="2174659"/>
                </a:lnTo>
                <a:cubicBezTo>
                  <a:pt x="998" y="2169132"/>
                  <a:pt x="2591" y="2163813"/>
                  <a:pt x="2991" y="2158288"/>
                </a:cubicBezTo>
                <a:cubicBezTo>
                  <a:pt x="6577" y="2125756"/>
                  <a:pt x="8572" y="2093016"/>
                  <a:pt x="13555" y="2060687"/>
                </a:cubicBezTo>
                <a:cubicBezTo>
                  <a:pt x="32888" y="1931575"/>
                  <a:pt x="77137" y="1810851"/>
                  <a:pt x="138728" y="1696061"/>
                </a:cubicBezTo>
                <a:cubicBezTo>
                  <a:pt x="217857" y="1548532"/>
                  <a:pt x="320306" y="1417988"/>
                  <a:pt x="435513" y="1297060"/>
                </a:cubicBezTo>
                <a:cubicBezTo>
                  <a:pt x="560288" y="1165901"/>
                  <a:pt x="697219" y="1048246"/>
                  <a:pt x="842126" y="940210"/>
                </a:cubicBezTo>
                <a:cubicBezTo>
                  <a:pt x="1177181" y="690170"/>
                  <a:pt x="1536155" y="480029"/>
                  <a:pt x="1913667" y="301195"/>
                </a:cubicBezTo>
                <a:cubicBezTo>
                  <a:pt x="2115775" y="205435"/>
                  <a:pt x="2323467" y="124611"/>
                  <a:pt x="2540128" y="68750"/>
                </a:cubicBezTo>
                <a:cubicBezTo>
                  <a:pt x="2679850" y="32534"/>
                  <a:pt x="2821168" y="5525"/>
                  <a:pt x="2966073" y="3069"/>
                </a:cubicBezTo>
                <a:cubicBezTo>
                  <a:pt x="2973448" y="2863"/>
                  <a:pt x="2980623" y="1022"/>
                  <a:pt x="2987799"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1821531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3138298" y="1696178"/>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11" name="Picture Placeholder 10"/>
          <p:cNvSpPr>
            <a:spLocks noGrp="1"/>
          </p:cNvSpPr>
          <p:nvPr>
            <p:ph type="pic" sz="quarter" idx="16" hasCustomPrompt="1"/>
          </p:nvPr>
        </p:nvSpPr>
        <p:spPr>
          <a:xfrm>
            <a:off x="7448091" y="1696178"/>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2125221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p:cNvSpPr>
            <a:spLocks noGrp="1"/>
          </p:cNvSpPr>
          <p:nvPr>
            <p:ph type="pic" sz="quarter" idx="16" hasCustomPrompt="1"/>
          </p:nvPr>
        </p:nvSpPr>
        <p:spPr>
          <a:xfrm>
            <a:off x="1325282" y="-1"/>
            <a:ext cx="5195129" cy="4674887"/>
          </a:xfrm>
          <a:custGeom>
            <a:avLst/>
            <a:gdLst>
              <a:gd name="connsiteX0" fmla="*/ 1257458 w 5195129"/>
              <a:gd name="connsiteY0" fmla="*/ 0 h 4674887"/>
              <a:gd name="connsiteX1" fmla="*/ 4888355 w 5195129"/>
              <a:gd name="connsiteY1" fmla="*/ 0 h 4674887"/>
              <a:gd name="connsiteX2" fmla="*/ 4897797 w 5195129"/>
              <a:gd name="connsiteY2" fmla="*/ 10583 h 4674887"/>
              <a:gd name="connsiteX3" fmla="*/ 4991734 w 5195129"/>
              <a:gd name="connsiteY3" fmla="*/ 153016 h 4674887"/>
              <a:gd name="connsiteX4" fmla="*/ 5155578 w 5195129"/>
              <a:gd name="connsiteY4" fmla="*/ 618243 h 4674887"/>
              <a:gd name="connsiteX5" fmla="*/ 5191863 w 5195129"/>
              <a:gd name="connsiteY5" fmla="*/ 1214314 h 4674887"/>
              <a:gd name="connsiteX6" fmla="*/ 5140212 w 5195129"/>
              <a:gd name="connsiteY6" fmla="*/ 1702059 h 4674887"/>
              <a:gd name="connsiteX7" fmla="*/ 5065164 w 5195129"/>
              <a:gd name="connsiteY7" fmla="*/ 2086547 h 4674887"/>
              <a:gd name="connsiteX8" fmla="*/ 4969982 w 5195129"/>
              <a:gd name="connsiteY8" fmla="*/ 2462239 h 4674887"/>
              <a:gd name="connsiteX9" fmla="*/ 4966842 w 5195129"/>
              <a:gd name="connsiteY9" fmla="*/ 2481819 h 4674887"/>
              <a:gd name="connsiteX10" fmla="*/ 4948658 w 5195129"/>
              <a:gd name="connsiteY10" fmla="*/ 2545371 h 4674887"/>
              <a:gd name="connsiteX11" fmla="*/ 4938561 w 5195129"/>
              <a:gd name="connsiteY11" fmla="*/ 2572055 h 4674887"/>
              <a:gd name="connsiteX12" fmla="*/ 4784773 w 5195129"/>
              <a:gd name="connsiteY12" fmla="*/ 3040688 h 4674887"/>
              <a:gd name="connsiteX13" fmla="*/ 4548619 w 5195129"/>
              <a:gd name="connsiteY13" fmla="*/ 3590655 h 4674887"/>
              <a:gd name="connsiteX14" fmla="*/ 4250458 w 5195129"/>
              <a:gd name="connsiteY14" fmla="*/ 4073335 h 4674887"/>
              <a:gd name="connsiteX15" fmla="*/ 3878856 w 5195129"/>
              <a:gd name="connsiteY15" fmla="*/ 4443497 h 4674887"/>
              <a:gd name="connsiteX16" fmla="*/ 3186482 w 5195129"/>
              <a:gd name="connsiteY16" fmla="*/ 4674862 h 4674887"/>
              <a:gd name="connsiteX17" fmla="*/ 2891514 w 5195129"/>
              <a:gd name="connsiteY17" fmla="*/ 4643798 h 4674887"/>
              <a:gd name="connsiteX18" fmla="*/ 2828700 w 5195129"/>
              <a:gd name="connsiteY18" fmla="*/ 4634421 h 4674887"/>
              <a:gd name="connsiteX19" fmla="*/ 2731286 w 5195129"/>
              <a:gd name="connsiteY19" fmla="*/ 4606548 h 4674887"/>
              <a:gd name="connsiteX20" fmla="*/ 2693489 w 5195129"/>
              <a:gd name="connsiteY20" fmla="*/ 4588909 h 4674887"/>
              <a:gd name="connsiteX21" fmla="*/ 2259009 w 5195129"/>
              <a:gd name="connsiteY21" fmla="*/ 4386231 h 4674887"/>
              <a:gd name="connsiteX22" fmla="*/ 1725702 w 5195129"/>
              <a:gd name="connsiteY22" fmla="*/ 4009169 h 4674887"/>
              <a:gd name="connsiteX23" fmla="*/ 1036282 w 5195129"/>
              <a:gd name="connsiteY23" fmla="*/ 3354127 h 4674887"/>
              <a:gd name="connsiteX24" fmla="*/ 456082 w 5195129"/>
              <a:gd name="connsiteY24" fmla="*/ 2640093 h 4674887"/>
              <a:gd name="connsiteX25" fmla="*/ 152116 w 5195129"/>
              <a:gd name="connsiteY25" fmla="*/ 2096603 h 4674887"/>
              <a:gd name="connsiteX26" fmla="*/ 13326 w 5195129"/>
              <a:gd name="connsiteY26" fmla="*/ 1617813 h 4674887"/>
              <a:gd name="connsiteX27" fmla="*/ 19959 w 5195129"/>
              <a:gd name="connsiteY27" fmla="*/ 1209959 h 4674887"/>
              <a:gd name="connsiteX28" fmla="*/ 31259 w 5195129"/>
              <a:gd name="connsiteY28" fmla="*/ 1142921 h 4674887"/>
              <a:gd name="connsiteX29" fmla="*/ 53053 w 5195129"/>
              <a:gd name="connsiteY29" fmla="*/ 1066752 h 4674887"/>
              <a:gd name="connsiteX30" fmla="*/ 61817 w 5195129"/>
              <a:gd name="connsiteY30" fmla="*/ 1049035 h 4674887"/>
              <a:gd name="connsiteX31" fmla="*/ 105769 w 5195129"/>
              <a:gd name="connsiteY31" fmla="*/ 941036 h 4674887"/>
              <a:gd name="connsiteX32" fmla="*/ 367836 w 5195129"/>
              <a:gd name="connsiteY32" fmla="*/ 565570 h 4674887"/>
              <a:gd name="connsiteX33" fmla="*/ 837097 w 5195129"/>
              <a:gd name="connsiteY33" fmla="*/ 206920 h 4674887"/>
              <a:gd name="connsiteX34" fmla="*/ 1121761 w 5195129"/>
              <a:gd name="connsiteY34" fmla="*/ 57235 h 46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5129" h="4674887">
                <a:moveTo>
                  <a:pt x="1257458" y="0"/>
                </a:moveTo>
                <a:lnTo>
                  <a:pt x="4888355" y="0"/>
                </a:lnTo>
                <a:lnTo>
                  <a:pt x="4897797" y="10583"/>
                </a:lnTo>
                <a:cubicBezTo>
                  <a:pt x="4932002" y="55083"/>
                  <a:pt x="4963329" y="102548"/>
                  <a:pt x="4991734" y="153016"/>
                </a:cubicBezTo>
                <a:cubicBezTo>
                  <a:pt x="5073471" y="298496"/>
                  <a:pt x="5124502" y="454903"/>
                  <a:pt x="5155578" y="618243"/>
                </a:cubicBezTo>
                <a:cubicBezTo>
                  <a:pt x="5192956" y="815490"/>
                  <a:pt x="5200577" y="1014331"/>
                  <a:pt x="5191863" y="1214314"/>
                </a:cubicBezTo>
                <a:cubicBezTo>
                  <a:pt x="5184425" y="1378006"/>
                  <a:pt x="5166047" y="1540340"/>
                  <a:pt x="5140212" y="1702059"/>
                </a:cubicBezTo>
                <a:cubicBezTo>
                  <a:pt x="5119763" y="1831189"/>
                  <a:pt x="5095537" y="1959748"/>
                  <a:pt x="5065164" y="2086547"/>
                </a:cubicBezTo>
                <a:cubicBezTo>
                  <a:pt x="5035290" y="2212477"/>
                  <a:pt x="5001840" y="2337131"/>
                  <a:pt x="4969982" y="2462239"/>
                </a:cubicBezTo>
                <a:cubicBezTo>
                  <a:pt x="4968404" y="2468613"/>
                  <a:pt x="4967964" y="2475314"/>
                  <a:pt x="4966842" y="2481819"/>
                </a:cubicBezTo>
                <a:lnTo>
                  <a:pt x="4948658" y="2545371"/>
                </a:lnTo>
                <a:cubicBezTo>
                  <a:pt x="4945367" y="2554287"/>
                  <a:pt x="4941394" y="2563009"/>
                  <a:pt x="4938561" y="2572055"/>
                </a:cubicBezTo>
                <a:cubicBezTo>
                  <a:pt x="4891773" y="2729547"/>
                  <a:pt x="4841279" y="2886230"/>
                  <a:pt x="4784773" y="3040688"/>
                </a:cubicBezTo>
                <a:cubicBezTo>
                  <a:pt x="4715843" y="3228242"/>
                  <a:pt x="4638756" y="3412454"/>
                  <a:pt x="4548619" y="3590655"/>
                </a:cubicBezTo>
                <a:cubicBezTo>
                  <a:pt x="4462746" y="3759964"/>
                  <a:pt x="4366041" y="3922386"/>
                  <a:pt x="4250458" y="4073335"/>
                </a:cubicBezTo>
                <a:cubicBezTo>
                  <a:pt x="4143196" y="4213270"/>
                  <a:pt x="4022542" y="4339769"/>
                  <a:pt x="3878856" y="4443497"/>
                </a:cubicBezTo>
                <a:cubicBezTo>
                  <a:pt x="3672253" y="4592420"/>
                  <a:pt x="3442748" y="4673364"/>
                  <a:pt x="3186482" y="4674862"/>
                </a:cubicBezTo>
                <a:cubicBezTo>
                  <a:pt x="3087070" y="4675486"/>
                  <a:pt x="2988750" y="4664545"/>
                  <a:pt x="2891514" y="4643798"/>
                </a:cubicBezTo>
                <a:cubicBezTo>
                  <a:pt x="2870856" y="4639405"/>
                  <a:pt x="2849760" y="4637412"/>
                  <a:pt x="2828700" y="4634421"/>
                </a:cubicBezTo>
                <a:lnTo>
                  <a:pt x="2731286" y="4606548"/>
                </a:lnTo>
                <a:cubicBezTo>
                  <a:pt x="2718686" y="4600669"/>
                  <a:pt x="2706718" y="4593450"/>
                  <a:pt x="2693489" y="4588909"/>
                </a:cubicBezTo>
                <a:cubicBezTo>
                  <a:pt x="2541742" y="4536644"/>
                  <a:pt x="2397648" y="4467102"/>
                  <a:pt x="2259009" y="4386231"/>
                </a:cubicBezTo>
                <a:cubicBezTo>
                  <a:pt x="2070375" y="4276141"/>
                  <a:pt x="1894025" y="4148078"/>
                  <a:pt x="1725702" y="4009169"/>
                </a:cubicBezTo>
                <a:cubicBezTo>
                  <a:pt x="1480355" y="3807273"/>
                  <a:pt x="1253033" y="3586266"/>
                  <a:pt x="1036282" y="3354127"/>
                </a:cubicBezTo>
                <a:cubicBezTo>
                  <a:pt x="826552" y="3129305"/>
                  <a:pt x="629305" y="2894407"/>
                  <a:pt x="456082" y="2640093"/>
                </a:cubicBezTo>
                <a:cubicBezTo>
                  <a:pt x="338927" y="2467797"/>
                  <a:pt x="234138" y="2288421"/>
                  <a:pt x="152116" y="2096603"/>
                </a:cubicBezTo>
                <a:cubicBezTo>
                  <a:pt x="86077" y="1942724"/>
                  <a:pt x="36464" y="1783939"/>
                  <a:pt x="13326" y="1617813"/>
                </a:cubicBezTo>
                <a:cubicBezTo>
                  <a:pt x="-5531" y="1481481"/>
                  <a:pt x="-5295" y="1345552"/>
                  <a:pt x="19959" y="1209959"/>
                </a:cubicBezTo>
                <a:cubicBezTo>
                  <a:pt x="24128" y="1187644"/>
                  <a:pt x="27546" y="1165366"/>
                  <a:pt x="31259" y="1142921"/>
                </a:cubicBezTo>
                <a:lnTo>
                  <a:pt x="53053" y="1066752"/>
                </a:lnTo>
                <a:cubicBezTo>
                  <a:pt x="55998" y="1060766"/>
                  <a:pt x="59555" y="1055213"/>
                  <a:pt x="61817" y="1049035"/>
                </a:cubicBezTo>
                <a:cubicBezTo>
                  <a:pt x="76541" y="1013058"/>
                  <a:pt x="89516" y="976325"/>
                  <a:pt x="105769" y="941036"/>
                </a:cubicBezTo>
                <a:cubicBezTo>
                  <a:pt x="170030" y="799921"/>
                  <a:pt x="260001" y="676524"/>
                  <a:pt x="367836" y="565570"/>
                </a:cubicBezTo>
                <a:cubicBezTo>
                  <a:pt x="506395" y="422961"/>
                  <a:pt x="666033" y="307366"/>
                  <a:pt x="837097" y="206920"/>
                </a:cubicBezTo>
                <a:cubicBezTo>
                  <a:pt x="929764" y="152419"/>
                  <a:pt x="1024798" y="102766"/>
                  <a:pt x="1121761" y="57235"/>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573900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lIns="0" rIns="0"/>
          <a:lstStyle>
            <a:lvl1pPr algn="ctr">
              <a:defRPr sz="3200" b="0" i="0">
                <a:latin typeface="Titillium" charset="0"/>
                <a:ea typeface="Titillium" charset="0"/>
                <a:cs typeface="Titillium" charset="0"/>
              </a:defRPr>
            </a:lvl1pPr>
          </a:lstStyle>
          <a:p>
            <a:r>
              <a:rPr lang="en-US"/>
              <a:t>Click to edit Master title style</a:t>
            </a:r>
          </a:p>
        </p:txBody>
      </p:sp>
    </p:spTree>
    <p:extLst>
      <p:ext uri="{BB962C8B-B14F-4D97-AF65-F5344CB8AC3E}">
        <p14:creationId xmlns:p14="http://schemas.microsoft.com/office/powerpoint/2010/main" val="2123019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6096000" cy="68580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3" name="Picture Placeholder 2"/>
          <p:cNvSpPr>
            <a:spLocks noGrp="1"/>
          </p:cNvSpPr>
          <p:nvPr>
            <p:ph type="pic" sz="quarter" idx="16" hasCustomPrompt="1"/>
          </p:nvPr>
        </p:nvSpPr>
        <p:spPr>
          <a:xfrm>
            <a:off x="7304184" y="1717589"/>
            <a:ext cx="3097116" cy="3422822"/>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103960794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Tree>
    <p:extLst>
      <p:ext uri="{BB962C8B-B14F-4D97-AF65-F5344CB8AC3E}">
        <p14:creationId xmlns:p14="http://schemas.microsoft.com/office/powerpoint/2010/main" val="649098290"/>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el agenda"/>
          <p:cNvSpPr txBox="1">
            <a:spLocks noGrp="1"/>
          </p:cNvSpPr>
          <p:nvPr>
            <p:ph type="title" hasCustomPrompt="1"/>
          </p:nvPr>
        </p:nvSpPr>
        <p:spPr>
          <a:xfrm>
            <a:off x="603250" y="539750"/>
            <a:ext cx="10985500" cy="717550"/>
          </a:xfrm>
          <a:prstGeom prst="rect">
            <a:avLst/>
          </a:prstGeom>
        </p:spPr>
        <p:txBody>
          <a:bodyPr/>
          <a:lstStyle/>
          <a:p>
            <a:r>
              <a:t>Titel agenda</a:t>
            </a:r>
          </a:p>
        </p:txBody>
      </p:sp>
      <p:sp>
        <p:nvSpPr>
          <p:cNvPr id="89" name="Ondertitel agend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agenda</a:t>
            </a:r>
          </a:p>
        </p:txBody>
      </p:sp>
      <p:sp>
        <p:nvSpPr>
          <p:cNvPr id="90" name="Hoofdtekst - niveau één…"/>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Agendaonderwerpen</a:t>
            </a:r>
          </a:p>
          <a:p>
            <a:pPr lvl="1"/>
            <a:endParaRPr/>
          </a:p>
          <a:p>
            <a:pPr lvl="2"/>
            <a:endParaRPr/>
          </a:p>
          <a:p>
            <a:pPr lvl="3"/>
            <a:endParaRPr/>
          </a:p>
          <a:p>
            <a:pPr lvl="4"/>
            <a:endParaRPr/>
          </a:p>
        </p:txBody>
      </p:sp>
      <p:sp>
        <p:nvSpPr>
          <p:cNvPr id="9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22731108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Uiting">
    <p:spTree>
      <p:nvGrpSpPr>
        <p:cNvPr id="1" name=""/>
        <p:cNvGrpSpPr/>
        <p:nvPr/>
      </p:nvGrpSpPr>
      <p:grpSpPr>
        <a:xfrm>
          <a:off x="0" y="0"/>
          <a:ext cx="0" cy="0"/>
          <a:chOff x="0" y="0"/>
          <a:chExt cx="0" cy="0"/>
        </a:xfrm>
      </p:grpSpPr>
      <p:sp>
        <p:nvSpPr>
          <p:cNvPr id="98" name="Hoofdtekst - niveau één…"/>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Uiting</a:t>
            </a:r>
          </a:p>
          <a:p>
            <a:pPr lvl="1"/>
            <a:endParaRPr/>
          </a:p>
          <a:p>
            <a:pPr lvl="2"/>
            <a:endParaRPr/>
          </a:p>
          <a:p>
            <a:pPr lvl="3"/>
            <a:endParaRPr/>
          </a:p>
          <a:p>
            <a:pPr lvl="4"/>
            <a:endParaRPr/>
          </a:p>
        </p:txBody>
      </p:sp>
      <p:sp>
        <p:nvSpPr>
          <p:cNvPr id="9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3548062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Groot feit">
    <p:spTree>
      <p:nvGrpSpPr>
        <p:cNvPr id="1" name=""/>
        <p:cNvGrpSpPr/>
        <p:nvPr/>
      </p:nvGrpSpPr>
      <p:grpSpPr>
        <a:xfrm>
          <a:off x="0" y="0"/>
          <a:ext cx="0" cy="0"/>
          <a:chOff x="0" y="0"/>
          <a:chExt cx="0" cy="0"/>
        </a:xfrm>
      </p:grpSpPr>
      <p:sp>
        <p:nvSpPr>
          <p:cNvPr id="106" name="Hoofdtekst - niveau één…"/>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eitinformatie"/>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Feitinformatie</a:t>
            </a:r>
          </a:p>
        </p:txBody>
      </p:sp>
      <p:sp>
        <p:nvSpPr>
          <p:cNvPr id="10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54078628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3.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aam dia"/>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Naam dia</a:t>
            </a:r>
          </a:p>
        </p:txBody>
      </p:sp>
      <p:sp>
        <p:nvSpPr>
          <p:cNvPr id="3" name="Hoofdtekst - niveau één…"/>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Dia-opsommingstekst</a:t>
            </a:r>
          </a:p>
          <a:p>
            <a:pPr lvl="1"/>
            <a:endParaRPr/>
          </a:p>
          <a:p>
            <a:pPr lvl="2"/>
            <a:endParaRPr/>
          </a:p>
          <a:p>
            <a:pPr lvl="3"/>
            <a:endParaRPr/>
          </a:p>
          <a:p>
            <a:pPr lvl="4"/>
            <a:endParaRPr/>
          </a:p>
        </p:txBody>
      </p:sp>
      <p:sp>
        <p:nvSpPr>
          <p:cNvPr id="4" name="Dianummer"/>
          <p:cNvSpPr txBox="1">
            <a:spLocks noGrp="1"/>
          </p:cNvSpPr>
          <p:nvPr>
            <p:ph type="sldNum" sz="quarter" idx="2"/>
          </p:nvPr>
        </p:nvSpPr>
        <p:spPr>
          <a:xfrm>
            <a:off x="6000750" y="6486708"/>
            <a:ext cx="314189"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‹nr.›</a:t>
            </a:fld>
            <a:endParaRPr/>
          </a:p>
        </p:txBody>
      </p:sp>
    </p:spTree>
    <p:extLst>
      <p:ext uri="{BB962C8B-B14F-4D97-AF65-F5344CB8AC3E}">
        <p14:creationId xmlns:p14="http://schemas.microsoft.com/office/powerpoint/2010/main" val="3779174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aam dia"/>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Naam dia</a:t>
            </a:r>
          </a:p>
        </p:txBody>
      </p:sp>
      <p:sp>
        <p:nvSpPr>
          <p:cNvPr id="3" name="Hoofdtekst - niveau één…"/>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Dia-opsommingstekst</a:t>
            </a:r>
          </a:p>
          <a:p>
            <a:pPr lvl="1"/>
            <a:endParaRPr/>
          </a:p>
          <a:p>
            <a:pPr lvl="2"/>
            <a:endParaRPr/>
          </a:p>
          <a:p>
            <a:pPr lvl="3"/>
            <a:endParaRPr/>
          </a:p>
          <a:p>
            <a:pPr lvl="4"/>
            <a:endParaRPr/>
          </a:p>
        </p:txBody>
      </p:sp>
      <p:sp>
        <p:nvSpPr>
          <p:cNvPr id="4" name="Dianummer"/>
          <p:cNvSpPr txBox="1">
            <a:spLocks noGrp="1"/>
          </p:cNvSpPr>
          <p:nvPr>
            <p:ph type="sldNum" sz="quarter" idx="2"/>
          </p:nvPr>
        </p:nvSpPr>
        <p:spPr>
          <a:xfrm>
            <a:off x="6000750" y="6486708"/>
            <a:ext cx="314189"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‹nr.›</a:t>
            </a:fld>
            <a:endParaRPr/>
          </a:p>
        </p:txBody>
      </p:sp>
    </p:spTree>
    <p:extLst>
      <p:ext uri="{BB962C8B-B14F-4D97-AF65-F5344CB8AC3E}">
        <p14:creationId xmlns:p14="http://schemas.microsoft.com/office/powerpoint/2010/main" val="42202670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574C336-A5FC-9BF4-DCF6-EBE52DA0121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928362B3-3B2D-719C-B6F4-A50F2BA97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84DDB5C2-93CB-3F53-1D83-651BEB622A5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8BC63-A91D-4F4C-B39C-75DBCD58CB55}" type="datetimeFigureOut">
              <a:rPr lang="en-GB" smtClean="0"/>
              <a:t>19/10/2023</a:t>
            </a:fld>
            <a:endParaRPr lang="en-GB"/>
          </a:p>
        </p:txBody>
      </p:sp>
      <p:sp>
        <p:nvSpPr>
          <p:cNvPr id="5" name="Tijdelijke aanduiding voor voettekst 4">
            <a:extLst>
              <a:ext uri="{FF2B5EF4-FFF2-40B4-BE49-F238E27FC236}">
                <a16:creationId xmlns:a16="http://schemas.microsoft.com/office/drawing/2014/main" id="{32DA2219-8098-9276-F312-93C67D63C48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A0BDD0C7-A55B-24F6-5C8D-223A78F268E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9FC8D-3CCF-4F74-BDD2-2FCF3D0E9B4E}" type="slidenum">
              <a:rPr lang="en-GB" smtClean="0"/>
              <a:t>‹nr.›</a:t>
            </a:fld>
            <a:endParaRPr lang="en-GB"/>
          </a:p>
        </p:txBody>
      </p:sp>
      <p:sp>
        <p:nvSpPr>
          <p:cNvPr id="7" name="TextBox 6">
            <a:extLst>
              <a:ext uri="{FF2B5EF4-FFF2-40B4-BE49-F238E27FC236}">
                <a16:creationId xmlns:a16="http://schemas.microsoft.com/office/drawing/2014/main" id="{6ED3D324-6D3B-5599-FA17-432D683CCFC8}"/>
              </a:ext>
            </a:extLst>
          </p:cNvPr>
          <p:cNvSpPr txBox="1"/>
          <p:nvPr userDrawn="1"/>
        </p:nvSpPr>
        <p:spPr>
          <a:xfrm>
            <a:off x="594016" y="5991925"/>
            <a:ext cx="456472" cy="276999"/>
          </a:xfrm>
          <a:prstGeom prst="rect">
            <a:avLst/>
          </a:prstGeom>
          <a:noFill/>
        </p:spPr>
        <p:txBody>
          <a:bodyPr wrap="none" rtlCol="0">
            <a:spAutoFit/>
          </a:bodyPr>
          <a:lstStyle/>
          <a:p>
            <a:pPr algn="l"/>
            <a:fld id="{260E2A6B-A809-4840-BF14-8648BC0BDF87}" type="slidenum">
              <a:rPr lang="id-ID" sz="1200" b="1" i="0">
                <a:solidFill>
                  <a:srgbClr val="000000"/>
                </a:solidFill>
                <a:latin typeface="Titillium" charset="0"/>
                <a:ea typeface="Titillium" charset="0"/>
                <a:cs typeface="Titillium" charset="0"/>
              </a:rPr>
              <a:pPr algn="l"/>
              <a:t>‹nr.›</a:t>
            </a:fld>
            <a:endParaRPr lang="en-MY" sz="1200" b="1" i="0">
              <a:solidFill>
                <a:srgbClr val="000000"/>
              </a:solidFill>
              <a:latin typeface="Titillium" charset="0"/>
              <a:ea typeface="Titillium" charset="0"/>
              <a:cs typeface="Titillium" charset="0"/>
            </a:endParaRPr>
          </a:p>
        </p:txBody>
      </p:sp>
      <p:sp>
        <p:nvSpPr>
          <p:cNvPr id="8" name="TextBox 18">
            <a:extLst>
              <a:ext uri="{FF2B5EF4-FFF2-40B4-BE49-F238E27FC236}">
                <a16:creationId xmlns:a16="http://schemas.microsoft.com/office/drawing/2014/main" id="{8DC9AEDB-8F81-166F-7274-628D28C9A741}"/>
              </a:ext>
            </a:extLst>
          </p:cNvPr>
          <p:cNvSpPr txBox="1"/>
          <p:nvPr userDrawn="1"/>
        </p:nvSpPr>
        <p:spPr>
          <a:xfrm>
            <a:off x="697824" y="603325"/>
            <a:ext cx="677814" cy="276999"/>
          </a:xfrm>
          <a:prstGeom prst="rect">
            <a:avLst/>
          </a:prstGeom>
          <a:noFill/>
        </p:spPr>
        <p:txBody>
          <a:bodyPr wrap="none" lIns="0" rIns="0" rtlCol="0">
            <a:spAutoFit/>
          </a:bodyPr>
          <a:lstStyle/>
          <a:p>
            <a:r>
              <a:rPr lang="en-US" sz="1200" b="1" i="0" spc="300">
                <a:gradFill>
                  <a:gsLst>
                    <a:gs pos="0">
                      <a:schemeClr val="accent1"/>
                    </a:gs>
                    <a:gs pos="100000">
                      <a:schemeClr val="accent2"/>
                    </a:gs>
                  </a:gsLst>
                  <a:lin ang="2700000" scaled="0"/>
                </a:gradFill>
                <a:latin typeface="Titillium Bd" charset="0"/>
                <a:ea typeface="Titillium Bd" charset="0"/>
                <a:cs typeface="Titillium Bd" charset="0"/>
              </a:rPr>
              <a:t>POWER</a:t>
            </a:r>
          </a:p>
        </p:txBody>
      </p:sp>
    </p:spTree>
    <p:extLst>
      <p:ext uri="{BB962C8B-B14F-4D97-AF65-F5344CB8AC3E}">
        <p14:creationId xmlns:p14="http://schemas.microsoft.com/office/powerpoint/2010/main" val="36947893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customXml" Target="../ink/ink4.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ustomXml" Target="../ink/ink3.xml"/><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bmp"/><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bmp"/><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bmp"/><Relationship Id="rId1" Type="http://schemas.openxmlformats.org/officeDocument/2006/relationships/slideLayout" Target="../slideLayouts/slideLayout43.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6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3.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6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3.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3.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3.xml"/><Relationship Id="rId5" Type="http://schemas.openxmlformats.org/officeDocument/2006/relationships/image" Target="../media/image59.png"/><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7.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customXml" Target="../ink/ink1.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6.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Afbeelding" descr="Afbeelding"/>
          <p:cNvPicPr>
            <a:picLocks noChangeAspect="1"/>
          </p:cNvPicPr>
          <p:nvPr/>
        </p:nvPicPr>
        <p:blipFill>
          <a:blip r:embed="rId2"/>
          <a:stretch>
            <a:fillRect/>
          </a:stretch>
        </p:blipFill>
        <p:spPr>
          <a:xfrm>
            <a:off x="855663" y="151823"/>
            <a:ext cx="2249488" cy="597858"/>
          </a:xfrm>
          <a:prstGeom prst="rect">
            <a:avLst/>
          </a:prstGeom>
          <a:ln w="12700">
            <a:miter lim="400000"/>
          </a:ln>
        </p:spPr>
      </p:pic>
      <p:pic>
        <p:nvPicPr>
          <p:cNvPr id="6" name="Afbeelding">
            <a:extLst>
              <a:ext uri="{FF2B5EF4-FFF2-40B4-BE49-F238E27FC236}">
                <a16:creationId xmlns:a16="http://schemas.microsoft.com/office/drawing/2014/main" id="{D1B0E8A1-F1E5-9342-F7E4-6ABAE830E38E}"/>
              </a:ext>
            </a:extLst>
          </p:cNvPr>
          <p:cNvPicPr>
            <a:picLocks noChangeAspect="1"/>
          </p:cNvPicPr>
          <p:nvPr/>
        </p:nvPicPr>
        <p:blipFill>
          <a:blip r:embed="rId3"/>
          <a:srcRect r="19992"/>
          <a:stretch>
            <a:fillRect/>
          </a:stretch>
        </p:blipFill>
        <p:spPr>
          <a:xfrm>
            <a:off x="-1453" y="872332"/>
            <a:ext cx="12192000" cy="5985669"/>
          </a:xfrm>
          <a:prstGeom prst="rect">
            <a:avLst/>
          </a:prstGeom>
          <a:ln w="12700">
            <a:miter lim="400000"/>
          </a:ln>
        </p:spPr>
      </p:pic>
      <p:sp>
        <p:nvSpPr>
          <p:cNvPr id="4" name="Tekstvak 3">
            <a:extLst>
              <a:ext uri="{FF2B5EF4-FFF2-40B4-BE49-F238E27FC236}">
                <a16:creationId xmlns:a16="http://schemas.microsoft.com/office/drawing/2014/main" id="{F29AF6BD-17F7-157C-3087-C9235AED9175}"/>
              </a:ext>
            </a:extLst>
          </p:cNvPr>
          <p:cNvSpPr txBox="1"/>
          <p:nvPr/>
        </p:nvSpPr>
        <p:spPr>
          <a:xfrm>
            <a:off x="820846" y="1094412"/>
            <a:ext cx="10711331" cy="16466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4000" b="1" kern="0">
                <a:solidFill>
                  <a:srgbClr val="FFFFFF"/>
                </a:solidFill>
                <a:latin typeface="Calibri" panose="020F0502020204030204" pitchFamily="34" charset="0"/>
                <a:cs typeface="Calibri" panose="020F0502020204030204" pitchFamily="34" charset="0"/>
                <a:sym typeface="Helvetica Neue"/>
              </a:rPr>
              <a:t>Webinar </a:t>
            </a:r>
            <a:r>
              <a:rPr lang="en-US" sz="4000" b="1" kern="0" err="1">
                <a:solidFill>
                  <a:srgbClr val="FFFFFF"/>
                </a:solidFill>
                <a:latin typeface="Calibri" panose="020F0502020204030204" pitchFamily="34" charset="0"/>
                <a:cs typeface="Calibri" panose="020F0502020204030204" pitchFamily="34" charset="0"/>
                <a:sym typeface="Helvetica Neue"/>
              </a:rPr>
              <a:t>Financieren</a:t>
            </a:r>
            <a:r>
              <a:rPr lang="en-US" sz="4000" b="1" kern="0">
                <a:solidFill>
                  <a:srgbClr val="FFFFFF"/>
                </a:solidFill>
                <a:latin typeface="Calibri" panose="020F0502020204030204" pitchFamily="34" charset="0"/>
                <a:cs typeface="Calibri" panose="020F0502020204030204" pitchFamily="34" charset="0"/>
                <a:sym typeface="Helvetica Neue"/>
              </a:rPr>
              <a:t> voor </a:t>
            </a:r>
            <a:r>
              <a:rPr lang="en-US" sz="4000" b="1" kern="0" err="1">
                <a:solidFill>
                  <a:srgbClr val="FFFFFF"/>
                </a:solidFill>
                <a:latin typeface="Calibri" panose="020F0502020204030204" pitchFamily="34" charset="0"/>
                <a:cs typeface="Calibri" panose="020F0502020204030204" pitchFamily="34" charset="0"/>
                <a:sym typeface="Helvetica Neue"/>
              </a:rPr>
              <a:t>particulieren</a:t>
            </a:r>
            <a:r>
              <a:rPr lang="en-US" sz="4000" b="1" kern="0">
                <a:solidFill>
                  <a:srgbClr val="FFFFFF"/>
                </a:solidFill>
                <a:latin typeface="Calibri" panose="020F0502020204030204" pitchFamily="34" charset="0"/>
                <a:cs typeface="Calibri" panose="020F0502020204030204" pitchFamily="34" charset="0"/>
                <a:sym typeface="Helvetica Neue"/>
              </a:rPr>
              <a:t> – </a:t>
            </a:r>
            <a:r>
              <a:rPr lang="en-US" sz="4000" b="1" kern="0" err="1">
                <a:solidFill>
                  <a:srgbClr val="FFFFFF"/>
                </a:solidFill>
                <a:latin typeface="Calibri" panose="020F0502020204030204" pitchFamily="34" charset="0"/>
                <a:cs typeface="Calibri" panose="020F0502020204030204" pitchFamily="34" charset="0"/>
                <a:sym typeface="Helvetica Neue"/>
              </a:rPr>
              <a:t>deel</a:t>
            </a:r>
            <a:r>
              <a:rPr lang="en-US" sz="4000" b="1" kern="0">
                <a:solidFill>
                  <a:srgbClr val="FFFFFF"/>
                </a:solidFill>
                <a:latin typeface="Calibri" panose="020F0502020204030204" pitchFamily="34" charset="0"/>
                <a:cs typeface="Calibri" panose="020F0502020204030204" pitchFamily="34" charset="0"/>
                <a:sym typeface="Helvetica Neue"/>
              </a:rPr>
              <a:t> 2</a:t>
            </a:r>
          </a:p>
          <a:p>
            <a:pPr defTabSz="1219169" hangingPunct="0"/>
            <a:r>
              <a:rPr lang="nl-NL" b="1">
                <a:solidFill>
                  <a:schemeClr val="bg1"/>
                </a:solidFill>
                <a:latin typeface="Calibri" panose="020F0502020204030204" pitchFamily="34" charset="0"/>
                <a:ea typeface="Calibri" panose="020F0502020204030204" pitchFamily="34" charset="0"/>
              </a:rPr>
              <a:t>W</a:t>
            </a:r>
            <a:r>
              <a:rPr lang="nl-NL" sz="1800" b="1">
                <a:solidFill>
                  <a:schemeClr val="bg1"/>
                </a:solidFill>
                <a:effectLst/>
                <a:latin typeface="Calibri" panose="020F0502020204030204" pitchFamily="34" charset="0"/>
                <a:ea typeface="Calibri" panose="020F0502020204030204" pitchFamily="34" charset="0"/>
              </a:rPr>
              <a:t>at komt er van begin tot eind kijken om een particuliere eigenaar goed te begeleiden op financieel gebied?</a:t>
            </a:r>
            <a:endParaRPr lang="en-US" sz="4000" b="1" kern="0">
              <a:solidFill>
                <a:schemeClr val="bg1"/>
              </a:solidFill>
              <a:latin typeface="Calibri" panose="020F0502020204030204" pitchFamily="34" charset="0"/>
              <a:cs typeface="Calibri" panose="020F0502020204030204" pitchFamily="34" charset="0"/>
              <a:sym typeface="Helvetica Neue"/>
            </a:endParaRPr>
          </a:p>
          <a:p>
            <a:pPr defTabSz="1219169" hangingPunct="0"/>
            <a:r>
              <a:rPr lang="nl-NL" b="1" kern="0">
                <a:solidFill>
                  <a:srgbClr val="FFFFFF"/>
                </a:solidFill>
                <a:latin typeface="Calibri" panose="020F0502020204030204" pitchFamily="34" charset="0"/>
                <a:cs typeface="Calibri" panose="020F0502020204030204" pitchFamily="34" charset="0"/>
                <a:sym typeface="Helvetica Neue"/>
              </a:rPr>
              <a:t>10-10-2023</a:t>
            </a:r>
          </a:p>
          <a:p>
            <a:pPr defTabSz="1219169" hangingPunct="0"/>
            <a:endParaRPr lang="nl-NL" sz="2500" b="1" kern="0">
              <a:solidFill>
                <a:srgbClr val="FFFFFF"/>
              </a:solidFill>
              <a:latin typeface="Calibri" panose="020F0502020204030204" pitchFamily="34" charset="0"/>
              <a:cs typeface="Calibri" panose="020F0502020204030204" pitchFamily="34" charset="0"/>
              <a:sym typeface="Helvetica Neue"/>
            </a:endParaRPr>
          </a:p>
        </p:txBody>
      </p:sp>
      <p:sp>
        <p:nvSpPr>
          <p:cNvPr id="9" name="Rechthoekige driehoek 8">
            <a:extLst>
              <a:ext uri="{FF2B5EF4-FFF2-40B4-BE49-F238E27FC236}">
                <a16:creationId xmlns:a16="http://schemas.microsoft.com/office/drawing/2014/main" id="{8CA9087F-D707-E4AF-DFAB-1F67DE29270B}"/>
              </a:ext>
            </a:extLst>
          </p:cNvPr>
          <p:cNvSpPr/>
          <p:nvPr/>
        </p:nvSpPr>
        <p:spPr>
          <a:xfrm rot="13500000">
            <a:off x="-88789" y="-709744"/>
            <a:ext cx="171878" cy="884495"/>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sp>
        <p:nvSpPr>
          <p:cNvPr id="10" name="Rechthoekige driehoek 9">
            <a:extLst>
              <a:ext uri="{FF2B5EF4-FFF2-40B4-BE49-F238E27FC236}">
                <a16:creationId xmlns:a16="http://schemas.microsoft.com/office/drawing/2014/main" id="{4BD6A2FD-6D7F-CCB0-B8B7-F7DFC3EE008C}"/>
              </a:ext>
            </a:extLst>
          </p:cNvPr>
          <p:cNvSpPr/>
          <p:nvPr/>
        </p:nvSpPr>
        <p:spPr>
          <a:xfrm rot="13500000">
            <a:off x="102675" y="-709744"/>
            <a:ext cx="171878" cy="884495"/>
          </a:xfrm>
          <a:prstGeom prst="rtTriangle">
            <a:avLst/>
          </a:prstGeom>
          <a:solidFill>
            <a:srgbClr val="185A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sp>
        <p:nvSpPr>
          <p:cNvPr id="11" name="Rechthoekige driehoek 10">
            <a:extLst>
              <a:ext uri="{FF2B5EF4-FFF2-40B4-BE49-F238E27FC236}">
                <a16:creationId xmlns:a16="http://schemas.microsoft.com/office/drawing/2014/main" id="{05D957CE-A2FB-0AEB-A14C-11FE85A6EF48}"/>
              </a:ext>
            </a:extLst>
          </p:cNvPr>
          <p:cNvSpPr/>
          <p:nvPr/>
        </p:nvSpPr>
        <p:spPr>
          <a:xfrm rot="13500000">
            <a:off x="306105" y="-709744"/>
            <a:ext cx="171878" cy="88449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pic>
        <p:nvPicPr>
          <p:cNvPr id="21" name="Afbeelding 20" descr="Afbeelding met kunst, Symmetrie, ontwerp&#10;&#10;Automatisch gegenereerde beschrijving">
            <a:extLst>
              <a:ext uri="{FF2B5EF4-FFF2-40B4-BE49-F238E27FC236}">
                <a16:creationId xmlns:a16="http://schemas.microsoft.com/office/drawing/2014/main" id="{744A5E42-37D9-1863-7770-7C61931E9B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253" t="4520" b="45183"/>
          <a:stretch/>
        </p:blipFill>
        <p:spPr>
          <a:xfrm>
            <a:off x="-1467" y="2035629"/>
            <a:ext cx="2715120" cy="4822372"/>
          </a:xfrm>
          <a:prstGeom prst="rect">
            <a:avLst/>
          </a:prstGeom>
        </p:spPr>
      </p:pic>
      <p:sp>
        <p:nvSpPr>
          <p:cNvPr id="2" name="Tekstvak 1">
            <a:extLst>
              <a:ext uri="{FF2B5EF4-FFF2-40B4-BE49-F238E27FC236}">
                <a16:creationId xmlns:a16="http://schemas.microsoft.com/office/drawing/2014/main" id="{0768907F-0B55-F611-A52E-A81380EF58F2}"/>
              </a:ext>
            </a:extLst>
          </p:cNvPr>
          <p:cNvSpPr txBox="1"/>
          <p:nvPr/>
        </p:nvSpPr>
        <p:spPr>
          <a:xfrm>
            <a:off x="855663" y="-422712"/>
            <a:ext cx="3516368" cy="323165"/>
          </a:xfrm>
          <a:prstGeom prst="rect">
            <a:avLst/>
          </a:prstGeom>
          <a:noFill/>
        </p:spPr>
        <p:txBody>
          <a:bodyPr wrap="square" lIns="45720" tIns="22860" rIns="45720" bIns="22860" rtlCol="0" anchor="t">
            <a:spAutoFit/>
          </a:bodyPr>
          <a:lstStyle/>
          <a:p>
            <a:pPr defTabSz="1219169" hangingPunct="0"/>
            <a:r>
              <a:rPr lang="nl-NL" b="1" kern="0">
                <a:solidFill>
                  <a:srgbClr val="5E5E5E"/>
                </a:solidFill>
                <a:latin typeface="Calibri" panose="020F0502020204030204" pitchFamily="34" charset="0"/>
                <a:ea typeface="+mn-lt"/>
                <a:cs typeface="Calibri" panose="020F0502020204030204" pitchFamily="34" charset="0"/>
                <a:sym typeface="Helvetica Neue"/>
              </a:rPr>
              <a:t>Basis-slide I</a:t>
            </a:r>
            <a:endParaRPr lang="nl-NL" sz="1400" kern="0">
              <a:solidFill>
                <a:srgbClr val="5E5E5E"/>
              </a:solidFill>
              <a:latin typeface="Calibri" panose="020F0502020204030204" pitchFamily="34" charset="0"/>
              <a:cs typeface="Calibri" panose="020F0502020204030204" pitchFamily="34" charset="0"/>
              <a:sym typeface="Helvetica Neue"/>
            </a:endParaRPr>
          </a:p>
        </p:txBody>
      </p:sp>
      <p:pic>
        <p:nvPicPr>
          <p:cNvPr id="3" name="Afbeelding 2">
            <a:extLst>
              <a:ext uri="{FF2B5EF4-FFF2-40B4-BE49-F238E27FC236}">
                <a16:creationId xmlns:a16="http://schemas.microsoft.com/office/drawing/2014/main" id="{8A39FE07-44CB-FDA9-B367-C7E01E91E7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749" y="6329832"/>
            <a:ext cx="1402429" cy="126726"/>
          </a:xfrm>
          <a:prstGeom prst="rect">
            <a:avLst/>
          </a:prstGeom>
        </p:spPr>
      </p:pic>
      <p:sp>
        <p:nvSpPr>
          <p:cNvPr id="7" name="Tekstvak 6">
            <a:extLst>
              <a:ext uri="{FF2B5EF4-FFF2-40B4-BE49-F238E27FC236}">
                <a16:creationId xmlns:a16="http://schemas.microsoft.com/office/drawing/2014/main" id="{AD42C6D3-BCA4-B513-5DFE-34483033E8D6}"/>
              </a:ext>
            </a:extLst>
          </p:cNvPr>
          <p:cNvSpPr txBox="1"/>
          <p:nvPr/>
        </p:nvSpPr>
        <p:spPr>
          <a:xfrm>
            <a:off x="3056523" y="3661985"/>
            <a:ext cx="548640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nl-NL" sz="4800" b="1" kern="0">
                <a:solidFill>
                  <a:srgbClr val="FFFFFF"/>
                </a:solidFill>
                <a:latin typeface="Calibri" panose="020F0502020204030204" pitchFamily="34" charset="0"/>
                <a:cs typeface="Calibri" panose="020F0502020204030204" pitchFamily="34" charset="0"/>
                <a:sym typeface="Helvetica Neue"/>
              </a:rPr>
              <a:t>Welkom!</a:t>
            </a:r>
          </a:p>
          <a:p>
            <a:pPr defTabSz="1219169" hangingPunct="0"/>
            <a:r>
              <a:rPr lang="nl-NL" sz="4000" b="1" kern="0">
                <a:solidFill>
                  <a:srgbClr val="FFFFFF"/>
                </a:solidFill>
                <a:latin typeface="Calibri" panose="020F0502020204030204" pitchFamily="34" charset="0"/>
                <a:cs typeface="Calibri" panose="020F0502020204030204" pitchFamily="34" charset="0"/>
                <a:sym typeface="Helvetica Neue"/>
              </a:rPr>
              <a:t>De sessie start om 15:02</a:t>
            </a:r>
            <a:r>
              <a:rPr lang="nl-NL" sz="4800" b="1" kern="0">
                <a:solidFill>
                  <a:srgbClr val="FFFFFF"/>
                </a:solidFill>
                <a:latin typeface="Calibri" panose="020F0502020204030204" pitchFamily="34" charset="0"/>
                <a:cs typeface="Calibri" panose="020F0502020204030204" pitchFamily="34" charset="0"/>
                <a:sym typeface="Helvetica Neue"/>
              </a:rPr>
              <a:t> </a:t>
            </a:r>
            <a:endParaRPr lang="nl-NL" sz="4400" b="1" kern="0">
              <a:solidFill>
                <a:srgbClr val="FFFFFF"/>
              </a:solidFill>
              <a:latin typeface="Calibri" panose="020F0502020204030204" pitchFamily="34" charset="0"/>
              <a:cs typeface="Calibri" panose="020F0502020204030204" pitchFamily="34" charset="0"/>
              <a:sym typeface="Helvetica Neue"/>
            </a:endParaRPr>
          </a:p>
        </p:txBody>
      </p:sp>
      <p:pic>
        <p:nvPicPr>
          <p:cNvPr id="5" name="Afbeelding 4" descr="Stapels gouden munten">
            <a:extLst>
              <a:ext uri="{FF2B5EF4-FFF2-40B4-BE49-F238E27FC236}">
                <a16:creationId xmlns:a16="http://schemas.microsoft.com/office/drawing/2014/main" id="{F2A1183A-321A-0AF7-2EA1-BE9CE9773092}"/>
              </a:ext>
            </a:extLst>
          </p:cNvPr>
          <p:cNvPicPr>
            <a:picLocks noChangeAspect="1"/>
          </p:cNvPicPr>
          <p:nvPr/>
        </p:nvPicPr>
        <p:blipFill rotWithShape="1">
          <a:blip r:embed="rId6"/>
          <a:srcRect l="19572" r="13475" b="-1"/>
          <a:stretch/>
        </p:blipFill>
        <p:spPr>
          <a:xfrm>
            <a:off x="8885793" y="2450028"/>
            <a:ext cx="3306207" cy="329621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Rechthoekige driehoek 7">
            <a:extLst>
              <a:ext uri="{FF2B5EF4-FFF2-40B4-BE49-F238E27FC236}">
                <a16:creationId xmlns:a16="http://schemas.microsoft.com/office/drawing/2014/main" id="{2D4133AD-6703-AE35-AA9A-1602D7A23D81}"/>
              </a:ext>
            </a:extLst>
          </p:cNvPr>
          <p:cNvSpPr/>
          <p:nvPr/>
        </p:nvSpPr>
        <p:spPr>
          <a:xfrm rot="2700000">
            <a:off x="11852483" y="6063906"/>
            <a:ext cx="679032" cy="683564"/>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143628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board with writing on it&#10;&#10;Description automatically generated">
            <a:extLst>
              <a:ext uri="{FF2B5EF4-FFF2-40B4-BE49-F238E27FC236}">
                <a16:creationId xmlns:a16="http://schemas.microsoft.com/office/drawing/2014/main" id="{EF3E003E-9A03-CB6F-F131-2D692A4FFE4B}"/>
              </a:ext>
            </a:extLst>
          </p:cNvPr>
          <p:cNvPicPr>
            <a:picLocks noChangeAspect="1"/>
          </p:cNvPicPr>
          <p:nvPr/>
        </p:nvPicPr>
        <p:blipFill rotWithShape="1">
          <a:blip r:embed="rId2"/>
          <a:srcRect l="1964" r="69818" b="70382"/>
          <a:stretch/>
        </p:blipFill>
        <p:spPr>
          <a:xfrm>
            <a:off x="1146314" y="1608796"/>
            <a:ext cx="4288395" cy="3167714"/>
          </a:xfrm>
          <a:prstGeom prst="rect">
            <a:avLst/>
          </a:prstGeom>
        </p:spPr>
      </p:pic>
      <p:pic>
        <p:nvPicPr>
          <p:cNvPr id="6" name="Picture 5" descr="A whiteboard with writing on it&#10;&#10;Description automatically generated">
            <a:extLst>
              <a:ext uri="{FF2B5EF4-FFF2-40B4-BE49-F238E27FC236}">
                <a16:creationId xmlns:a16="http://schemas.microsoft.com/office/drawing/2014/main" id="{5486690C-7CB1-F707-0C8A-95EA0CC66B21}"/>
              </a:ext>
            </a:extLst>
          </p:cNvPr>
          <p:cNvPicPr>
            <a:picLocks noChangeAspect="1"/>
          </p:cNvPicPr>
          <p:nvPr/>
        </p:nvPicPr>
        <p:blipFill rotWithShape="1">
          <a:blip r:embed="rId2"/>
          <a:srcRect l="61207" t="74814" r="33887" b="3082"/>
          <a:stretch/>
        </p:blipFill>
        <p:spPr>
          <a:xfrm rot="5400000">
            <a:off x="7678057" y="1994369"/>
            <a:ext cx="718448" cy="2297346"/>
          </a:xfrm>
          <a:prstGeom prst="rect">
            <a:avLst/>
          </a:prstGeom>
        </p:spPr>
      </p:pic>
      <p:pic>
        <p:nvPicPr>
          <p:cNvPr id="13" name="Afbeelding" descr="Afbeelding">
            <a:extLst>
              <a:ext uri="{FF2B5EF4-FFF2-40B4-BE49-F238E27FC236}">
                <a16:creationId xmlns:a16="http://schemas.microsoft.com/office/drawing/2014/main" id="{D2200D1C-87F0-DC9B-78D1-3DC3A8255AC7}"/>
              </a:ext>
            </a:extLst>
          </p:cNvPr>
          <p:cNvPicPr>
            <a:picLocks noChangeAspect="1"/>
          </p:cNvPicPr>
          <p:nvPr/>
        </p:nvPicPr>
        <p:blipFill>
          <a:blip r:embed="rId3"/>
          <a:stretch>
            <a:fillRect/>
          </a:stretch>
        </p:blipFill>
        <p:spPr>
          <a:xfrm>
            <a:off x="9767750" y="6037997"/>
            <a:ext cx="2249488" cy="597858"/>
          </a:xfrm>
          <a:prstGeom prst="rect">
            <a:avLst/>
          </a:prstGeom>
          <a:ln w="12700">
            <a:miter lim="400000"/>
          </a:ln>
        </p:spPr>
      </p:pic>
      <p:pic>
        <p:nvPicPr>
          <p:cNvPr id="2" name="Picture 1" descr="A close-up of some words&#10;&#10;Description automatically generated">
            <a:extLst>
              <a:ext uri="{FF2B5EF4-FFF2-40B4-BE49-F238E27FC236}">
                <a16:creationId xmlns:a16="http://schemas.microsoft.com/office/drawing/2014/main" id="{B56FDEA5-178D-DEB6-BB31-0BD52887E4C3}"/>
              </a:ext>
            </a:extLst>
          </p:cNvPr>
          <p:cNvPicPr>
            <a:picLocks noChangeAspect="1"/>
          </p:cNvPicPr>
          <p:nvPr/>
        </p:nvPicPr>
        <p:blipFill rotWithShape="1">
          <a:blip r:embed="rId4"/>
          <a:srcRect l="44367" t="39264" r="39515" b="51779"/>
          <a:stretch/>
        </p:blipFill>
        <p:spPr>
          <a:xfrm>
            <a:off x="5726359" y="1818624"/>
            <a:ext cx="2561044" cy="1005540"/>
          </a:xfrm>
          <a:prstGeom prst="rect">
            <a:avLst/>
          </a:prstGeom>
        </p:spPr>
      </p:pic>
      <p:pic>
        <p:nvPicPr>
          <p:cNvPr id="7" name="Picture 6" descr="A close-up of some words&#10;&#10;Description automatically generated">
            <a:extLst>
              <a:ext uri="{FF2B5EF4-FFF2-40B4-BE49-F238E27FC236}">
                <a16:creationId xmlns:a16="http://schemas.microsoft.com/office/drawing/2014/main" id="{6627BC09-685F-227C-A88B-12D7A2B52A3F}"/>
              </a:ext>
            </a:extLst>
          </p:cNvPr>
          <p:cNvPicPr>
            <a:picLocks noChangeAspect="1"/>
          </p:cNvPicPr>
          <p:nvPr/>
        </p:nvPicPr>
        <p:blipFill rotWithShape="1">
          <a:blip r:embed="rId4"/>
          <a:srcRect l="64410" t="36564" r="16233" b="49325"/>
          <a:stretch/>
        </p:blipFill>
        <p:spPr>
          <a:xfrm>
            <a:off x="5725728" y="4411633"/>
            <a:ext cx="2852242" cy="1469746"/>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FF7B3E59-C4BB-8FA6-8EC5-00689FAB331B}"/>
                  </a:ext>
                </a:extLst>
              </p14:cNvPr>
              <p14:cNvContentPartPr/>
              <p14:nvPr/>
            </p14:nvContentPartPr>
            <p14:xfrm rot="600000">
              <a:off x="4446577" y="1064057"/>
              <a:ext cx="2557019" cy="1514594"/>
            </p14:xfrm>
          </p:contentPart>
        </mc:Choice>
        <mc:Fallback xmlns="">
          <p:pic>
            <p:nvPicPr>
              <p:cNvPr id="16" name="Ink 15">
                <a:extLst>
                  <a:ext uri="{FF2B5EF4-FFF2-40B4-BE49-F238E27FC236}">
                    <a16:creationId xmlns:a16="http://schemas.microsoft.com/office/drawing/2014/main" id="{FF7B3E59-C4BB-8FA6-8EC5-00689FAB331B}"/>
                  </a:ext>
                </a:extLst>
              </p:cNvPr>
              <p:cNvPicPr/>
              <p:nvPr/>
            </p:nvPicPr>
            <p:blipFill>
              <a:blip r:embed="rId6"/>
              <a:stretch>
                <a:fillRect/>
              </a:stretch>
            </p:blipFill>
            <p:spPr>
              <a:xfrm rot="600000">
                <a:off x="4428577" y="1046065"/>
                <a:ext cx="2592658" cy="155021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39C22B9E-9879-1A59-B6EB-606D0B5AA197}"/>
                  </a:ext>
                </a:extLst>
              </p14:cNvPr>
              <p14:cNvContentPartPr/>
              <p14:nvPr/>
            </p14:nvContentPartPr>
            <p14:xfrm>
              <a:off x="8278467" y="3627467"/>
              <a:ext cx="675251" cy="1100938"/>
            </p14:xfrm>
          </p:contentPart>
        </mc:Choice>
        <mc:Fallback xmlns="">
          <p:pic>
            <p:nvPicPr>
              <p:cNvPr id="17" name="Ink 16">
                <a:extLst>
                  <a:ext uri="{FF2B5EF4-FFF2-40B4-BE49-F238E27FC236}">
                    <a16:creationId xmlns:a16="http://schemas.microsoft.com/office/drawing/2014/main" id="{39C22B9E-9879-1A59-B6EB-606D0B5AA197}"/>
                  </a:ext>
                </a:extLst>
              </p:cNvPr>
              <p:cNvPicPr/>
              <p:nvPr/>
            </p:nvPicPr>
            <p:blipFill>
              <a:blip r:embed="rId8"/>
              <a:stretch>
                <a:fillRect/>
              </a:stretch>
            </p:blipFill>
            <p:spPr>
              <a:xfrm>
                <a:off x="8260479" y="3609472"/>
                <a:ext cx="710866" cy="1136568"/>
              </a:xfrm>
              <a:prstGeom prst="rect">
                <a:avLst/>
              </a:prstGeom>
            </p:spPr>
          </p:pic>
        </mc:Fallback>
      </mc:AlternateContent>
      <p:grpSp>
        <p:nvGrpSpPr>
          <p:cNvPr id="19" name="Group 18">
            <a:extLst>
              <a:ext uri="{FF2B5EF4-FFF2-40B4-BE49-F238E27FC236}">
                <a16:creationId xmlns:a16="http://schemas.microsoft.com/office/drawing/2014/main" id="{ED2BE2E1-CCEE-6F69-29B8-A9B21A04C0B9}"/>
              </a:ext>
            </a:extLst>
          </p:cNvPr>
          <p:cNvGrpSpPr/>
          <p:nvPr/>
        </p:nvGrpSpPr>
        <p:grpSpPr>
          <a:xfrm>
            <a:off x="8280205" y="1048169"/>
            <a:ext cx="2903249" cy="1548593"/>
            <a:chOff x="8628548" y="656283"/>
            <a:chExt cx="2903249" cy="1548593"/>
          </a:xfrm>
        </p:grpSpPr>
        <p:grpSp>
          <p:nvGrpSpPr>
            <p:cNvPr id="10" name="Tijdelijke aanduiding voor afbeelding 4">
              <a:extLst>
                <a:ext uri="{FF2B5EF4-FFF2-40B4-BE49-F238E27FC236}">
                  <a16:creationId xmlns:a16="http://schemas.microsoft.com/office/drawing/2014/main" id="{C01D3E6E-D7E2-4DC9-F029-AA70C4BCB17C}"/>
                </a:ext>
              </a:extLst>
            </p:cNvPr>
            <p:cNvGrpSpPr/>
            <p:nvPr/>
          </p:nvGrpSpPr>
          <p:grpSpPr>
            <a:xfrm>
              <a:off x="8628548" y="656283"/>
              <a:ext cx="1429576" cy="1548593"/>
              <a:chOff x="-2" y="-2"/>
              <a:chExt cx="5275777" cy="5709754"/>
            </a:xfrm>
          </p:grpSpPr>
          <p:sp>
            <p:nvSpPr>
              <p:cNvPr id="8" name="Rechthoek">
                <a:extLst>
                  <a:ext uri="{FF2B5EF4-FFF2-40B4-BE49-F238E27FC236}">
                    <a16:creationId xmlns:a16="http://schemas.microsoft.com/office/drawing/2014/main" id="{F1AB59B1-E3DB-3F1A-7790-5860DA6C26B8}"/>
                  </a:ext>
                </a:extLst>
              </p:cNvPr>
              <p:cNvSpPr/>
              <p:nvPr/>
            </p:nvSpPr>
            <p:spPr>
              <a:xfrm>
                <a:off x="-2" y="-2"/>
                <a:ext cx="5275777" cy="5709754"/>
              </a:xfrm>
              <a:prstGeom prst="rect">
                <a:avLst/>
              </a:prstGeom>
              <a:solidFill>
                <a:srgbClr val="DDB64D"/>
              </a:solid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9" name="image10.png" descr="image10.png">
                <a:extLst>
                  <a:ext uri="{FF2B5EF4-FFF2-40B4-BE49-F238E27FC236}">
                    <a16:creationId xmlns:a16="http://schemas.microsoft.com/office/drawing/2014/main" id="{7D965C43-DD5E-FC64-5ACE-6A5818339F81}"/>
                  </a:ext>
                </a:extLst>
              </p:cNvPr>
              <p:cNvPicPr>
                <a:picLocks noChangeAspect="1"/>
              </p:cNvPicPr>
              <p:nvPr/>
            </p:nvPicPr>
            <p:blipFill>
              <a:blip r:embed="rId9"/>
              <a:stretch>
                <a:fillRect/>
              </a:stretch>
            </p:blipFill>
            <p:spPr>
              <a:xfrm>
                <a:off x="-2" y="359986"/>
                <a:ext cx="5275777" cy="5349766"/>
              </a:xfrm>
              <a:prstGeom prst="rect">
                <a:avLst/>
              </a:prstGeom>
              <a:ln w="12700" cap="flat">
                <a:noFill/>
                <a:miter lim="400000"/>
              </a:ln>
              <a:effectLst>
                <a:outerShdw blurRad="152400" dir="13500000" rotWithShape="0">
                  <a:srgbClr val="000000">
                    <a:alpha val="10000"/>
                  </a:srgbClr>
                </a:outerShdw>
              </a:effectLst>
            </p:spPr>
          </p:pic>
        </p:grpSp>
        <p:grpSp>
          <p:nvGrpSpPr>
            <p:cNvPr id="15" name="Tijdelijke aanduiding voor afbeelding 17">
              <a:extLst>
                <a:ext uri="{FF2B5EF4-FFF2-40B4-BE49-F238E27FC236}">
                  <a16:creationId xmlns:a16="http://schemas.microsoft.com/office/drawing/2014/main" id="{469AB458-65E2-C982-04F0-9401EAB595A5}"/>
                </a:ext>
              </a:extLst>
            </p:cNvPr>
            <p:cNvGrpSpPr/>
            <p:nvPr/>
          </p:nvGrpSpPr>
          <p:grpSpPr>
            <a:xfrm>
              <a:off x="10102228" y="656295"/>
              <a:ext cx="1429569" cy="1548581"/>
              <a:chOff x="-3" y="-2"/>
              <a:chExt cx="5275763" cy="5709730"/>
            </a:xfrm>
          </p:grpSpPr>
          <p:sp>
            <p:nvSpPr>
              <p:cNvPr id="12" name="Rechthoek">
                <a:extLst>
                  <a:ext uri="{FF2B5EF4-FFF2-40B4-BE49-F238E27FC236}">
                    <a16:creationId xmlns:a16="http://schemas.microsoft.com/office/drawing/2014/main" id="{B1A33D90-3A76-0F7F-2C43-764A79BEF1F9}"/>
                  </a:ext>
                </a:extLst>
              </p:cNvPr>
              <p:cNvSpPr/>
              <p:nvPr/>
            </p:nvSpPr>
            <p:spPr>
              <a:xfrm>
                <a:off x="-3" y="-2"/>
                <a:ext cx="5275763" cy="5709730"/>
              </a:xfrm>
              <a:prstGeom prst="rect">
                <a:avLst/>
              </a:prstGeom>
              <a:solidFill>
                <a:srgbClr val="DDB64D"/>
              </a:solid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14" name="image11.png" descr="image11.png">
                <a:extLst>
                  <a:ext uri="{FF2B5EF4-FFF2-40B4-BE49-F238E27FC236}">
                    <a16:creationId xmlns:a16="http://schemas.microsoft.com/office/drawing/2014/main" id="{4FF0E7BE-3BC2-DE26-0E89-161EB4B441FB}"/>
                  </a:ext>
                </a:extLst>
              </p:cNvPr>
              <p:cNvPicPr>
                <a:picLocks noChangeAspect="1"/>
              </p:cNvPicPr>
              <p:nvPr/>
            </p:nvPicPr>
            <p:blipFill>
              <a:blip r:embed="rId10"/>
              <a:srcRect l="22587" t="6882" r="21047"/>
              <a:stretch>
                <a:fillRect/>
              </a:stretch>
            </p:blipFill>
            <p:spPr>
              <a:xfrm>
                <a:off x="1" y="-1"/>
                <a:ext cx="5275757" cy="5698959"/>
              </a:xfrm>
              <a:prstGeom prst="rect">
                <a:avLst/>
              </a:prstGeom>
              <a:ln w="12700" cap="flat">
                <a:noFill/>
                <a:miter lim="400000"/>
              </a:ln>
              <a:effectLst>
                <a:outerShdw blurRad="152400" dir="18900000" rotWithShape="0">
                  <a:srgbClr val="000000">
                    <a:alpha val="10000"/>
                  </a:srgbClr>
                </a:outerShdw>
              </a:effectLst>
            </p:spPr>
          </p:pic>
        </p:grpSp>
      </p:grpSp>
    </p:spTree>
    <p:extLst>
      <p:ext uri="{BB962C8B-B14F-4D97-AF65-F5344CB8AC3E}">
        <p14:creationId xmlns:p14="http://schemas.microsoft.com/office/powerpoint/2010/main" val="148993578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extBox 5"/>
          <p:cNvSpPr txBox="1"/>
          <p:nvPr/>
        </p:nvSpPr>
        <p:spPr>
          <a:xfrm>
            <a:off x="780485" y="1669406"/>
            <a:ext cx="7779316" cy="13388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hangingPunct="0">
              <a:defRPr sz="8000">
                <a:solidFill>
                  <a:srgbClr val="5D7982"/>
                </a:solidFill>
                <a:latin typeface="Futura PT Heavy"/>
                <a:ea typeface="Futura PT Heavy"/>
                <a:cs typeface="Futura PT Heavy"/>
                <a:sym typeface="Futura PT Heavy"/>
              </a:defRPr>
            </a:pPr>
            <a:endParaRPr sz="3300" kern="0">
              <a:solidFill>
                <a:srgbClr val="5D7982"/>
              </a:solidFill>
              <a:latin typeface="Futura PT Heavy"/>
              <a:sym typeface="Futura PT Heavy"/>
            </a:endParaRPr>
          </a:p>
          <a:p>
            <a:pPr hangingPunct="0">
              <a:defRPr sz="8000">
                <a:solidFill>
                  <a:srgbClr val="5D7982"/>
                </a:solidFill>
                <a:latin typeface="Futura PT Heavy"/>
                <a:ea typeface="Futura PT Heavy"/>
                <a:cs typeface="Futura PT Heavy"/>
                <a:sym typeface="Futura PT Heavy"/>
              </a:defRPr>
            </a:pPr>
            <a:r>
              <a:rPr lang="nl-NL"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M</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et</a:t>
            </a:r>
            <a:r>
              <a:rPr lang="nl-NL"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 </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 </a:t>
            </a:r>
            <a:r>
              <a:rPr sz="27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aanvullende</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 </a:t>
            </a:r>
            <a:r>
              <a:rPr sz="27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uitleg</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 over </a:t>
            </a:r>
            <a:r>
              <a:rPr sz="27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rol</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 </a:t>
            </a:r>
            <a:r>
              <a:rPr sz="27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lokale</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 </a:t>
            </a:r>
            <a:r>
              <a:rPr sz="27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overheden</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 (taken </a:t>
            </a:r>
            <a:r>
              <a:rPr sz="27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en</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 </a:t>
            </a:r>
            <a:r>
              <a:rPr sz="27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mogelijkheden</a:t>
            </a:r>
            <a:r>
              <a:rPr sz="27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Futura PT Heavy"/>
              </a:rPr>
              <a:t>)</a:t>
            </a:r>
          </a:p>
        </p:txBody>
      </p:sp>
      <p:sp>
        <p:nvSpPr>
          <p:cNvPr id="2" name="Tekstvak 1">
            <a:extLst>
              <a:ext uri="{FF2B5EF4-FFF2-40B4-BE49-F238E27FC236}">
                <a16:creationId xmlns:a16="http://schemas.microsoft.com/office/drawing/2014/main" id="{A8FB12A1-B47F-7419-C56C-08C99B845125}"/>
              </a:ext>
            </a:extLst>
          </p:cNvPr>
          <p:cNvSpPr txBox="1"/>
          <p:nvPr/>
        </p:nvSpPr>
        <p:spPr>
          <a:xfrm>
            <a:off x="880534" y="970054"/>
            <a:ext cx="9999133" cy="6422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80000"/>
              </a:lnSpc>
            </a:pPr>
            <a:r>
              <a:rPr lang="en-US" sz="3300" b="1" kern="0">
                <a:solidFill>
                  <a:srgbClr val="5D7982"/>
                </a:solidFill>
                <a:latin typeface="Futura PT Heavy" panose="020B0802020204020303" pitchFamily="34" charset="0"/>
                <a:ea typeface="Titillium Light" charset="0"/>
                <a:cs typeface="Poppins" panose="00000500000000000000" pitchFamily="2" charset="0"/>
                <a:sym typeface="Helvetica Neue"/>
              </a:rPr>
              <a:t>Update webinar 28 </a:t>
            </a:r>
            <a:r>
              <a:rPr lang="en-US" sz="3300" b="1" kern="0" err="1">
                <a:solidFill>
                  <a:srgbClr val="5D7982"/>
                </a:solidFill>
                <a:latin typeface="Futura PT Heavy" panose="020B0802020204020303" pitchFamily="34" charset="0"/>
                <a:ea typeface="Titillium Light" charset="0"/>
                <a:cs typeface="Poppins" panose="00000500000000000000" pitchFamily="2" charset="0"/>
                <a:sym typeface="Helvetica Neue"/>
              </a:rPr>
              <a:t>maart</a:t>
            </a:r>
            <a:r>
              <a:rPr lang="en-US" sz="3300" b="1" kern="0">
                <a:solidFill>
                  <a:srgbClr val="5D7982"/>
                </a:solidFill>
                <a:latin typeface="Futura PT Heavy" panose="020B0802020204020303" pitchFamily="34" charset="0"/>
                <a:ea typeface="Titillium Light" charset="0"/>
                <a:cs typeface="Poppins" panose="00000500000000000000" pitchFamily="2" charset="0"/>
                <a:sym typeface="Helvetica Neue"/>
              </a:rPr>
              <a:t> 2023</a:t>
            </a:r>
          </a:p>
          <a:p>
            <a:pPr defTabSz="1219169" hangingPunct="0"/>
            <a:endParaRPr lang="nl-NL" sz="1200" kern="0">
              <a:solidFill>
                <a:srgbClr val="5E5E5E"/>
              </a:solidFill>
              <a:latin typeface="Helvetica Neue"/>
              <a:sym typeface="Helvetica Neue"/>
            </a:endParaRPr>
          </a:p>
        </p:txBody>
      </p:sp>
      <p:sp>
        <p:nvSpPr>
          <p:cNvPr id="5" name="TextBox 12">
            <a:extLst>
              <a:ext uri="{FF2B5EF4-FFF2-40B4-BE49-F238E27FC236}">
                <a16:creationId xmlns:a16="http://schemas.microsoft.com/office/drawing/2014/main" id="{421DE909-119E-9333-0A78-BDB83794BC49}"/>
              </a:ext>
            </a:extLst>
          </p:cNvPr>
          <p:cNvSpPr txBox="1"/>
          <p:nvPr/>
        </p:nvSpPr>
        <p:spPr>
          <a:xfrm>
            <a:off x="2638425" y="3624573"/>
            <a:ext cx="502920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7200" b="1" spc="400">
                <a:solidFill>
                  <a:srgbClr val="5D7982"/>
                </a:solidFill>
                <a:latin typeface="Futura PT Heavy"/>
                <a:ea typeface="Futura PT Heavy"/>
                <a:cs typeface="Futura PT Heavy"/>
                <a:sym typeface="Futura PT Heavy"/>
              </a:defRPr>
            </a:lvl1pPr>
          </a:lstStyle>
          <a:p>
            <a:pPr algn="ctr" defTabSz="914400" hangingPunct="0"/>
            <a:r>
              <a:rPr sz="3600" kern="0" spc="200" err="1"/>
              <a:t>Belangrijkste</a:t>
            </a:r>
            <a:r>
              <a:rPr sz="3600" kern="0" spc="200"/>
              <a:t> </a:t>
            </a:r>
            <a:r>
              <a:rPr sz="3600" kern="0" spc="200" err="1"/>
              <a:t>doel</a:t>
            </a:r>
            <a:endParaRPr sz="3600" kern="0" spc="200"/>
          </a:p>
        </p:txBody>
      </p:sp>
      <p:sp>
        <p:nvSpPr>
          <p:cNvPr id="6" name="TextBox 11">
            <a:extLst>
              <a:ext uri="{FF2B5EF4-FFF2-40B4-BE49-F238E27FC236}">
                <a16:creationId xmlns:a16="http://schemas.microsoft.com/office/drawing/2014/main" id="{CC0FA0B7-31C8-D228-9999-AD7D309DB80F}"/>
              </a:ext>
            </a:extLst>
          </p:cNvPr>
          <p:cNvSpPr txBox="1"/>
          <p:nvPr/>
        </p:nvSpPr>
        <p:spPr>
          <a:xfrm>
            <a:off x="1671109" y="4486255"/>
            <a:ext cx="6724650" cy="8617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ctr" hangingPunct="0">
              <a:defRPr sz="5600">
                <a:solidFill>
                  <a:srgbClr val="5D7982"/>
                </a:solidFill>
                <a:latin typeface="Open Sans"/>
                <a:ea typeface="Open Sans"/>
                <a:cs typeface="Open Sans"/>
                <a:sym typeface="Open Sans"/>
              </a:defRPr>
            </a:pPr>
            <a:r>
              <a:rPr sz="2800" kern="0">
                <a:solidFill>
                  <a:srgbClr val="4A6168"/>
                </a:solidFill>
                <a:latin typeface="Open Sans"/>
                <a:ea typeface="Open Sans"/>
                <a:cs typeface="Open Sans"/>
                <a:sym typeface="Open Sans"/>
              </a:rPr>
              <a:t>Je </a:t>
            </a:r>
            <a:r>
              <a:rPr sz="2800" kern="0" err="1">
                <a:solidFill>
                  <a:srgbClr val="4A6168"/>
                </a:solidFill>
                <a:latin typeface="Open Sans"/>
                <a:ea typeface="Open Sans"/>
                <a:cs typeface="Open Sans"/>
                <a:sym typeface="Open Sans"/>
              </a:rPr>
              <a:t>zet</a:t>
            </a:r>
            <a:r>
              <a:rPr sz="2800" kern="0">
                <a:solidFill>
                  <a:srgbClr val="4A6168"/>
                </a:solidFill>
                <a:latin typeface="Open Sans"/>
                <a:ea typeface="Open Sans"/>
                <a:cs typeface="Open Sans"/>
                <a:sym typeface="Open Sans"/>
              </a:rPr>
              <a:t> de </a:t>
            </a:r>
            <a:r>
              <a:rPr sz="2800" kern="0" err="1">
                <a:solidFill>
                  <a:srgbClr val="4A6168"/>
                </a:solidFill>
                <a:latin typeface="Open Sans"/>
                <a:ea typeface="Open Sans"/>
                <a:cs typeface="Open Sans"/>
                <a:sym typeface="Open Sans"/>
              </a:rPr>
              <a:t>klant</a:t>
            </a:r>
            <a:r>
              <a:rPr sz="2800" kern="0">
                <a:solidFill>
                  <a:srgbClr val="4A6168"/>
                </a:solidFill>
                <a:latin typeface="Open Sans"/>
                <a:ea typeface="Open Sans"/>
                <a:cs typeface="Open Sans"/>
                <a:sym typeface="Open Sans"/>
              </a:rPr>
              <a:t> op </a:t>
            </a:r>
            <a:r>
              <a:rPr sz="2800" b="1" kern="0">
                <a:solidFill>
                  <a:srgbClr val="5D7982"/>
                </a:solidFill>
                <a:latin typeface="Open Sans"/>
                <a:ea typeface="Open Sans"/>
                <a:cs typeface="Open Sans"/>
                <a:sym typeface="Open Sans"/>
              </a:rPr>
              <a:t>het </a:t>
            </a:r>
            <a:r>
              <a:rPr sz="2800" b="1" kern="0" err="1">
                <a:solidFill>
                  <a:srgbClr val="5D7982"/>
                </a:solidFill>
                <a:latin typeface="Open Sans"/>
                <a:ea typeface="Open Sans"/>
                <a:cs typeface="Open Sans"/>
                <a:sym typeface="Open Sans"/>
              </a:rPr>
              <a:t>juiste</a:t>
            </a:r>
            <a:r>
              <a:rPr sz="2800" b="1" kern="0">
                <a:solidFill>
                  <a:srgbClr val="5D7982"/>
                </a:solidFill>
                <a:latin typeface="Open Sans"/>
                <a:ea typeface="Open Sans"/>
                <a:cs typeface="Open Sans"/>
                <a:sym typeface="Open Sans"/>
              </a:rPr>
              <a:t> spoor</a:t>
            </a:r>
            <a:r>
              <a:rPr sz="2800" kern="0">
                <a:solidFill>
                  <a:srgbClr val="5D7982"/>
                </a:solidFill>
                <a:latin typeface="Open Sans"/>
                <a:ea typeface="Open Sans"/>
                <a:cs typeface="Open Sans"/>
                <a:sym typeface="Open Sans"/>
              </a:rPr>
              <a:t> </a:t>
            </a:r>
            <a:r>
              <a:rPr sz="2800" kern="0" err="1">
                <a:solidFill>
                  <a:srgbClr val="4A6168"/>
                </a:solidFill>
                <a:latin typeface="Open Sans"/>
                <a:ea typeface="Open Sans"/>
                <a:cs typeface="Open Sans"/>
                <a:sym typeface="Open Sans"/>
              </a:rPr>
              <a:t>en</a:t>
            </a:r>
            <a:r>
              <a:rPr sz="2800" kern="0">
                <a:solidFill>
                  <a:srgbClr val="5D7982"/>
                </a:solidFill>
                <a:latin typeface="Open Sans"/>
                <a:ea typeface="Open Sans"/>
                <a:cs typeface="Open Sans"/>
                <a:sym typeface="Open Sans"/>
              </a:rPr>
              <a:t> </a:t>
            </a:r>
            <a:r>
              <a:rPr sz="2800" kern="0" err="1">
                <a:solidFill>
                  <a:srgbClr val="4A6168"/>
                </a:solidFill>
                <a:latin typeface="Open Sans"/>
                <a:ea typeface="Open Sans"/>
                <a:cs typeface="Open Sans"/>
                <a:sym typeface="Open Sans"/>
              </a:rPr>
              <a:t>voorkomt</a:t>
            </a:r>
            <a:r>
              <a:rPr sz="2800" kern="0">
                <a:solidFill>
                  <a:srgbClr val="4A6168"/>
                </a:solidFill>
                <a:latin typeface="Open Sans"/>
                <a:ea typeface="Open Sans"/>
                <a:cs typeface="Open Sans"/>
                <a:sym typeface="Open Sans"/>
              </a:rPr>
              <a:t> </a:t>
            </a:r>
            <a:r>
              <a:rPr sz="2800" kern="0" err="1">
                <a:solidFill>
                  <a:srgbClr val="4A6168"/>
                </a:solidFill>
                <a:latin typeface="Open Sans"/>
                <a:ea typeface="Open Sans"/>
                <a:cs typeface="Open Sans"/>
                <a:sym typeface="Open Sans"/>
              </a:rPr>
              <a:t>dat</a:t>
            </a:r>
            <a:r>
              <a:rPr sz="2800" kern="0">
                <a:solidFill>
                  <a:srgbClr val="4A6168"/>
                </a:solidFill>
                <a:latin typeface="Open Sans"/>
                <a:ea typeface="Open Sans"/>
                <a:cs typeface="Open Sans"/>
                <a:sym typeface="Open Sans"/>
              </a:rPr>
              <a:t> </a:t>
            </a:r>
            <a:r>
              <a:rPr sz="2800" kern="0" err="1">
                <a:solidFill>
                  <a:srgbClr val="4A6168"/>
                </a:solidFill>
                <a:latin typeface="Open Sans"/>
                <a:ea typeface="Open Sans"/>
                <a:cs typeface="Open Sans"/>
                <a:sym typeface="Open Sans"/>
              </a:rPr>
              <a:t>deze</a:t>
            </a:r>
            <a:r>
              <a:rPr sz="2800" kern="0">
                <a:solidFill>
                  <a:srgbClr val="4A6168"/>
                </a:solidFill>
                <a:latin typeface="Open Sans"/>
                <a:ea typeface="Open Sans"/>
                <a:cs typeface="Open Sans"/>
                <a:sym typeface="Open Sans"/>
              </a:rPr>
              <a:t> </a:t>
            </a:r>
            <a:r>
              <a:rPr sz="2800" b="1" kern="0" err="1">
                <a:solidFill>
                  <a:srgbClr val="5D7982"/>
                </a:solidFill>
                <a:latin typeface="Open Sans"/>
                <a:ea typeface="Open Sans"/>
                <a:cs typeface="Open Sans"/>
                <a:sym typeface="Open Sans"/>
              </a:rPr>
              <a:t>onnodig</a:t>
            </a:r>
            <a:r>
              <a:rPr sz="2800" b="1" kern="0">
                <a:solidFill>
                  <a:srgbClr val="5D7982"/>
                </a:solidFill>
                <a:latin typeface="Open Sans"/>
                <a:ea typeface="Open Sans"/>
                <a:cs typeface="Open Sans"/>
                <a:sym typeface="Open Sans"/>
              </a:rPr>
              <a:t> </a:t>
            </a:r>
            <a:r>
              <a:rPr sz="2800" b="1" kern="0" err="1">
                <a:solidFill>
                  <a:srgbClr val="5D7982"/>
                </a:solidFill>
                <a:latin typeface="Open Sans"/>
                <a:ea typeface="Open Sans"/>
                <a:cs typeface="Open Sans"/>
                <a:sym typeface="Open Sans"/>
              </a:rPr>
              <a:t>afhaakt</a:t>
            </a:r>
            <a:r>
              <a:rPr sz="2800" kern="0">
                <a:solidFill>
                  <a:srgbClr val="5D7982"/>
                </a:solidFill>
                <a:latin typeface="Open Sans"/>
                <a:ea typeface="Open Sans"/>
                <a:cs typeface="Open Sans"/>
                <a:sym typeface="Open Sans"/>
              </a:rPr>
              <a:t>.</a:t>
            </a:r>
          </a:p>
        </p:txBody>
      </p:sp>
      <p:sp>
        <p:nvSpPr>
          <p:cNvPr id="7" name="TextBox 11">
            <a:extLst>
              <a:ext uri="{FF2B5EF4-FFF2-40B4-BE49-F238E27FC236}">
                <a16:creationId xmlns:a16="http://schemas.microsoft.com/office/drawing/2014/main" id="{FF302D59-4683-5B33-7EFD-4B2741DEFCE0}"/>
              </a:ext>
            </a:extLst>
          </p:cNvPr>
          <p:cNvSpPr txBox="1"/>
          <p:nvPr/>
        </p:nvSpPr>
        <p:spPr>
          <a:xfrm>
            <a:off x="2087809" y="5973423"/>
            <a:ext cx="7215793"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defRPr sz="4000">
                <a:solidFill>
                  <a:srgbClr val="5D7982"/>
                </a:solidFill>
                <a:latin typeface="Open Sans Light"/>
                <a:ea typeface="Open Sans Light"/>
                <a:cs typeface="Open Sans Light"/>
                <a:sym typeface="Open Sans Light"/>
              </a:defRPr>
            </a:lvl1pPr>
          </a:lstStyle>
          <a:p>
            <a:pPr algn="ctr" defTabSz="914400" hangingPunct="0"/>
            <a:r>
              <a:rPr sz="2000" kern="0">
                <a:solidFill>
                  <a:srgbClr val="4A6168"/>
                </a:solidFill>
                <a:latin typeface="Open Sans" panose="020B0606030504020204" pitchFamily="34" charset="0"/>
                <a:ea typeface="Open Sans" panose="020B0606030504020204" pitchFamily="34" charset="0"/>
                <a:cs typeface="Open Sans" panose="020B0606030504020204" pitchFamily="34" charset="0"/>
              </a:rPr>
              <a:t>… </a:t>
            </a:r>
            <a:r>
              <a:rPr sz="2000" kern="0" err="1">
                <a:solidFill>
                  <a:srgbClr val="4A6168"/>
                </a:solidFill>
                <a:latin typeface="Open Sans" panose="020B0606030504020204" pitchFamily="34" charset="0"/>
                <a:ea typeface="Open Sans" panose="020B0606030504020204" pitchFamily="34" charset="0"/>
                <a:cs typeface="Open Sans" panose="020B0606030504020204" pitchFamily="34" charset="0"/>
              </a:rPr>
              <a:t>en</a:t>
            </a:r>
            <a:r>
              <a:rPr sz="2000" kern="0">
                <a:solidFill>
                  <a:srgbClr val="4A6168"/>
                </a:solidFill>
                <a:latin typeface="Open Sans" panose="020B0606030504020204" pitchFamily="34" charset="0"/>
                <a:ea typeface="Open Sans" panose="020B0606030504020204" pitchFamily="34" charset="0"/>
                <a:cs typeface="Open Sans" panose="020B0606030504020204" pitchFamily="34" charset="0"/>
              </a:rPr>
              <a:t> er </a:t>
            </a:r>
            <a:r>
              <a:rPr sz="2000" kern="0" err="1">
                <a:solidFill>
                  <a:srgbClr val="4A6168"/>
                </a:solidFill>
                <a:latin typeface="Open Sans" panose="020B0606030504020204" pitchFamily="34" charset="0"/>
                <a:ea typeface="Open Sans" panose="020B0606030504020204" pitchFamily="34" charset="0"/>
                <a:cs typeface="Open Sans" panose="020B0606030504020204" pitchFamily="34" charset="0"/>
              </a:rPr>
              <a:t>zijn</a:t>
            </a:r>
            <a:r>
              <a:rPr sz="2000" kern="0">
                <a:solidFill>
                  <a:srgbClr val="4A6168"/>
                </a:solidFill>
                <a:latin typeface="Open Sans" panose="020B0606030504020204" pitchFamily="34" charset="0"/>
                <a:ea typeface="Open Sans" panose="020B0606030504020204" pitchFamily="34" charset="0"/>
                <a:cs typeface="Open Sans" panose="020B0606030504020204" pitchFamily="34" charset="0"/>
              </a:rPr>
              <a:t> op </a:t>
            </a:r>
            <a:r>
              <a:rPr sz="2000" kern="0" err="1">
                <a:solidFill>
                  <a:srgbClr val="4A6168"/>
                </a:solidFill>
                <a:latin typeface="Open Sans" panose="020B0606030504020204" pitchFamily="34" charset="0"/>
                <a:ea typeface="Open Sans" panose="020B0606030504020204" pitchFamily="34" charset="0"/>
                <a:cs typeface="Open Sans" panose="020B0606030504020204" pitchFamily="34" charset="0"/>
              </a:rPr>
              <a:t>dit</a:t>
            </a:r>
            <a:r>
              <a:rPr sz="2000" kern="0">
                <a:solidFill>
                  <a:srgbClr val="4A6168"/>
                </a:solidFill>
                <a:latin typeface="Open Sans" panose="020B0606030504020204" pitchFamily="34" charset="0"/>
                <a:ea typeface="Open Sans" panose="020B0606030504020204" pitchFamily="34" charset="0"/>
                <a:cs typeface="Open Sans" panose="020B0606030504020204" pitchFamily="34" charset="0"/>
              </a:rPr>
              <a:t> </a:t>
            </a:r>
            <a:r>
              <a:rPr sz="2000" kern="0" err="1">
                <a:solidFill>
                  <a:srgbClr val="4A6168"/>
                </a:solidFill>
                <a:latin typeface="Open Sans" panose="020B0606030504020204" pitchFamily="34" charset="0"/>
                <a:ea typeface="Open Sans" panose="020B0606030504020204" pitchFamily="34" charset="0"/>
                <a:cs typeface="Open Sans" panose="020B0606030504020204" pitchFamily="34" charset="0"/>
              </a:rPr>
              <a:t>gebied</a:t>
            </a:r>
            <a:r>
              <a:rPr sz="2000" kern="0">
                <a:solidFill>
                  <a:srgbClr val="4A6168"/>
                </a:solidFill>
                <a:latin typeface="Open Sans" panose="020B0606030504020204" pitchFamily="34" charset="0"/>
                <a:ea typeface="Open Sans" panose="020B0606030504020204" pitchFamily="34" charset="0"/>
                <a:cs typeface="Open Sans" panose="020B0606030504020204" pitchFamily="34" charset="0"/>
              </a:rPr>
              <a:t> </a:t>
            </a:r>
            <a:r>
              <a:rPr sz="2000" kern="0" err="1">
                <a:solidFill>
                  <a:srgbClr val="4A6168"/>
                </a:solidFill>
                <a:latin typeface="Open Sans" panose="020B0606030504020204" pitchFamily="34" charset="0"/>
                <a:ea typeface="Open Sans" panose="020B0606030504020204" pitchFamily="34" charset="0"/>
                <a:cs typeface="Open Sans" panose="020B0606030504020204" pitchFamily="34" charset="0"/>
              </a:rPr>
              <a:t>veel</a:t>
            </a:r>
            <a:r>
              <a:rPr sz="2000" kern="0">
                <a:solidFill>
                  <a:srgbClr val="4A6168"/>
                </a:solidFill>
                <a:latin typeface="Open Sans" panose="020B0606030504020204" pitchFamily="34" charset="0"/>
                <a:ea typeface="Open Sans" panose="020B0606030504020204" pitchFamily="34" charset="0"/>
                <a:cs typeface="Open Sans" panose="020B0606030504020204" pitchFamily="34" charset="0"/>
              </a:rPr>
              <a:t> </a:t>
            </a:r>
            <a:r>
              <a:rPr sz="2000" kern="0" err="1">
                <a:solidFill>
                  <a:srgbClr val="4A6168"/>
                </a:solidFill>
                <a:latin typeface="Open Sans" panose="020B0606030504020204" pitchFamily="34" charset="0"/>
                <a:ea typeface="Open Sans" panose="020B0606030504020204" pitchFamily="34" charset="0"/>
                <a:cs typeface="Open Sans" panose="020B0606030504020204" pitchFamily="34" charset="0"/>
              </a:rPr>
              <a:t>ontwikkelingen</a:t>
            </a:r>
            <a:r>
              <a:rPr sz="2000" kern="0">
                <a:solidFill>
                  <a:srgbClr val="4A6168"/>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8" name="Tijdelijke aanduiding voor afbeelding 9">
            <a:extLst>
              <a:ext uri="{FF2B5EF4-FFF2-40B4-BE49-F238E27FC236}">
                <a16:creationId xmlns:a16="http://schemas.microsoft.com/office/drawing/2014/main" id="{707707EB-61D3-C327-E8B7-D55AAB83512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812459" y="3644501"/>
            <a:ext cx="2413456" cy="2413454"/>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effectLst>
            <a:outerShdw blurRad="76200" dir="18900000" sy="23000" kx="-1200000" algn="bl" rotWithShape="0">
              <a:prstClr val="black">
                <a:alpha val="1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Oval 1"/>
          <p:cNvSpPr/>
          <p:nvPr/>
        </p:nvSpPr>
        <p:spPr>
          <a:xfrm>
            <a:off x="1124337" y="1715442"/>
            <a:ext cx="387571" cy="398184"/>
          </a:xfrm>
          <a:prstGeom prst="ellipse">
            <a:avLst/>
          </a:prstGeom>
          <a:gradFill>
            <a:gsLst>
              <a:gs pos="0">
                <a:srgbClr val="5D7982"/>
              </a:gs>
              <a:gs pos="100000">
                <a:srgbClr val="79ABA3"/>
              </a:gs>
            </a:gsLst>
            <a:lin ang="2700000"/>
          </a:gradFill>
          <a:ln w="12700">
            <a:miter lim="400000"/>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285" name="TextBox 4"/>
          <p:cNvSpPr txBox="1"/>
          <p:nvPr/>
        </p:nvSpPr>
        <p:spPr>
          <a:xfrm>
            <a:off x="1630373" y="1496952"/>
            <a:ext cx="6014135" cy="29769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hangingPunct="0">
              <a:lnSpc>
                <a:spcPct val="250000"/>
              </a:lnSpc>
              <a:defRPr sz="3200">
                <a:solidFill>
                  <a:srgbClr val="2F3E4B"/>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Uitdagingen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lokale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overheden</a:t>
            </a:r>
            <a:r>
              <a:rPr sz="1600" kern="0">
                <a:solidFill>
                  <a:srgbClr val="4A6168"/>
                </a:solidFill>
                <a:latin typeface="Open Sans"/>
                <a:ea typeface="Open Sans"/>
                <a:cs typeface="Open Sans"/>
                <a:sym typeface="Open Sans"/>
              </a:rPr>
              <a:t> </a:t>
            </a:r>
          </a:p>
          <a:p>
            <a:pPr hangingPunct="0">
              <a:lnSpc>
                <a:spcPct val="250000"/>
              </a:lnSpc>
              <a:defRPr sz="3200">
                <a:solidFill>
                  <a:srgbClr val="2F3E4B"/>
                </a:solidFill>
                <a:latin typeface="Open Sans"/>
                <a:ea typeface="Open Sans"/>
                <a:cs typeface="Open Sans"/>
                <a:sym typeface="Open Sans"/>
              </a:defRPr>
            </a:pPr>
            <a:r>
              <a:rPr lang="nl-NL" sz="1600" kern="0">
                <a:solidFill>
                  <a:srgbClr val="4A6168"/>
                </a:solidFill>
                <a:latin typeface="Open Sans"/>
                <a:ea typeface="Open Sans"/>
                <a:cs typeface="Open Sans"/>
                <a:sym typeface="Open Sans"/>
              </a:rPr>
              <a:t>Update eerste </a:t>
            </a:r>
            <a:r>
              <a:rPr lang="nl-NL" sz="1600" kern="0" err="1">
                <a:solidFill>
                  <a:srgbClr val="4A6168"/>
                </a:solidFill>
                <a:latin typeface="Open Sans"/>
                <a:ea typeface="Open Sans"/>
                <a:cs typeface="Open Sans"/>
                <a:sym typeface="Open Sans"/>
              </a:rPr>
              <a:t>webinar</a:t>
            </a:r>
            <a:endParaRPr sz="1600" kern="0">
              <a:solidFill>
                <a:srgbClr val="4A6168"/>
              </a:solidFill>
              <a:latin typeface="Open Sans"/>
              <a:ea typeface="Open Sans"/>
              <a:cs typeface="Open Sans"/>
              <a:sym typeface="Open Sans"/>
            </a:endParaRPr>
          </a:p>
          <a:p>
            <a:pPr hangingPunct="0">
              <a:lnSpc>
                <a:spcPct val="250000"/>
              </a:lnSpc>
              <a:defRPr sz="3200">
                <a:solidFill>
                  <a:srgbClr val="2F3E4B"/>
                </a:solidFill>
                <a:latin typeface="Open Sans"/>
                <a:ea typeface="Open Sans"/>
                <a:cs typeface="Open Sans"/>
                <a:sym typeface="Open Sans"/>
              </a:defRPr>
            </a:pPr>
            <a:r>
              <a:rPr sz="1600" kern="0">
                <a:solidFill>
                  <a:srgbClr val="4A6168"/>
                </a:solidFill>
                <a:latin typeface="Open Sans"/>
                <a:ea typeface="Open Sans"/>
                <a:cs typeface="Open Sans"/>
                <a:sym typeface="Open Sans"/>
              </a:rPr>
              <a:t>Subsidies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leenmogelijkheden</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actueel</a:t>
            </a:r>
            <a:endParaRPr sz="1600" kern="0">
              <a:solidFill>
                <a:srgbClr val="4A6168"/>
              </a:solidFill>
              <a:latin typeface="Open Sans"/>
              <a:ea typeface="Open Sans"/>
              <a:cs typeface="Open Sans"/>
              <a:sym typeface="Open Sans"/>
            </a:endParaRPr>
          </a:p>
          <a:p>
            <a:pPr hangingPunct="0">
              <a:lnSpc>
                <a:spcPct val="250000"/>
              </a:lnSpc>
              <a:defRPr sz="3200">
                <a:solidFill>
                  <a:srgbClr val="2F3E4B"/>
                </a:solidFill>
                <a:latin typeface="Open Sans"/>
                <a:ea typeface="Open Sans"/>
                <a:cs typeface="Open Sans"/>
                <a:sym typeface="Open Sans"/>
              </a:defRPr>
            </a:pPr>
            <a:r>
              <a:rPr sz="1600" kern="0">
                <a:solidFill>
                  <a:srgbClr val="4A6168"/>
                </a:solidFill>
                <a:latin typeface="Open Sans"/>
                <a:ea typeface="Open Sans"/>
                <a:cs typeface="Open Sans"/>
                <a:sym typeface="Open Sans"/>
              </a:rPr>
              <a:t>In de </a:t>
            </a:r>
            <a:r>
              <a:rPr sz="1600" kern="0" err="1">
                <a:solidFill>
                  <a:srgbClr val="4A6168"/>
                </a:solidFill>
                <a:latin typeface="Open Sans"/>
                <a:ea typeface="Open Sans"/>
                <a:cs typeface="Open Sans"/>
                <a:sym typeface="Open Sans"/>
              </a:rPr>
              <a:t>praktijk</a:t>
            </a:r>
            <a:r>
              <a:rPr lang="nl-NL" sz="1600" kern="0">
                <a:solidFill>
                  <a:srgbClr val="4A6168"/>
                </a:solidFill>
                <a:latin typeface="Open Sans"/>
                <a:ea typeface="Open Sans"/>
                <a:cs typeface="Open Sans"/>
                <a:sym typeface="Open Sans"/>
              </a:rPr>
              <a:t>: voorbeelden</a:t>
            </a:r>
            <a:endParaRPr sz="1600" kern="0">
              <a:solidFill>
                <a:srgbClr val="4A6168"/>
              </a:solidFill>
              <a:latin typeface="Open Sans"/>
              <a:ea typeface="Open Sans"/>
              <a:cs typeface="Open Sans"/>
              <a:sym typeface="Open Sans"/>
            </a:endParaRPr>
          </a:p>
          <a:p>
            <a:pPr hangingPunct="0">
              <a:lnSpc>
                <a:spcPct val="250000"/>
              </a:lnSpc>
              <a:defRPr sz="3200">
                <a:solidFill>
                  <a:srgbClr val="2F3E4B"/>
                </a:solidFill>
                <a:latin typeface="Open Sans"/>
                <a:ea typeface="Open Sans"/>
                <a:cs typeface="Open Sans"/>
                <a:sym typeface="Open Sans"/>
              </a:defRPr>
            </a:pPr>
            <a:r>
              <a:rPr sz="1600" kern="0">
                <a:solidFill>
                  <a:srgbClr val="4A6168"/>
                </a:solidFill>
                <a:latin typeface="Open Sans"/>
                <a:ea typeface="Open Sans"/>
                <a:cs typeface="Open Sans"/>
                <a:sym typeface="Open Sans"/>
              </a:rPr>
              <a:t>Hoe </a:t>
            </a:r>
            <a:r>
              <a:rPr sz="1600" kern="0" err="1">
                <a:solidFill>
                  <a:srgbClr val="4A6168"/>
                </a:solidFill>
                <a:latin typeface="Open Sans"/>
                <a:ea typeface="Open Sans"/>
                <a:cs typeface="Open Sans"/>
                <a:sym typeface="Open Sans"/>
              </a:rPr>
              <a:t>gaan</a:t>
            </a:r>
            <a:r>
              <a:rPr sz="1600" kern="0">
                <a:solidFill>
                  <a:srgbClr val="4A6168"/>
                </a:solidFill>
                <a:latin typeface="Open Sans"/>
                <a:ea typeface="Open Sans"/>
                <a:cs typeface="Open Sans"/>
                <a:sym typeface="Open Sans"/>
              </a:rPr>
              <a:t> we </a:t>
            </a:r>
            <a:r>
              <a:rPr sz="1600" kern="0" err="1">
                <a:solidFill>
                  <a:srgbClr val="4A6168"/>
                </a:solidFill>
                <a:latin typeface="Open Sans"/>
                <a:ea typeface="Open Sans"/>
                <a:cs typeface="Open Sans"/>
                <a:sym typeface="Open Sans"/>
              </a:rPr>
              <a:t>verder</a:t>
            </a:r>
            <a:r>
              <a:rPr lang="nl-NL" sz="1600" kern="0">
                <a:solidFill>
                  <a:srgbClr val="4A6168"/>
                </a:solidFill>
                <a:latin typeface="Open Sans"/>
                <a:ea typeface="Open Sans"/>
                <a:cs typeface="Open Sans"/>
                <a:sym typeface="Open Sans"/>
              </a:rPr>
              <a:t>?</a:t>
            </a:r>
            <a:endParaRPr sz="1600" kern="0">
              <a:solidFill>
                <a:srgbClr val="4A6168"/>
              </a:solidFill>
              <a:latin typeface="Open Sans"/>
              <a:ea typeface="Open Sans"/>
              <a:cs typeface="Open Sans"/>
              <a:sym typeface="Open Sans"/>
            </a:endParaRPr>
          </a:p>
        </p:txBody>
      </p:sp>
      <p:sp>
        <p:nvSpPr>
          <p:cNvPr id="286"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Programma</a:t>
            </a:r>
          </a:p>
        </p:txBody>
      </p:sp>
      <p:sp>
        <p:nvSpPr>
          <p:cNvPr id="287"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grpSp>
        <p:nvGrpSpPr>
          <p:cNvPr id="292" name="Rechthoek 1"/>
          <p:cNvGrpSpPr/>
          <p:nvPr/>
        </p:nvGrpSpPr>
        <p:grpSpPr>
          <a:xfrm>
            <a:off x="0" y="5723632"/>
            <a:ext cx="12192000" cy="788988"/>
            <a:chOff x="0" y="-2"/>
            <a:chExt cx="24384000" cy="1577973"/>
          </a:xfrm>
        </p:grpSpPr>
        <p:sp>
          <p:nvSpPr>
            <p:cNvPr id="290" name="Rechthoek"/>
            <p:cNvSpPr/>
            <p:nvPr/>
          </p:nvSpPr>
          <p:spPr>
            <a:xfrm>
              <a:off x="0" y="-2"/>
              <a:ext cx="24384000" cy="1577973"/>
            </a:xfrm>
            <a:prstGeom prst="rect">
              <a:avLst/>
            </a:prstGeom>
            <a:solidFill>
              <a:srgbClr val="5D7982"/>
            </a:solidFill>
            <a:ln w="12700" cap="flat">
              <a:noFill/>
              <a:miter lim="400000"/>
            </a:ln>
            <a:effectLst/>
          </p:spPr>
          <p:txBody>
            <a:bodyPr wrap="square" lIns="45718" tIns="45718" rIns="45718" bIns="45718" numCol="1" anchor="ctr">
              <a:noAutofit/>
            </a:bodyPr>
            <a:lstStyle/>
            <a:p>
              <a:pPr algn="ctr" hangingPunct="0">
                <a:defRPr sz="8000">
                  <a:solidFill>
                    <a:srgbClr val="F5F5F5"/>
                  </a:solidFill>
                  <a:latin typeface="Futura PT Heavy"/>
                  <a:ea typeface="Futura PT Heavy"/>
                  <a:cs typeface="Futura PT Heavy"/>
                  <a:sym typeface="Futura PT Heavy"/>
                </a:defRPr>
              </a:pPr>
              <a:endParaRPr sz="4000" kern="0">
                <a:solidFill>
                  <a:srgbClr val="F5F5F5"/>
                </a:solidFill>
                <a:latin typeface="Futura PT Heavy"/>
                <a:sym typeface="Futura PT Heavy"/>
              </a:endParaRPr>
            </a:p>
          </p:txBody>
        </p:sp>
        <p:sp>
          <p:nvSpPr>
            <p:cNvPr id="291" name="Financieel verantwoord verduurzamen!"/>
            <p:cNvSpPr txBox="1"/>
            <p:nvPr/>
          </p:nvSpPr>
          <p:spPr>
            <a:xfrm>
              <a:off x="91434" y="81096"/>
              <a:ext cx="24201130" cy="14157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defTabSz="1828800">
                <a:defRPr sz="8000" b="1">
                  <a:solidFill>
                    <a:srgbClr val="F5F5F5"/>
                  </a:solidFill>
                  <a:latin typeface="Futura PT Heavy"/>
                  <a:ea typeface="Futura PT Heavy"/>
                  <a:cs typeface="Futura PT Heavy"/>
                  <a:sym typeface="Futura PT Heavy"/>
                </a:defRPr>
              </a:lvl1pPr>
            </a:lstStyle>
            <a:p>
              <a:pPr algn="ctr" defTabSz="914400" hangingPunct="0"/>
              <a:r>
                <a:rPr sz="4000" kern="0"/>
                <a:t>  Financieel verantwoord verduurzamen!</a:t>
              </a:r>
            </a:p>
          </p:txBody>
        </p:sp>
      </p:grpSp>
      <p:sp>
        <p:nvSpPr>
          <p:cNvPr id="2" name="Oval 1">
            <a:extLst>
              <a:ext uri="{FF2B5EF4-FFF2-40B4-BE49-F238E27FC236}">
                <a16:creationId xmlns:a16="http://schemas.microsoft.com/office/drawing/2014/main" id="{14519DA3-A68F-59D0-15EF-6517D8B585CE}"/>
              </a:ext>
            </a:extLst>
          </p:cNvPr>
          <p:cNvSpPr/>
          <p:nvPr/>
        </p:nvSpPr>
        <p:spPr>
          <a:xfrm>
            <a:off x="1126528" y="2311097"/>
            <a:ext cx="387571" cy="398184"/>
          </a:xfrm>
          <a:prstGeom prst="ellipse">
            <a:avLst/>
          </a:prstGeom>
          <a:gradFill>
            <a:gsLst>
              <a:gs pos="0">
                <a:srgbClr val="5D7982"/>
              </a:gs>
              <a:gs pos="100000">
                <a:srgbClr val="79ABA3"/>
              </a:gs>
            </a:gsLst>
            <a:lin ang="2700000"/>
          </a:gradFill>
          <a:ln w="12700">
            <a:miter lim="400000"/>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3" name="Oval 1">
            <a:extLst>
              <a:ext uri="{FF2B5EF4-FFF2-40B4-BE49-F238E27FC236}">
                <a16:creationId xmlns:a16="http://schemas.microsoft.com/office/drawing/2014/main" id="{5E21E705-B612-EDB8-199E-1381BE57FFA5}"/>
              </a:ext>
            </a:extLst>
          </p:cNvPr>
          <p:cNvSpPr/>
          <p:nvPr/>
        </p:nvSpPr>
        <p:spPr>
          <a:xfrm>
            <a:off x="1124337" y="2902268"/>
            <a:ext cx="387571" cy="398184"/>
          </a:xfrm>
          <a:prstGeom prst="ellipse">
            <a:avLst/>
          </a:prstGeom>
          <a:gradFill>
            <a:gsLst>
              <a:gs pos="0">
                <a:srgbClr val="5D7982"/>
              </a:gs>
              <a:gs pos="100000">
                <a:srgbClr val="79ABA3"/>
              </a:gs>
            </a:gsLst>
            <a:lin ang="2700000"/>
          </a:gradFill>
          <a:ln w="12700">
            <a:miter lim="400000"/>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4" name="Oval 1">
            <a:extLst>
              <a:ext uri="{FF2B5EF4-FFF2-40B4-BE49-F238E27FC236}">
                <a16:creationId xmlns:a16="http://schemas.microsoft.com/office/drawing/2014/main" id="{8D3A870C-83EE-C8BA-6CD9-D7508B5A29A9}"/>
              </a:ext>
            </a:extLst>
          </p:cNvPr>
          <p:cNvSpPr/>
          <p:nvPr/>
        </p:nvSpPr>
        <p:spPr>
          <a:xfrm>
            <a:off x="1124338" y="3535658"/>
            <a:ext cx="387571" cy="398184"/>
          </a:xfrm>
          <a:prstGeom prst="ellipse">
            <a:avLst/>
          </a:prstGeom>
          <a:gradFill>
            <a:gsLst>
              <a:gs pos="0">
                <a:srgbClr val="5D7982"/>
              </a:gs>
              <a:gs pos="100000">
                <a:srgbClr val="79ABA3"/>
              </a:gs>
            </a:gsLst>
            <a:lin ang="2700000"/>
          </a:gradFill>
          <a:ln w="12700">
            <a:miter lim="400000"/>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5" name="Oval 1">
            <a:extLst>
              <a:ext uri="{FF2B5EF4-FFF2-40B4-BE49-F238E27FC236}">
                <a16:creationId xmlns:a16="http://schemas.microsoft.com/office/drawing/2014/main" id="{46B91AD3-8B74-2D94-FDDA-E3A4D37F2A44}"/>
              </a:ext>
            </a:extLst>
          </p:cNvPr>
          <p:cNvSpPr/>
          <p:nvPr/>
        </p:nvSpPr>
        <p:spPr>
          <a:xfrm>
            <a:off x="1124338" y="4159598"/>
            <a:ext cx="387571" cy="398184"/>
          </a:xfrm>
          <a:prstGeom prst="ellipse">
            <a:avLst/>
          </a:prstGeom>
          <a:gradFill>
            <a:gsLst>
              <a:gs pos="0">
                <a:srgbClr val="5D7982"/>
              </a:gs>
              <a:gs pos="100000">
                <a:srgbClr val="79ABA3"/>
              </a:gs>
            </a:gsLst>
            <a:lin ang="2700000"/>
          </a:gradFill>
          <a:ln w="12700">
            <a:miter lim="400000"/>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extBox 4"/>
          <p:cNvSpPr txBox="1"/>
          <p:nvPr/>
        </p:nvSpPr>
        <p:spPr>
          <a:xfrm>
            <a:off x="964873" y="637091"/>
            <a:ext cx="9411521"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Probleemstelling en rol lokale overheid</a:t>
            </a:r>
          </a:p>
        </p:txBody>
      </p:sp>
      <p:sp>
        <p:nvSpPr>
          <p:cNvPr id="301" name="Straight Connector 8"/>
          <p:cNvSpPr/>
          <p:nvPr/>
        </p:nvSpPr>
        <p:spPr>
          <a:xfrm>
            <a:off x="964875" y="130038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02" name="Tekstvak 12"/>
          <p:cNvSpPr txBox="1"/>
          <p:nvPr/>
        </p:nvSpPr>
        <p:spPr>
          <a:xfrm>
            <a:off x="1018023" y="1889596"/>
            <a:ext cx="11130883" cy="35394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457200" hangingPunct="0">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Er is </a:t>
            </a:r>
            <a:r>
              <a:rPr sz="1600" kern="0" err="1">
                <a:solidFill>
                  <a:srgbClr val="4A6168"/>
                </a:solidFill>
                <a:latin typeface="Open Sans"/>
                <a:ea typeface="Open Sans"/>
                <a:cs typeface="Open Sans"/>
                <a:sym typeface="Open Sans"/>
              </a:rPr>
              <a:t>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grote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uitdaging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energietransitie</a:t>
            </a:r>
            <a:r>
              <a:rPr sz="1600" kern="0">
                <a:solidFill>
                  <a:srgbClr val="4A6168"/>
                </a:solidFill>
                <a:latin typeface="Open Sans"/>
                <a:ea typeface="Open Sans"/>
                <a:cs typeface="Open Sans"/>
                <a:sym typeface="Open Sans"/>
              </a:rPr>
              <a:t> van de </a:t>
            </a:r>
            <a:r>
              <a:rPr sz="1600" kern="0" err="1">
                <a:solidFill>
                  <a:srgbClr val="4A6168"/>
                </a:solidFill>
                <a:latin typeface="Open Sans"/>
                <a:ea typeface="Open Sans"/>
                <a:cs typeface="Open Sans"/>
                <a:sym typeface="Open Sans"/>
              </a:rPr>
              <a:t>gebouwde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omgeving</a:t>
            </a:r>
            <a:r>
              <a:rPr sz="1600" kern="0">
                <a:solidFill>
                  <a:srgbClr val="4A6168"/>
                </a:solidFill>
                <a:latin typeface="Open Sans"/>
                <a:ea typeface="Open Sans"/>
                <a:cs typeface="Open Sans"/>
                <a:sym typeface="Open Sans"/>
              </a:rPr>
              <a:t> … </a:t>
            </a: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190499" indent="-190499" defTabSz="457200" hangingPunct="0">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de </a:t>
            </a:r>
            <a:r>
              <a:rPr sz="1600" kern="0" err="1">
                <a:solidFill>
                  <a:srgbClr val="4A6168"/>
                </a:solidFill>
                <a:latin typeface="Open Sans"/>
                <a:ea typeface="Open Sans"/>
                <a:cs typeface="Open Sans"/>
                <a:sym typeface="Open Sans"/>
              </a:rPr>
              <a:t>energietransitie</a:t>
            </a:r>
            <a:r>
              <a:rPr sz="1600" kern="0">
                <a:solidFill>
                  <a:srgbClr val="4A6168"/>
                </a:solidFill>
                <a:latin typeface="Open Sans"/>
                <a:ea typeface="Open Sans"/>
                <a:cs typeface="Open Sans"/>
                <a:sym typeface="Open Sans"/>
              </a:rPr>
              <a:t> </a:t>
            </a:r>
            <a:r>
              <a:rPr sz="1600" b="1" i="1" kern="0" err="1">
                <a:solidFill>
                  <a:srgbClr val="4A6168"/>
                </a:solidFill>
                <a:latin typeface="Open Sans"/>
                <a:ea typeface="Open Sans"/>
                <a:cs typeface="Open Sans"/>
                <a:sym typeface="Open Sans"/>
              </a:rPr>
              <a:t>bedacht</a:t>
            </a:r>
            <a:r>
              <a:rPr sz="1600" b="1" i="1" kern="0">
                <a:solidFill>
                  <a:srgbClr val="4A6168"/>
                </a:solidFill>
                <a:latin typeface="Open Sans"/>
                <a:ea typeface="Open Sans"/>
                <a:cs typeface="Open Sans"/>
                <a:sym typeface="Open Sans"/>
              </a:rPr>
              <a:t> </a:t>
            </a:r>
            <a:r>
              <a:rPr sz="1600" b="1" i="1" kern="0" err="1">
                <a:solidFill>
                  <a:srgbClr val="4A6168"/>
                </a:solidFill>
                <a:latin typeface="Open Sans"/>
                <a:ea typeface="Open Sans"/>
                <a:cs typeface="Open Sans"/>
                <a:sym typeface="Open Sans"/>
              </a:rPr>
              <a:t>vanuit</a:t>
            </a:r>
            <a:r>
              <a:rPr sz="1600" b="1" i="1" kern="0">
                <a:solidFill>
                  <a:srgbClr val="4A6168"/>
                </a:solidFill>
                <a:latin typeface="Open Sans"/>
                <a:ea typeface="Open Sans"/>
                <a:cs typeface="Open Sans"/>
                <a:sym typeface="Open Sans"/>
              </a:rPr>
              <a:t> de </a:t>
            </a:r>
            <a:r>
              <a:rPr sz="1600" b="1" i="1" kern="0" err="1">
                <a:solidFill>
                  <a:srgbClr val="4A6168"/>
                </a:solidFill>
                <a:latin typeface="Open Sans"/>
                <a:ea typeface="Open Sans"/>
                <a:cs typeface="Open Sans"/>
                <a:sym typeface="Open Sans"/>
              </a:rPr>
              <a:t>overheid</a:t>
            </a:r>
            <a:r>
              <a:rPr sz="1600" kern="0">
                <a:solidFill>
                  <a:srgbClr val="4A6168"/>
                </a:solidFill>
                <a:latin typeface="Open Sans"/>
                <a:ea typeface="Open Sans"/>
                <a:cs typeface="Open Sans"/>
                <a:sym typeface="Open Sans"/>
              </a:rPr>
              <a:t> met al </a:t>
            </a:r>
            <a:r>
              <a:rPr sz="1600" kern="0" err="1">
                <a:solidFill>
                  <a:srgbClr val="4A6168"/>
                </a:solidFill>
                <a:latin typeface="Open Sans"/>
                <a:ea typeface="Open Sans"/>
                <a:cs typeface="Open Sans"/>
                <a:sym typeface="Open Sans"/>
              </a:rPr>
              <a:t>haar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financiële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oplossingen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subsidie</a:t>
            </a: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leningen</a:t>
            </a:r>
            <a:r>
              <a:rPr sz="1600" kern="0">
                <a:solidFill>
                  <a:srgbClr val="4A6168"/>
                </a:solidFill>
                <a:latin typeface="Open Sans"/>
                <a:ea typeface="Open Sans"/>
                <a:cs typeface="Open Sans"/>
                <a:sym typeface="Open Sans"/>
              </a:rPr>
              <a:t>)</a:t>
            </a: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190499" indent="-190499" defTabSz="457200" hangingPunct="0">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de particulier </a:t>
            </a:r>
            <a:r>
              <a:rPr sz="1600" kern="0" err="1">
                <a:solidFill>
                  <a:srgbClr val="4A6168"/>
                </a:solidFill>
                <a:latin typeface="Open Sans"/>
                <a:ea typeface="Open Sans"/>
                <a:cs typeface="Open Sans"/>
                <a:sym typeface="Open Sans"/>
              </a:rPr>
              <a:t>woningeigenaar</a:t>
            </a: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inwoner</a:t>
            </a:r>
            <a:r>
              <a:rPr sz="1600" kern="0">
                <a:solidFill>
                  <a:srgbClr val="4A6168"/>
                </a:solidFill>
                <a:latin typeface="Open Sans"/>
                <a:ea typeface="Open Sans"/>
                <a:cs typeface="Open Sans"/>
                <a:sym typeface="Open Sans"/>
              </a:rPr>
              <a:t> </a:t>
            </a:r>
            <a:r>
              <a:rPr sz="1600" b="1" i="1" kern="0">
                <a:solidFill>
                  <a:srgbClr val="4A6168"/>
                </a:solidFill>
                <a:latin typeface="Open Sans"/>
                <a:ea typeface="Open Sans"/>
                <a:cs typeface="Open Sans"/>
                <a:sym typeface="Open Sans"/>
              </a:rPr>
              <a:t>met </a:t>
            </a:r>
            <a:r>
              <a:rPr sz="1600" b="1" i="1" kern="0" err="1">
                <a:solidFill>
                  <a:srgbClr val="4A6168"/>
                </a:solidFill>
                <a:latin typeface="Open Sans"/>
                <a:ea typeface="Open Sans"/>
                <a:cs typeface="Open Sans"/>
                <a:sym typeface="Open Sans"/>
              </a:rPr>
              <a:t>zijn</a:t>
            </a:r>
            <a:r>
              <a:rPr sz="1600" b="1" i="1" kern="0">
                <a:solidFill>
                  <a:srgbClr val="4A6168"/>
                </a:solidFill>
                <a:latin typeface="Open Sans"/>
                <a:ea typeface="Open Sans"/>
                <a:cs typeface="Open Sans"/>
                <a:sym typeface="Open Sans"/>
              </a:rPr>
              <a:t> eigen </a:t>
            </a:r>
            <a:r>
              <a:rPr sz="1600" b="1" i="1" kern="0" err="1">
                <a:solidFill>
                  <a:srgbClr val="4A6168"/>
                </a:solidFill>
                <a:latin typeface="Open Sans"/>
                <a:ea typeface="Open Sans"/>
                <a:cs typeface="Open Sans"/>
                <a:sym typeface="Open Sans"/>
              </a:rPr>
              <a:t>visie</a:t>
            </a:r>
            <a:r>
              <a:rPr sz="1600" kern="0">
                <a:solidFill>
                  <a:srgbClr val="4A6168"/>
                </a:solidFill>
                <a:latin typeface="Open Sans"/>
                <a:ea typeface="Open Sans"/>
                <a:cs typeface="Open Sans"/>
                <a:sym typeface="Open Sans"/>
              </a:rPr>
              <a:t> op </a:t>
            </a:r>
            <a:r>
              <a:rPr sz="1600" kern="0" err="1">
                <a:solidFill>
                  <a:srgbClr val="4A6168"/>
                </a:solidFill>
                <a:latin typeface="Open Sans"/>
                <a:ea typeface="Open Sans"/>
                <a:cs typeface="Open Sans"/>
                <a:sym typeface="Open Sans"/>
              </a:rPr>
              <a:t>energietransitie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financiële</a:t>
            </a:r>
            <a:r>
              <a:rPr sz="1600" kern="0">
                <a:solidFill>
                  <a:srgbClr val="4A6168"/>
                </a:solidFill>
                <a:latin typeface="Open Sans"/>
                <a:ea typeface="Open Sans"/>
                <a:cs typeface="Open Sans"/>
                <a:sym typeface="Open Sans"/>
              </a:rPr>
              <a:t> (on)</a:t>
            </a:r>
            <a:r>
              <a:rPr sz="1600" kern="0" err="1">
                <a:solidFill>
                  <a:srgbClr val="4A6168"/>
                </a:solidFill>
                <a:latin typeface="Open Sans"/>
                <a:ea typeface="Open Sans"/>
                <a:cs typeface="Open Sans"/>
                <a:sym typeface="Open Sans"/>
              </a:rPr>
              <a:t>mogelijkheden</a:t>
            </a:r>
            <a:r>
              <a:rPr sz="1600" kern="0">
                <a:solidFill>
                  <a:srgbClr val="4A6168"/>
                </a:solidFill>
                <a:latin typeface="Open Sans"/>
                <a:ea typeface="Open Sans"/>
                <a:cs typeface="Open Sans"/>
                <a:sym typeface="Open Sans"/>
              </a:rPr>
              <a:t> </a:t>
            </a:r>
          </a:p>
          <a:p>
            <a:pPr defTabSz="457200" hangingPunct="0">
              <a:defRPr sz="3200">
                <a:solidFill>
                  <a:srgbClr val="5D7982"/>
                </a:solidFill>
                <a:latin typeface="Open Sans"/>
                <a:ea typeface="Open Sans"/>
                <a:cs typeface="Open Sans"/>
                <a:sym typeface="Open Sans"/>
              </a:defRPr>
            </a:pPr>
            <a:br>
              <a:rPr sz="1600" kern="0">
                <a:solidFill>
                  <a:srgbClr val="4A6168"/>
                </a:solidFill>
                <a:latin typeface="Open Sans"/>
                <a:ea typeface="Open Sans"/>
                <a:cs typeface="Open Sans"/>
                <a:sym typeface="Open Sans"/>
              </a:rPr>
            </a:b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particuliere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bewoner</a:t>
            </a:r>
            <a:r>
              <a:rPr sz="1600" kern="0">
                <a:solidFill>
                  <a:srgbClr val="4A6168"/>
                </a:solidFill>
                <a:latin typeface="Open Sans"/>
                <a:ea typeface="Open Sans"/>
                <a:cs typeface="Open Sans"/>
                <a:sym typeface="Open Sans"/>
              </a:rPr>
              <a:t> is </a:t>
            </a:r>
            <a:r>
              <a:rPr sz="1600" b="1" kern="0">
                <a:solidFill>
                  <a:srgbClr val="4A6168"/>
                </a:solidFill>
                <a:latin typeface="Open Sans"/>
                <a:ea typeface="Open Sans"/>
                <a:cs typeface="Open Sans"/>
                <a:sym typeface="Open Sans"/>
              </a:rPr>
              <a:t>“</a:t>
            </a:r>
            <a:r>
              <a:rPr sz="1600" b="1" i="1" kern="0">
                <a:solidFill>
                  <a:srgbClr val="4A6168"/>
                </a:solidFill>
                <a:latin typeface="Open Sans"/>
                <a:ea typeface="Open Sans"/>
                <a:cs typeface="Open Sans"/>
                <a:sym typeface="Open Sans"/>
              </a:rPr>
              <a:t>eigen </a:t>
            </a:r>
            <a:r>
              <a:rPr sz="1600" b="1" i="1" kern="0" err="1">
                <a:solidFill>
                  <a:srgbClr val="4A6168"/>
                </a:solidFill>
                <a:latin typeface="Open Sans"/>
                <a:ea typeface="Open Sans"/>
                <a:cs typeface="Open Sans"/>
                <a:sym typeface="Open Sans"/>
              </a:rPr>
              <a:t>portemonnee</a:t>
            </a:r>
            <a:r>
              <a:rPr sz="1600" b="1"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belangrijk</a:t>
            </a: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ste</a:t>
            </a:r>
            <a:r>
              <a:rPr sz="1600" kern="0">
                <a:solidFill>
                  <a:srgbClr val="4A6168"/>
                </a:solidFill>
                <a:latin typeface="Open Sans"/>
                <a:ea typeface="Open Sans"/>
                <a:cs typeface="Open Sans"/>
                <a:sym typeface="Open Sans"/>
              </a:rPr>
              <a:t>?).</a:t>
            </a: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Wat is de </a:t>
            </a:r>
            <a:r>
              <a:rPr sz="1600" kern="0" err="1">
                <a:solidFill>
                  <a:srgbClr val="4A6168"/>
                </a:solidFill>
                <a:latin typeface="Open Sans"/>
                <a:ea typeface="Open Sans"/>
                <a:cs typeface="Open Sans"/>
                <a:sym typeface="Open Sans"/>
              </a:rPr>
              <a:t>rol</a:t>
            </a:r>
            <a:r>
              <a:rPr sz="1600" kern="0">
                <a:solidFill>
                  <a:srgbClr val="4A6168"/>
                </a:solidFill>
                <a:latin typeface="Open Sans"/>
                <a:ea typeface="Open Sans"/>
                <a:cs typeface="Open Sans"/>
                <a:sym typeface="Open Sans"/>
              </a:rPr>
              <a:t> van de </a:t>
            </a:r>
            <a:r>
              <a:rPr sz="1600" kern="0" err="1">
                <a:solidFill>
                  <a:srgbClr val="4A6168"/>
                </a:solidFill>
                <a:latin typeface="Open Sans"/>
                <a:ea typeface="Open Sans"/>
                <a:cs typeface="Open Sans"/>
                <a:sym typeface="Open Sans"/>
              </a:rPr>
              <a:t>lokale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overheid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gemeente</a:t>
            </a:r>
            <a:r>
              <a:rPr sz="1600" kern="0">
                <a:solidFill>
                  <a:srgbClr val="4A6168"/>
                </a:solidFill>
                <a:latin typeface="Open Sans"/>
                <a:ea typeface="Open Sans"/>
                <a:cs typeface="Open Sans"/>
                <a:sym typeface="Open Sans"/>
              </a:rPr>
              <a:t>)?</a:t>
            </a: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defRPr sz="3200" i="1">
                <a:solidFill>
                  <a:srgbClr val="5D7982"/>
                </a:solidFill>
                <a:latin typeface="Open Sans"/>
                <a:ea typeface="Open Sans"/>
                <a:cs typeface="Open Sans"/>
                <a:sym typeface="Open Sans"/>
              </a:defRPr>
            </a:pPr>
            <a:endParaRPr sz="1600" i="1" kern="0">
              <a:solidFill>
                <a:srgbClr val="4A6168"/>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p:txBody>
      </p:sp>
      <p:grpSp>
        <p:nvGrpSpPr>
          <p:cNvPr id="305" name="Tijdelijke aanduiding voor afbeelding 9"/>
          <p:cNvGrpSpPr/>
          <p:nvPr/>
        </p:nvGrpSpPr>
        <p:grpSpPr>
          <a:xfrm>
            <a:off x="9056312" y="3759049"/>
            <a:ext cx="2941530" cy="3019695"/>
            <a:chOff x="-2" y="-2"/>
            <a:chExt cx="5883057" cy="6039387"/>
          </a:xfrm>
        </p:grpSpPr>
        <p:sp>
          <p:nvSpPr>
            <p:cNvPr id="303" name="Vorm"/>
            <p:cNvSpPr/>
            <p:nvPr/>
          </p:nvSpPr>
          <p:spPr>
            <a:xfrm>
              <a:off x="-3" y="-3"/>
              <a:ext cx="5883059" cy="6039389"/>
            </a:xfrm>
            <a:custGeom>
              <a:avLst/>
              <a:gdLst/>
              <a:ahLst/>
              <a:cxnLst>
                <a:cxn ang="0">
                  <a:pos x="wd2" y="hd2"/>
                </a:cxn>
                <a:cxn ang="5400000">
                  <a:pos x="wd2" y="hd2"/>
                </a:cxn>
                <a:cxn ang="10800000">
                  <a:pos x="wd2" y="hd2"/>
                </a:cxn>
                <a:cxn ang="16200000">
                  <a:pos x="wd2" y="hd2"/>
                </a:cxn>
              </a:cxnLst>
              <a:rect l="0" t="0" r="r" b="b"/>
              <a:pathLst>
                <a:path w="21600" h="21600" extrusionOk="0">
                  <a:moveTo>
                    <a:pt x="14990" y="0"/>
                  </a:moveTo>
                  <a:lnTo>
                    <a:pt x="15399" y="0"/>
                  </a:lnTo>
                  <a:cubicBezTo>
                    <a:pt x="15445" y="6"/>
                    <a:pt x="15490" y="16"/>
                    <a:pt x="15536" y="16"/>
                  </a:cubicBezTo>
                  <a:cubicBezTo>
                    <a:pt x="15866" y="17"/>
                    <a:pt x="16191" y="62"/>
                    <a:pt x="16513" y="129"/>
                  </a:cubicBezTo>
                  <a:cubicBezTo>
                    <a:pt x="17469" y="326"/>
                    <a:pt x="18299" y="753"/>
                    <a:pt x="18995" y="1423"/>
                  </a:cubicBezTo>
                  <a:cubicBezTo>
                    <a:pt x="19496" y="1906"/>
                    <a:pt x="19885" y="2467"/>
                    <a:pt x="20201" y="3078"/>
                  </a:cubicBezTo>
                  <a:cubicBezTo>
                    <a:pt x="20582" y="3816"/>
                    <a:pt x="20844" y="4594"/>
                    <a:pt x="21041" y="5395"/>
                  </a:cubicBezTo>
                  <a:cubicBezTo>
                    <a:pt x="21201" y="6051"/>
                    <a:pt x="21315" y="6714"/>
                    <a:pt x="21398" y="7383"/>
                  </a:cubicBezTo>
                  <a:cubicBezTo>
                    <a:pt x="21465" y="7917"/>
                    <a:pt x="21516" y="8453"/>
                    <a:pt x="21540" y="8989"/>
                  </a:cubicBezTo>
                  <a:cubicBezTo>
                    <a:pt x="21565" y="9521"/>
                    <a:pt x="21574" y="10052"/>
                    <a:pt x="21590" y="10583"/>
                  </a:cubicBezTo>
                  <a:cubicBezTo>
                    <a:pt x="21591" y="10610"/>
                    <a:pt x="21597" y="10637"/>
                    <a:pt x="21600" y="10664"/>
                  </a:cubicBezTo>
                  <a:lnTo>
                    <a:pt x="21600" y="10936"/>
                  </a:lnTo>
                  <a:cubicBezTo>
                    <a:pt x="21597" y="10975"/>
                    <a:pt x="21591" y="11014"/>
                    <a:pt x="21590" y="11053"/>
                  </a:cubicBezTo>
                  <a:cubicBezTo>
                    <a:pt x="21583" y="11729"/>
                    <a:pt x="21560" y="12406"/>
                    <a:pt x="21510" y="13081"/>
                  </a:cubicBezTo>
                  <a:cubicBezTo>
                    <a:pt x="21448" y="13901"/>
                    <a:pt x="21349" y="14717"/>
                    <a:pt x="21190" y="15524"/>
                  </a:cubicBezTo>
                  <a:cubicBezTo>
                    <a:pt x="21038" y="16291"/>
                    <a:pt x="20834" y="17043"/>
                    <a:pt x="20540" y="17771"/>
                  </a:cubicBezTo>
                  <a:cubicBezTo>
                    <a:pt x="20267" y="18446"/>
                    <a:pt x="19924" y="19083"/>
                    <a:pt x="19461" y="19656"/>
                  </a:cubicBezTo>
                  <a:cubicBezTo>
                    <a:pt x="18795" y="20479"/>
                    <a:pt x="17957" y="21059"/>
                    <a:pt x="16918" y="21355"/>
                  </a:cubicBezTo>
                  <a:cubicBezTo>
                    <a:pt x="16515" y="21470"/>
                    <a:pt x="16103" y="21538"/>
                    <a:pt x="15684" y="21566"/>
                  </a:cubicBezTo>
                  <a:cubicBezTo>
                    <a:pt x="15595" y="21572"/>
                    <a:pt x="15507" y="21588"/>
                    <a:pt x="15418" y="21600"/>
                  </a:cubicBezTo>
                  <a:lnTo>
                    <a:pt x="14990" y="21600"/>
                  </a:lnTo>
                  <a:cubicBezTo>
                    <a:pt x="14932" y="21591"/>
                    <a:pt x="14875" y="21576"/>
                    <a:pt x="14816" y="21573"/>
                  </a:cubicBezTo>
                  <a:cubicBezTo>
                    <a:pt x="14139" y="21538"/>
                    <a:pt x="13473" y="21426"/>
                    <a:pt x="12816" y="21263"/>
                  </a:cubicBezTo>
                  <a:cubicBezTo>
                    <a:pt x="11922" y="21041"/>
                    <a:pt x="11057" y="20734"/>
                    <a:pt x="10212" y="20375"/>
                  </a:cubicBezTo>
                  <a:cubicBezTo>
                    <a:pt x="8981" y="19854"/>
                    <a:pt x="7801" y="19237"/>
                    <a:pt x="6651" y="18564"/>
                  </a:cubicBezTo>
                  <a:cubicBezTo>
                    <a:pt x="5538" y="17912"/>
                    <a:pt x="4464" y="17206"/>
                    <a:pt x="3465" y="16396"/>
                  </a:cubicBezTo>
                  <a:cubicBezTo>
                    <a:pt x="2789" y="15847"/>
                    <a:pt x="2155" y="15256"/>
                    <a:pt x="1599" y="14590"/>
                  </a:cubicBezTo>
                  <a:cubicBezTo>
                    <a:pt x="1152" y="14056"/>
                    <a:pt x="766" y="13484"/>
                    <a:pt x="479" y="12853"/>
                  </a:cubicBezTo>
                  <a:cubicBezTo>
                    <a:pt x="244" y="12335"/>
                    <a:pt x="87" y="11797"/>
                    <a:pt x="32" y="11232"/>
                  </a:cubicBezTo>
                  <a:cubicBezTo>
                    <a:pt x="23" y="11139"/>
                    <a:pt x="11" y="11047"/>
                    <a:pt x="0" y="10954"/>
                  </a:cubicBezTo>
                  <a:lnTo>
                    <a:pt x="0" y="10628"/>
                  </a:lnTo>
                  <a:cubicBezTo>
                    <a:pt x="5" y="10601"/>
                    <a:pt x="13" y="10575"/>
                    <a:pt x="15" y="10548"/>
                  </a:cubicBezTo>
                  <a:cubicBezTo>
                    <a:pt x="33" y="10389"/>
                    <a:pt x="43" y="10229"/>
                    <a:pt x="68" y="10071"/>
                  </a:cubicBezTo>
                  <a:cubicBezTo>
                    <a:pt x="165" y="9440"/>
                    <a:pt x="387" y="8850"/>
                    <a:pt x="696" y="8289"/>
                  </a:cubicBezTo>
                  <a:cubicBezTo>
                    <a:pt x="1093" y="7568"/>
                    <a:pt x="1607" y="6930"/>
                    <a:pt x="2185" y="6339"/>
                  </a:cubicBezTo>
                  <a:cubicBezTo>
                    <a:pt x="2811" y="5698"/>
                    <a:pt x="3498" y="5123"/>
                    <a:pt x="4225" y="4595"/>
                  </a:cubicBezTo>
                  <a:cubicBezTo>
                    <a:pt x="5906" y="3373"/>
                    <a:pt x="7707" y="2346"/>
                    <a:pt x="9601" y="1472"/>
                  </a:cubicBezTo>
                  <a:cubicBezTo>
                    <a:pt x="10615" y="1004"/>
                    <a:pt x="11657" y="609"/>
                    <a:pt x="12744" y="336"/>
                  </a:cubicBezTo>
                  <a:cubicBezTo>
                    <a:pt x="13445" y="159"/>
                    <a:pt x="14154" y="27"/>
                    <a:pt x="14881" y="15"/>
                  </a:cubicBezTo>
                  <a:cubicBezTo>
                    <a:pt x="14918" y="14"/>
                    <a:pt x="14954" y="5"/>
                    <a:pt x="14990" y="0"/>
                  </a:cubicBezTo>
                  <a:close/>
                </a:path>
              </a:pathLst>
            </a:custGeom>
            <a:gradFill flip="none" rotWithShape="1">
              <a:gsLst>
                <a:gs pos="0">
                  <a:srgbClr val="E2F2DE">
                    <a:alpha val="82000"/>
                  </a:srgbClr>
                </a:gs>
                <a:gs pos="99000">
                  <a:srgbClr val="93D0B9">
                    <a:alpha val="30000"/>
                  </a:srgbClr>
                </a:gs>
              </a:gsLst>
              <a:lin ang="2700000" scaled="0"/>
            </a:grad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304" name="image12.png" descr="image12.png"/>
            <p:cNvPicPr>
              <a:picLocks noChangeAspect="1"/>
            </p:cNvPicPr>
            <p:nvPr/>
          </p:nvPicPr>
          <p:blipFill>
            <a:blip r:embed="rId2"/>
            <a:srcRect r="3" b="3"/>
            <a:stretch>
              <a:fillRect/>
            </a:stretch>
          </p:blipFill>
          <p:spPr>
            <a:xfrm>
              <a:off x="205579" y="67680"/>
              <a:ext cx="5677298" cy="5759848"/>
            </a:xfrm>
            <a:custGeom>
              <a:avLst/>
              <a:gdLst/>
              <a:ahLst/>
              <a:cxnLst>
                <a:cxn ang="0">
                  <a:pos x="wd2" y="hd2"/>
                </a:cxn>
                <a:cxn ang="5400000">
                  <a:pos x="wd2" y="hd2"/>
                </a:cxn>
                <a:cxn ang="10800000">
                  <a:pos x="wd2" y="hd2"/>
                </a:cxn>
                <a:cxn ang="16200000">
                  <a:pos x="wd2" y="hd2"/>
                </a:cxn>
              </a:cxnLst>
              <a:rect l="0" t="0" r="r" b="b"/>
              <a:pathLst>
                <a:path w="21600" h="21600" extrusionOk="0">
                  <a:moveTo>
                    <a:pt x="12889" y="0"/>
                  </a:moveTo>
                  <a:cubicBezTo>
                    <a:pt x="12734" y="34"/>
                    <a:pt x="12578" y="59"/>
                    <a:pt x="12424" y="98"/>
                  </a:cubicBezTo>
                  <a:cubicBezTo>
                    <a:pt x="11298" y="384"/>
                    <a:pt x="10216" y="801"/>
                    <a:pt x="9165" y="1292"/>
                  </a:cubicBezTo>
                  <a:cubicBezTo>
                    <a:pt x="7202" y="2208"/>
                    <a:pt x="5339" y="3285"/>
                    <a:pt x="3597" y="4566"/>
                  </a:cubicBezTo>
                  <a:cubicBezTo>
                    <a:pt x="2846" y="5119"/>
                    <a:pt x="2131" y="5722"/>
                    <a:pt x="1483" y="6394"/>
                  </a:cubicBezTo>
                  <a:cubicBezTo>
                    <a:pt x="911" y="6986"/>
                    <a:pt x="403" y="7624"/>
                    <a:pt x="0" y="8338"/>
                  </a:cubicBezTo>
                  <a:lnTo>
                    <a:pt x="0" y="13749"/>
                  </a:lnTo>
                  <a:cubicBezTo>
                    <a:pt x="254" y="14204"/>
                    <a:pt x="541" y="14639"/>
                    <a:pt x="876" y="15044"/>
                  </a:cubicBezTo>
                  <a:cubicBezTo>
                    <a:pt x="1452" y="15742"/>
                    <a:pt x="2109" y="16364"/>
                    <a:pt x="2809" y="16940"/>
                  </a:cubicBezTo>
                  <a:cubicBezTo>
                    <a:pt x="3844" y="17789"/>
                    <a:pt x="4956" y="18527"/>
                    <a:pt x="6109" y="19211"/>
                  </a:cubicBezTo>
                  <a:cubicBezTo>
                    <a:pt x="7300" y="19917"/>
                    <a:pt x="8524" y="20564"/>
                    <a:pt x="9800" y="21110"/>
                  </a:cubicBezTo>
                  <a:cubicBezTo>
                    <a:pt x="10213" y="21287"/>
                    <a:pt x="10633" y="21450"/>
                    <a:pt x="11056" y="21600"/>
                  </a:cubicBezTo>
                  <a:lnTo>
                    <a:pt x="17955" y="21600"/>
                  </a:lnTo>
                  <a:cubicBezTo>
                    <a:pt x="18495" y="21277"/>
                    <a:pt x="18976" y="20868"/>
                    <a:pt x="19385" y="20357"/>
                  </a:cubicBezTo>
                  <a:cubicBezTo>
                    <a:pt x="19864" y="19756"/>
                    <a:pt x="20219" y="19087"/>
                    <a:pt x="20502" y="18379"/>
                  </a:cubicBezTo>
                  <a:cubicBezTo>
                    <a:pt x="20806" y="17618"/>
                    <a:pt x="21017" y="16826"/>
                    <a:pt x="21174" y="16022"/>
                  </a:cubicBezTo>
                  <a:cubicBezTo>
                    <a:pt x="21339" y="15176"/>
                    <a:pt x="21442" y="14322"/>
                    <a:pt x="21506" y="13462"/>
                  </a:cubicBezTo>
                  <a:cubicBezTo>
                    <a:pt x="21558" y="12755"/>
                    <a:pt x="21581" y="12044"/>
                    <a:pt x="21588" y="11335"/>
                  </a:cubicBezTo>
                  <a:cubicBezTo>
                    <a:pt x="21589" y="11294"/>
                    <a:pt x="21597" y="11254"/>
                    <a:pt x="21600" y="11213"/>
                  </a:cubicBezTo>
                  <a:lnTo>
                    <a:pt x="21600" y="10926"/>
                  </a:lnTo>
                  <a:cubicBezTo>
                    <a:pt x="21597" y="10898"/>
                    <a:pt x="21589" y="10872"/>
                    <a:pt x="21588" y="10844"/>
                  </a:cubicBezTo>
                  <a:cubicBezTo>
                    <a:pt x="21571" y="10287"/>
                    <a:pt x="21563" y="9728"/>
                    <a:pt x="21538" y="9170"/>
                  </a:cubicBezTo>
                  <a:cubicBezTo>
                    <a:pt x="21513" y="8608"/>
                    <a:pt x="21459" y="8049"/>
                    <a:pt x="21390" y="7489"/>
                  </a:cubicBezTo>
                  <a:cubicBezTo>
                    <a:pt x="21304" y="6787"/>
                    <a:pt x="21186" y="6091"/>
                    <a:pt x="21020" y="5403"/>
                  </a:cubicBezTo>
                  <a:cubicBezTo>
                    <a:pt x="20816" y="4563"/>
                    <a:pt x="20546" y="3748"/>
                    <a:pt x="20152" y="2974"/>
                  </a:cubicBezTo>
                  <a:cubicBezTo>
                    <a:pt x="19824" y="2334"/>
                    <a:pt x="19419" y="1745"/>
                    <a:pt x="18900" y="1238"/>
                  </a:cubicBezTo>
                  <a:cubicBezTo>
                    <a:pt x="18285" y="639"/>
                    <a:pt x="17562" y="237"/>
                    <a:pt x="16750" y="0"/>
                  </a:cubicBezTo>
                  <a:lnTo>
                    <a:pt x="12889"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lang="nl-NL" sz="3600" kern="0"/>
              <a:t>O</a:t>
            </a:r>
            <a:r>
              <a:rPr sz="3600" kern="0" err="1"/>
              <a:t>ntzorgen</a:t>
            </a:r>
            <a:r>
              <a:rPr sz="3600" kern="0"/>
              <a:t> </a:t>
            </a:r>
          </a:p>
        </p:txBody>
      </p:sp>
      <p:sp>
        <p:nvSpPr>
          <p:cNvPr id="308" name="AutoShape 1"/>
          <p:cNvSpPr/>
          <p:nvPr/>
        </p:nvSpPr>
        <p:spPr>
          <a:xfrm rot="16200000">
            <a:off x="8158180" y="3528629"/>
            <a:ext cx="3019691" cy="2941528"/>
          </a:xfrm>
          <a:custGeom>
            <a:avLst/>
            <a:gdLst/>
            <a:ahLst/>
            <a:cxnLst>
              <a:cxn ang="0">
                <a:pos x="wd2" y="hd2"/>
              </a:cxn>
              <a:cxn ang="5400000">
                <a:pos x="wd2" y="hd2"/>
              </a:cxn>
              <a:cxn ang="10800000">
                <a:pos x="wd2" y="hd2"/>
              </a:cxn>
              <a:cxn ang="16200000">
                <a:pos x="wd2" y="hd2"/>
              </a:cxn>
            </a:cxnLst>
            <a:rect l="0" t="0" r="r" b="b"/>
            <a:pathLst>
              <a:path w="21600" h="21600" extrusionOk="0">
                <a:moveTo>
                  <a:pt x="21600" y="14990"/>
                </a:moveTo>
                <a:cubicBezTo>
                  <a:pt x="21600" y="15126"/>
                  <a:pt x="21600" y="15263"/>
                  <a:pt x="21600" y="15399"/>
                </a:cubicBezTo>
                <a:cubicBezTo>
                  <a:pt x="21594" y="15445"/>
                  <a:pt x="21584" y="15490"/>
                  <a:pt x="21584" y="15536"/>
                </a:cubicBezTo>
                <a:cubicBezTo>
                  <a:pt x="21583" y="15866"/>
                  <a:pt x="21538" y="16191"/>
                  <a:pt x="21471" y="16513"/>
                </a:cubicBezTo>
                <a:cubicBezTo>
                  <a:pt x="21274" y="17469"/>
                  <a:pt x="20847" y="18299"/>
                  <a:pt x="20177" y="18995"/>
                </a:cubicBezTo>
                <a:cubicBezTo>
                  <a:pt x="19694" y="19496"/>
                  <a:pt x="19133" y="19885"/>
                  <a:pt x="18522" y="20201"/>
                </a:cubicBezTo>
                <a:cubicBezTo>
                  <a:pt x="17784" y="20582"/>
                  <a:pt x="17006" y="20844"/>
                  <a:pt x="16205" y="21041"/>
                </a:cubicBezTo>
                <a:cubicBezTo>
                  <a:pt x="15549" y="21201"/>
                  <a:pt x="14886" y="21315"/>
                  <a:pt x="14217" y="21398"/>
                </a:cubicBezTo>
                <a:cubicBezTo>
                  <a:pt x="13683" y="21465"/>
                  <a:pt x="13147" y="21516"/>
                  <a:pt x="12611" y="21540"/>
                </a:cubicBezTo>
                <a:cubicBezTo>
                  <a:pt x="12079" y="21565"/>
                  <a:pt x="11548" y="21574"/>
                  <a:pt x="11017" y="21590"/>
                </a:cubicBezTo>
                <a:cubicBezTo>
                  <a:pt x="10990" y="21591"/>
                  <a:pt x="10963" y="21597"/>
                  <a:pt x="10936" y="21600"/>
                </a:cubicBezTo>
                <a:cubicBezTo>
                  <a:pt x="10845" y="21600"/>
                  <a:pt x="10755" y="21600"/>
                  <a:pt x="10664" y="21600"/>
                </a:cubicBezTo>
                <a:cubicBezTo>
                  <a:pt x="10625" y="21597"/>
                  <a:pt x="10586" y="21591"/>
                  <a:pt x="10547" y="21590"/>
                </a:cubicBezTo>
                <a:cubicBezTo>
                  <a:pt x="9871" y="21583"/>
                  <a:pt x="9194" y="21560"/>
                  <a:pt x="8519" y="21510"/>
                </a:cubicBezTo>
                <a:cubicBezTo>
                  <a:pt x="7699" y="21448"/>
                  <a:pt x="6883" y="21349"/>
                  <a:pt x="6076" y="21190"/>
                </a:cubicBezTo>
                <a:cubicBezTo>
                  <a:pt x="5309" y="21038"/>
                  <a:pt x="4557" y="20834"/>
                  <a:pt x="3829" y="20540"/>
                </a:cubicBezTo>
                <a:cubicBezTo>
                  <a:pt x="3154" y="20267"/>
                  <a:pt x="2517" y="19924"/>
                  <a:pt x="1944" y="19461"/>
                </a:cubicBezTo>
                <a:cubicBezTo>
                  <a:pt x="1121" y="18795"/>
                  <a:pt x="541" y="17957"/>
                  <a:pt x="245" y="16918"/>
                </a:cubicBezTo>
                <a:cubicBezTo>
                  <a:pt x="130" y="16515"/>
                  <a:pt x="62" y="16103"/>
                  <a:pt x="34" y="15684"/>
                </a:cubicBezTo>
                <a:cubicBezTo>
                  <a:pt x="28" y="15595"/>
                  <a:pt x="12" y="15507"/>
                  <a:pt x="0" y="15418"/>
                </a:cubicBezTo>
                <a:cubicBezTo>
                  <a:pt x="0" y="15275"/>
                  <a:pt x="0" y="15132"/>
                  <a:pt x="0" y="14990"/>
                </a:cubicBezTo>
                <a:cubicBezTo>
                  <a:pt x="9" y="14932"/>
                  <a:pt x="24" y="14875"/>
                  <a:pt x="27" y="14816"/>
                </a:cubicBezTo>
                <a:cubicBezTo>
                  <a:pt x="62" y="14139"/>
                  <a:pt x="174" y="13473"/>
                  <a:pt x="337" y="12816"/>
                </a:cubicBezTo>
                <a:cubicBezTo>
                  <a:pt x="559" y="11922"/>
                  <a:pt x="866" y="11057"/>
                  <a:pt x="1225" y="10212"/>
                </a:cubicBezTo>
                <a:cubicBezTo>
                  <a:pt x="1746" y="8981"/>
                  <a:pt x="2363" y="7801"/>
                  <a:pt x="3036" y="6651"/>
                </a:cubicBezTo>
                <a:cubicBezTo>
                  <a:pt x="3688" y="5538"/>
                  <a:pt x="4394" y="4464"/>
                  <a:pt x="5204" y="3465"/>
                </a:cubicBezTo>
                <a:cubicBezTo>
                  <a:pt x="5753" y="2789"/>
                  <a:pt x="6344" y="2155"/>
                  <a:pt x="7010" y="1599"/>
                </a:cubicBezTo>
                <a:cubicBezTo>
                  <a:pt x="7544" y="1152"/>
                  <a:pt x="8116" y="766"/>
                  <a:pt x="8747" y="479"/>
                </a:cubicBezTo>
                <a:cubicBezTo>
                  <a:pt x="9265" y="244"/>
                  <a:pt x="9803" y="87"/>
                  <a:pt x="10368" y="32"/>
                </a:cubicBezTo>
                <a:cubicBezTo>
                  <a:pt x="10461" y="23"/>
                  <a:pt x="10553" y="11"/>
                  <a:pt x="10646" y="0"/>
                </a:cubicBezTo>
                <a:cubicBezTo>
                  <a:pt x="10755" y="0"/>
                  <a:pt x="10863" y="0"/>
                  <a:pt x="10972" y="0"/>
                </a:cubicBezTo>
                <a:cubicBezTo>
                  <a:pt x="10999" y="5"/>
                  <a:pt x="11025" y="13"/>
                  <a:pt x="11052" y="15"/>
                </a:cubicBezTo>
                <a:cubicBezTo>
                  <a:pt x="11211" y="33"/>
                  <a:pt x="11371" y="43"/>
                  <a:pt x="11529" y="68"/>
                </a:cubicBezTo>
                <a:cubicBezTo>
                  <a:pt x="12160" y="165"/>
                  <a:pt x="12750" y="387"/>
                  <a:pt x="13311" y="696"/>
                </a:cubicBezTo>
                <a:cubicBezTo>
                  <a:pt x="14032" y="1093"/>
                  <a:pt x="14670" y="1607"/>
                  <a:pt x="15261" y="2185"/>
                </a:cubicBezTo>
                <a:cubicBezTo>
                  <a:pt x="15902" y="2811"/>
                  <a:pt x="16477" y="3498"/>
                  <a:pt x="17005" y="4225"/>
                </a:cubicBezTo>
                <a:cubicBezTo>
                  <a:pt x="18227" y="5906"/>
                  <a:pt x="19254" y="7707"/>
                  <a:pt x="20128" y="9601"/>
                </a:cubicBezTo>
                <a:cubicBezTo>
                  <a:pt x="20596" y="10615"/>
                  <a:pt x="20991" y="11657"/>
                  <a:pt x="21264" y="12744"/>
                </a:cubicBezTo>
                <a:cubicBezTo>
                  <a:pt x="21441" y="13445"/>
                  <a:pt x="21573" y="14154"/>
                  <a:pt x="21585" y="14881"/>
                </a:cubicBezTo>
                <a:cubicBezTo>
                  <a:pt x="21586" y="14918"/>
                  <a:pt x="21595" y="14954"/>
                  <a:pt x="21600" y="14990"/>
                </a:cubicBezTo>
                <a:close/>
              </a:path>
            </a:pathLst>
          </a:custGeom>
          <a:ln w="50800">
            <a:solidFill>
              <a:srgbClr val="F5F5F5"/>
            </a:solidFill>
            <a:miter/>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09"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0" name="Tekstvak 11"/>
          <p:cNvSpPr txBox="1"/>
          <p:nvPr/>
        </p:nvSpPr>
        <p:spPr>
          <a:xfrm>
            <a:off x="926459" y="1705907"/>
            <a:ext cx="10128596" cy="6300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defRPr sz="4600">
                <a:solidFill>
                  <a:srgbClr val="5D7982"/>
                </a:solidFill>
                <a:latin typeface="Open Sans"/>
                <a:ea typeface="Open Sans"/>
                <a:cs typeface="Open Sans"/>
                <a:sym typeface="Open Sans"/>
              </a:defRPr>
            </a:pPr>
            <a:r>
              <a:rPr sz="2300" kern="0" err="1">
                <a:solidFill>
                  <a:srgbClr val="4A6168"/>
                </a:solidFill>
                <a:latin typeface="Open Sans"/>
                <a:ea typeface="Open Sans"/>
                <a:cs typeface="Open Sans"/>
                <a:sym typeface="Open Sans"/>
              </a:rPr>
              <a:t>Belangrijk</a:t>
            </a:r>
            <a:r>
              <a:rPr sz="2300" kern="0">
                <a:solidFill>
                  <a:srgbClr val="4A6168"/>
                </a:solidFill>
                <a:latin typeface="Open Sans"/>
                <a:ea typeface="Open Sans"/>
                <a:cs typeface="Open Sans"/>
                <a:sym typeface="Open Sans"/>
              </a:rPr>
              <a:t> om </a:t>
            </a:r>
            <a:r>
              <a:rPr sz="2300" kern="0" err="1">
                <a:solidFill>
                  <a:srgbClr val="4A6168"/>
                </a:solidFill>
                <a:latin typeface="Open Sans"/>
                <a:ea typeface="Open Sans"/>
                <a:cs typeface="Open Sans"/>
                <a:sym typeface="Open Sans"/>
              </a:rPr>
              <a:t>inwoners</a:t>
            </a:r>
            <a:r>
              <a:rPr sz="2300" kern="0">
                <a:solidFill>
                  <a:srgbClr val="4A6168"/>
                </a:solidFill>
                <a:latin typeface="Open Sans"/>
                <a:ea typeface="Open Sans"/>
                <a:cs typeface="Open Sans"/>
                <a:sym typeface="Open Sans"/>
              </a:rPr>
              <a:t> </a:t>
            </a:r>
            <a:r>
              <a:rPr sz="2300" kern="0" err="1">
                <a:solidFill>
                  <a:srgbClr val="4A6168"/>
                </a:solidFill>
                <a:latin typeface="Open Sans"/>
                <a:ea typeface="Open Sans"/>
                <a:cs typeface="Open Sans"/>
                <a:sym typeface="Open Sans"/>
              </a:rPr>
              <a:t>betrouwbaar</a:t>
            </a:r>
            <a:r>
              <a:rPr sz="2300" kern="0">
                <a:solidFill>
                  <a:srgbClr val="4A6168"/>
                </a:solidFill>
                <a:latin typeface="Open Sans"/>
                <a:ea typeface="Open Sans"/>
                <a:cs typeface="Open Sans"/>
                <a:sym typeface="Open Sans"/>
              </a:rPr>
              <a:t> </a:t>
            </a:r>
            <a:r>
              <a:rPr sz="2300" kern="0" err="1">
                <a:solidFill>
                  <a:srgbClr val="4A6168"/>
                </a:solidFill>
                <a:latin typeface="Open Sans"/>
                <a:ea typeface="Open Sans"/>
                <a:cs typeface="Open Sans"/>
                <a:sym typeface="Open Sans"/>
              </a:rPr>
              <a:t>te</a:t>
            </a:r>
            <a:r>
              <a:rPr sz="2300" kern="0">
                <a:solidFill>
                  <a:srgbClr val="4A6168"/>
                </a:solidFill>
                <a:latin typeface="Open Sans"/>
                <a:ea typeface="Open Sans"/>
                <a:cs typeface="Open Sans"/>
                <a:sym typeface="Open Sans"/>
              </a:rPr>
              <a:t> </a:t>
            </a:r>
            <a:r>
              <a:rPr sz="2300" kern="0" err="1">
                <a:solidFill>
                  <a:srgbClr val="4A6168"/>
                </a:solidFill>
                <a:latin typeface="Open Sans"/>
                <a:ea typeface="Open Sans"/>
                <a:cs typeface="Open Sans"/>
                <a:sym typeface="Open Sans"/>
              </a:rPr>
              <a:t>ondersteunen</a:t>
            </a:r>
            <a:r>
              <a:rPr sz="2300" kern="0">
                <a:solidFill>
                  <a:srgbClr val="4A6168"/>
                </a:solidFill>
                <a:latin typeface="Open Sans"/>
                <a:ea typeface="Open Sans"/>
                <a:cs typeface="Open Sans"/>
                <a:sym typeface="Open Sans"/>
              </a:rPr>
              <a:t> </a:t>
            </a:r>
            <a:r>
              <a:rPr sz="2300" kern="0" err="1">
                <a:solidFill>
                  <a:srgbClr val="4A6168"/>
                </a:solidFill>
                <a:latin typeface="Open Sans"/>
                <a:ea typeface="Open Sans"/>
                <a:cs typeface="Open Sans"/>
                <a:sym typeface="Open Sans"/>
              </a:rPr>
              <a:t>bij</a:t>
            </a:r>
            <a:r>
              <a:rPr sz="2300" kern="0">
                <a:solidFill>
                  <a:srgbClr val="4A6168"/>
                </a:solidFill>
                <a:latin typeface="Open Sans"/>
                <a:ea typeface="Open Sans"/>
                <a:cs typeface="Open Sans"/>
                <a:sym typeface="Open Sans"/>
              </a:rPr>
              <a:t> het in </a:t>
            </a:r>
            <a:r>
              <a:rPr sz="2300" kern="0" err="1">
                <a:solidFill>
                  <a:srgbClr val="4A6168"/>
                </a:solidFill>
                <a:latin typeface="Open Sans"/>
                <a:ea typeface="Open Sans"/>
                <a:cs typeface="Open Sans"/>
                <a:sym typeface="Open Sans"/>
              </a:rPr>
              <a:t>kaart</a:t>
            </a:r>
            <a:r>
              <a:rPr sz="2300" kern="0">
                <a:solidFill>
                  <a:srgbClr val="4A6168"/>
                </a:solidFill>
                <a:latin typeface="Open Sans"/>
                <a:ea typeface="Open Sans"/>
                <a:cs typeface="Open Sans"/>
                <a:sym typeface="Open Sans"/>
              </a:rPr>
              <a:t> </a:t>
            </a:r>
            <a:r>
              <a:rPr sz="2300" kern="0" err="1">
                <a:solidFill>
                  <a:srgbClr val="4A6168"/>
                </a:solidFill>
                <a:latin typeface="Open Sans"/>
                <a:ea typeface="Open Sans"/>
                <a:cs typeface="Open Sans"/>
                <a:sym typeface="Open Sans"/>
              </a:rPr>
              <a:t>brengen</a:t>
            </a:r>
            <a:r>
              <a:rPr sz="2300" kern="0">
                <a:solidFill>
                  <a:srgbClr val="4A6168"/>
                </a:solidFill>
                <a:latin typeface="Open Sans"/>
                <a:ea typeface="Open Sans"/>
                <a:cs typeface="Open Sans"/>
                <a:sym typeface="Open Sans"/>
              </a:rPr>
              <a:t> van de </a:t>
            </a:r>
            <a:r>
              <a:rPr sz="2300" kern="0" err="1">
                <a:solidFill>
                  <a:srgbClr val="4A6168"/>
                </a:solidFill>
                <a:latin typeface="Open Sans"/>
                <a:ea typeface="Open Sans"/>
                <a:cs typeface="Open Sans"/>
                <a:sym typeface="Open Sans"/>
              </a:rPr>
              <a:t>mogelijkheden</a:t>
            </a:r>
            <a:r>
              <a:rPr sz="2300" kern="0">
                <a:solidFill>
                  <a:srgbClr val="4A6168"/>
                </a:solidFill>
                <a:latin typeface="Open Sans"/>
                <a:ea typeface="Open Sans"/>
                <a:cs typeface="Open Sans"/>
                <a:sym typeface="Open Sans"/>
              </a:rPr>
              <a:t>:</a:t>
            </a: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28600" indent="-228600" hangingPunct="0">
              <a:lnSpc>
                <a:spcPct val="150000"/>
              </a:lnSpc>
              <a:buSzPct val="100000"/>
              <a:buFont typeface="Arial"/>
              <a:buAutoNum type="arabicPeriod"/>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Technische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oplossingen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energiescan</a:t>
            </a:r>
            <a:r>
              <a:rPr sz="1600" kern="0">
                <a:solidFill>
                  <a:srgbClr val="4A6168"/>
                </a:solidFill>
                <a:latin typeface="Open Sans"/>
                <a:ea typeface="Open Sans"/>
                <a:cs typeface="Open Sans"/>
                <a:sym typeface="Open Sans"/>
              </a:rPr>
              <a:t> (wat-is-</a:t>
            </a:r>
            <a:r>
              <a:rPr sz="1600" kern="0" err="1">
                <a:solidFill>
                  <a:srgbClr val="4A6168"/>
                </a:solidFill>
                <a:latin typeface="Open Sans"/>
                <a:ea typeface="Open Sans"/>
                <a:cs typeface="Open Sans"/>
                <a:sym typeface="Open Sans"/>
              </a:rPr>
              <a:t>wijs</a:t>
            </a: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advies</a:t>
            </a:r>
            <a:r>
              <a:rPr sz="1600" kern="0">
                <a:solidFill>
                  <a:srgbClr val="4A6168"/>
                </a:solidFill>
                <a:latin typeface="Open Sans"/>
                <a:ea typeface="Open Sans"/>
                <a:cs typeface="Open Sans"/>
                <a:sym typeface="Open Sans"/>
              </a:rPr>
              <a:t>)</a:t>
            </a: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28600" indent="-228600" hangingPunct="0">
              <a:lnSpc>
                <a:spcPct val="150000"/>
              </a:lnSpc>
              <a:buSzPct val="100000"/>
              <a:buFont typeface="Arial"/>
              <a:buAutoNum type="arabicPeriod" startAt="2"/>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Financiële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oplossingen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informeren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adviseren</a:t>
            </a: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28600" indent="-228600" hangingPunct="0">
              <a:lnSpc>
                <a:spcPct val="150000"/>
              </a:lnSpc>
              <a:buSzPct val="100000"/>
              <a:buFont typeface="Arial"/>
              <a:buAutoNum type="arabicPeriod" startAt="3"/>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Ondersteuning</a:t>
            </a: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begeleiding</a:t>
            </a:r>
            <a:r>
              <a:rPr sz="1600" kern="0">
                <a:solidFill>
                  <a:srgbClr val="4A6168"/>
                </a:solidFill>
                <a:latin typeface="Open Sans"/>
                <a:ea typeface="Open Sans"/>
                <a:cs typeface="Open Sans"/>
                <a:sym typeface="Open Sans"/>
              </a:rPr>
              <a:t> in het </a:t>
            </a:r>
            <a:r>
              <a:rPr sz="1600" kern="0" err="1">
                <a:solidFill>
                  <a:srgbClr val="4A6168"/>
                </a:solidFill>
                <a:latin typeface="Open Sans"/>
                <a:ea typeface="Open Sans"/>
                <a:cs typeface="Open Sans"/>
                <a:sym typeface="Open Sans"/>
              </a:rPr>
              <a:t>proces</a:t>
            </a:r>
            <a:r>
              <a:rPr sz="1600" kern="0">
                <a:solidFill>
                  <a:srgbClr val="4A6168"/>
                </a:solidFill>
                <a:latin typeface="Open Sans"/>
                <a:ea typeface="Open Sans"/>
                <a:cs typeface="Open Sans"/>
                <a:sym typeface="Open Sans"/>
              </a:rPr>
              <a:t> van </a:t>
            </a:r>
            <a:r>
              <a:rPr sz="1600" kern="0" err="1">
                <a:solidFill>
                  <a:srgbClr val="4A6168"/>
                </a:solidFill>
                <a:latin typeface="Open Sans"/>
                <a:ea typeface="Open Sans"/>
                <a:cs typeface="Open Sans"/>
                <a:sym typeface="Open Sans"/>
              </a:rPr>
              <a:t>aanpak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technisch</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financieel</a:t>
            </a:r>
            <a:r>
              <a:rPr sz="1600" kern="0">
                <a:solidFill>
                  <a:srgbClr val="4A6168"/>
                </a:solidFill>
                <a:latin typeface="Open Sans"/>
                <a:ea typeface="Open Sans"/>
                <a:cs typeface="Open Sans"/>
                <a:sym typeface="Open Sans"/>
              </a:rPr>
              <a:t>)</a:t>
            </a: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28600" indent="-228600" hangingPunct="0">
              <a:lnSpc>
                <a:spcPct val="150000"/>
              </a:lnSpc>
              <a:buSzPct val="100000"/>
              <a:buFont typeface="Arial"/>
              <a:buAutoNum type="arabicPeriod" startAt="4"/>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Garanties</a:t>
            </a:r>
            <a:r>
              <a:rPr sz="1600" kern="0">
                <a:solidFill>
                  <a:srgbClr val="4A6168"/>
                </a:solidFill>
                <a:latin typeface="Open Sans"/>
                <a:ea typeface="Open Sans"/>
                <a:cs typeface="Open Sans"/>
                <a:sym typeface="Open Sans"/>
              </a:rPr>
              <a:t> </a:t>
            </a: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Moet je (</a:t>
            </a:r>
            <a:r>
              <a:rPr sz="1600" kern="0" err="1">
                <a:solidFill>
                  <a:srgbClr val="4A6168"/>
                </a:solidFill>
                <a:latin typeface="Open Sans"/>
                <a:ea typeface="Open Sans"/>
                <a:cs typeface="Open Sans"/>
                <a:sym typeface="Open Sans"/>
              </a:rPr>
              <a:t>Europese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aanbestedingen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doen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Opknippen</a:t>
            </a:r>
            <a:r>
              <a:rPr sz="1600" kern="0">
                <a:solidFill>
                  <a:srgbClr val="4A6168"/>
                </a:solidFill>
                <a:latin typeface="Open Sans"/>
                <a:ea typeface="Open Sans"/>
                <a:cs typeface="Open Sans"/>
                <a:sym typeface="Open Sans"/>
              </a:rPr>
              <a:t> van </a:t>
            </a:r>
            <a:r>
              <a:rPr sz="1600" kern="0" err="1">
                <a:solidFill>
                  <a:srgbClr val="4A6168"/>
                </a:solidFill>
                <a:latin typeface="Open Sans"/>
                <a:ea typeface="Open Sans"/>
                <a:cs typeface="Open Sans"/>
                <a:sym typeface="Open Sans"/>
              </a:rPr>
              <a:t>projectgrootte</a:t>
            </a:r>
            <a:r>
              <a:rPr sz="1600" kern="0">
                <a:solidFill>
                  <a:srgbClr val="4A6168"/>
                </a:solidFill>
                <a:latin typeface="Open Sans"/>
                <a:ea typeface="Open Sans"/>
                <a:cs typeface="Open Sans"/>
                <a:sym typeface="Open Sans"/>
              </a:rPr>
              <a:t>…?</a:t>
            </a:r>
          </a:p>
          <a:p>
            <a:pPr hangingPunct="0">
              <a:lnSpc>
                <a:spcPct val="150000"/>
              </a:lnSpc>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Box 4"/>
          <p:cNvSpPr txBox="1"/>
          <p:nvPr/>
        </p:nvSpPr>
        <p:spPr>
          <a:xfrm>
            <a:off x="939124" y="660331"/>
            <a:ext cx="11252880" cy="6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lang="nl-NL" sz="2700" b="0" kern="0"/>
              <a:t>Proces energieadvies en </a:t>
            </a:r>
          </a:p>
          <a:p>
            <a:pPr defTabSz="914400" hangingPunct="0"/>
            <a:r>
              <a:rPr lang="nl-NL" sz="2700" b="0" kern="0"/>
              <a:t>financieel advies</a:t>
            </a:r>
            <a:r>
              <a:rPr sz="2700" b="0" kern="0"/>
              <a:t> </a:t>
            </a:r>
          </a:p>
        </p:txBody>
      </p:sp>
      <p:sp>
        <p:nvSpPr>
          <p:cNvPr id="308" name="AutoShape 1"/>
          <p:cNvSpPr/>
          <p:nvPr/>
        </p:nvSpPr>
        <p:spPr>
          <a:xfrm rot="16200000">
            <a:off x="8158180" y="3528629"/>
            <a:ext cx="3019691" cy="2941528"/>
          </a:xfrm>
          <a:custGeom>
            <a:avLst/>
            <a:gdLst/>
            <a:ahLst/>
            <a:cxnLst>
              <a:cxn ang="0">
                <a:pos x="wd2" y="hd2"/>
              </a:cxn>
              <a:cxn ang="5400000">
                <a:pos x="wd2" y="hd2"/>
              </a:cxn>
              <a:cxn ang="10800000">
                <a:pos x="wd2" y="hd2"/>
              </a:cxn>
              <a:cxn ang="16200000">
                <a:pos x="wd2" y="hd2"/>
              </a:cxn>
            </a:cxnLst>
            <a:rect l="0" t="0" r="r" b="b"/>
            <a:pathLst>
              <a:path w="21600" h="21600" extrusionOk="0">
                <a:moveTo>
                  <a:pt x="21600" y="14990"/>
                </a:moveTo>
                <a:cubicBezTo>
                  <a:pt x="21600" y="15126"/>
                  <a:pt x="21600" y="15263"/>
                  <a:pt x="21600" y="15399"/>
                </a:cubicBezTo>
                <a:cubicBezTo>
                  <a:pt x="21594" y="15445"/>
                  <a:pt x="21584" y="15490"/>
                  <a:pt x="21584" y="15536"/>
                </a:cubicBezTo>
                <a:cubicBezTo>
                  <a:pt x="21583" y="15866"/>
                  <a:pt x="21538" y="16191"/>
                  <a:pt x="21471" y="16513"/>
                </a:cubicBezTo>
                <a:cubicBezTo>
                  <a:pt x="21274" y="17469"/>
                  <a:pt x="20847" y="18299"/>
                  <a:pt x="20177" y="18995"/>
                </a:cubicBezTo>
                <a:cubicBezTo>
                  <a:pt x="19694" y="19496"/>
                  <a:pt x="19133" y="19885"/>
                  <a:pt x="18522" y="20201"/>
                </a:cubicBezTo>
                <a:cubicBezTo>
                  <a:pt x="17784" y="20582"/>
                  <a:pt x="17006" y="20844"/>
                  <a:pt x="16205" y="21041"/>
                </a:cubicBezTo>
                <a:cubicBezTo>
                  <a:pt x="15549" y="21201"/>
                  <a:pt x="14886" y="21315"/>
                  <a:pt x="14217" y="21398"/>
                </a:cubicBezTo>
                <a:cubicBezTo>
                  <a:pt x="13683" y="21465"/>
                  <a:pt x="13147" y="21516"/>
                  <a:pt x="12611" y="21540"/>
                </a:cubicBezTo>
                <a:cubicBezTo>
                  <a:pt x="12079" y="21565"/>
                  <a:pt x="11548" y="21574"/>
                  <a:pt x="11017" y="21590"/>
                </a:cubicBezTo>
                <a:cubicBezTo>
                  <a:pt x="10990" y="21591"/>
                  <a:pt x="10963" y="21597"/>
                  <a:pt x="10936" y="21600"/>
                </a:cubicBezTo>
                <a:cubicBezTo>
                  <a:pt x="10845" y="21600"/>
                  <a:pt x="10755" y="21600"/>
                  <a:pt x="10664" y="21600"/>
                </a:cubicBezTo>
                <a:cubicBezTo>
                  <a:pt x="10625" y="21597"/>
                  <a:pt x="10586" y="21591"/>
                  <a:pt x="10547" y="21590"/>
                </a:cubicBezTo>
                <a:cubicBezTo>
                  <a:pt x="9871" y="21583"/>
                  <a:pt x="9194" y="21560"/>
                  <a:pt x="8519" y="21510"/>
                </a:cubicBezTo>
                <a:cubicBezTo>
                  <a:pt x="7699" y="21448"/>
                  <a:pt x="6883" y="21349"/>
                  <a:pt x="6076" y="21190"/>
                </a:cubicBezTo>
                <a:cubicBezTo>
                  <a:pt x="5309" y="21038"/>
                  <a:pt x="4557" y="20834"/>
                  <a:pt x="3829" y="20540"/>
                </a:cubicBezTo>
                <a:cubicBezTo>
                  <a:pt x="3154" y="20267"/>
                  <a:pt x="2517" y="19924"/>
                  <a:pt x="1944" y="19461"/>
                </a:cubicBezTo>
                <a:cubicBezTo>
                  <a:pt x="1121" y="18795"/>
                  <a:pt x="541" y="17957"/>
                  <a:pt x="245" y="16918"/>
                </a:cubicBezTo>
                <a:cubicBezTo>
                  <a:pt x="130" y="16515"/>
                  <a:pt x="62" y="16103"/>
                  <a:pt x="34" y="15684"/>
                </a:cubicBezTo>
                <a:cubicBezTo>
                  <a:pt x="28" y="15595"/>
                  <a:pt x="12" y="15507"/>
                  <a:pt x="0" y="15418"/>
                </a:cubicBezTo>
                <a:cubicBezTo>
                  <a:pt x="0" y="15275"/>
                  <a:pt x="0" y="15132"/>
                  <a:pt x="0" y="14990"/>
                </a:cubicBezTo>
                <a:cubicBezTo>
                  <a:pt x="9" y="14932"/>
                  <a:pt x="24" y="14875"/>
                  <a:pt x="27" y="14816"/>
                </a:cubicBezTo>
                <a:cubicBezTo>
                  <a:pt x="62" y="14139"/>
                  <a:pt x="174" y="13473"/>
                  <a:pt x="337" y="12816"/>
                </a:cubicBezTo>
                <a:cubicBezTo>
                  <a:pt x="559" y="11922"/>
                  <a:pt x="866" y="11057"/>
                  <a:pt x="1225" y="10212"/>
                </a:cubicBezTo>
                <a:cubicBezTo>
                  <a:pt x="1746" y="8981"/>
                  <a:pt x="2363" y="7801"/>
                  <a:pt x="3036" y="6651"/>
                </a:cubicBezTo>
                <a:cubicBezTo>
                  <a:pt x="3688" y="5538"/>
                  <a:pt x="4394" y="4464"/>
                  <a:pt x="5204" y="3465"/>
                </a:cubicBezTo>
                <a:cubicBezTo>
                  <a:pt x="5753" y="2789"/>
                  <a:pt x="6344" y="2155"/>
                  <a:pt x="7010" y="1599"/>
                </a:cubicBezTo>
                <a:cubicBezTo>
                  <a:pt x="7544" y="1152"/>
                  <a:pt x="8116" y="766"/>
                  <a:pt x="8747" y="479"/>
                </a:cubicBezTo>
                <a:cubicBezTo>
                  <a:pt x="9265" y="244"/>
                  <a:pt x="9803" y="87"/>
                  <a:pt x="10368" y="32"/>
                </a:cubicBezTo>
                <a:cubicBezTo>
                  <a:pt x="10461" y="23"/>
                  <a:pt x="10553" y="11"/>
                  <a:pt x="10646" y="0"/>
                </a:cubicBezTo>
                <a:cubicBezTo>
                  <a:pt x="10755" y="0"/>
                  <a:pt x="10863" y="0"/>
                  <a:pt x="10972" y="0"/>
                </a:cubicBezTo>
                <a:cubicBezTo>
                  <a:pt x="10999" y="5"/>
                  <a:pt x="11025" y="13"/>
                  <a:pt x="11052" y="15"/>
                </a:cubicBezTo>
                <a:cubicBezTo>
                  <a:pt x="11211" y="33"/>
                  <a:pt x="11371" y="43"/>
                  <a:pt x="11529" y="68"/>
                </a:cubicBezTo>
                <a:cubicBezTo>
                  <a:pt x="12160" y="165"/>
                  <a:pt x="12750" y="387"/>
                  <a:pt x="13311" y="696"/>
                </a:cubicBezTo>
                <a:cubicBezTo>
                  <a:pt x="14032" y="1093"/>
                  <a:pt x="14670" y="1607"/>
                  <a:pt x="15261" y="2185"/>
                </a:cubicBezTo>
                <a:cubicBezTo>
                  <a:pt x="15902" y="2811"/>
                  <a:pt x="16477" y="3498"/>
                  <a:pt x="17005" y="4225"/>
                </a:cubicBezTo>
                <a:cubicBezTo>
                  <a:pt x="18227" y="5906"/>
                  <a:pt x="19254" y="7707"/>
                  <a:pt x="20128" y="9601"/>
                </a:cubicBezTo>
                <a:cubicBezTo>
                  <a:pt x="20596" y="10615"/>
                  <a:pt x="20991" y="11657"/>
                  <a:pt x="21264" y="12744"/>
                </a:cubicBezTo>
                <a:cubicBezTo>
                  <a:pt x="21441" y="13445"/>
                  <a:pt x="21573" y="14154"/>
                  <a:pt x="21585" y="14881"/>
                </a:cubicBezTo>
                <a:cubicBezTo>
                  <a:pt x="21586" y="14918"/>
                  <a:pt x="21595" y="14954"/>
                  <a:pt x="21600" y="14990"/>
                </a:cubicBezTo>
                <a:close/>
              </a:path>
            </a:pathLst>
          </a:custGeom>
          <a:ln w="50800">
            <a:solidFill>
              <a:srgbClr val="F5F5F5"/>
            </a:solidFill>
            <a:miter/>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09" name="Straight Connector 8"/>
          <p:cNvSpPr/>
          <p:nvPr/>
        </p:nvSpPr>
        <p:spPr>
          <a:xfrm>
            <a:off x="924873" y="1481633"/>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2" name="Afbeelding 1">
            <a:extLst>
              <a:ext uri="{FF2B5EF4-FFF2-40B4-BE49-F238E27FC236}">
                <a16:creationId xmlns:a16="http://schemas.microsoft.com/office/drawing/2014/main" id="{1D10B63E-3D31-BB43-42B7-D7E820AA65D9}"/>
              </a:ext>
            </a:extLst>
          </p:cNvPr>
          <p:cNvPicPr>
            <a:picLocks noChangeAspect="1"/>
          </p:cNvPicPr>
          <p:nvPr/>
        </p:nvPicPr>
        <p:blipFill>
          <a:blip r:embed="rId2"/>
          <a:stretch>
            <a:fillRect/>
          </a:stretch>
        </p:blipFill>
        <p:spPr>
          <a:xfrm>
            <a:off x="2921001" y="503825"/>
            <a:ext cx="7874000" cy="6224996"/>
          </a:xfrm>
          <a:prstGeom prst="rect">
            <a:avLst/>
          </a:prstGeom>
        </p:spPr>
      </p:pic>
    </p:spTree>
    <p:extLst>
      <p:ext uri="{BB962C8B-B14F-4D97-AF65-F5344CB8AC3E}">
        <p14:creationId xmlns:p14="http://schemas.microsoft.com/office/powerpoint/2010/main" val="63212733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4" name="Tijdelijke aanduiding voor afbeelding 11"/>
          <p:cNvGrpSpPr/>
          <p:nvPr/>
        </p:nvGrpSpPr>
        <p:grpSpPr>
          <a:xfrm>
            <a:off x="9394050" y="60979"/>
            <a:ext cx="2867558" cy="2867557"/>
            <a:chOff x="-2" y="-1"/>
            <a:chExt cx="5735114" cy="5735112"/>
          </a:xfrm>
        </p:grpSpPr>
        <p:sp>
          <p:nvSpPr>
            <p:cNvPr id="312" name="Vierkant"/>
            <p:cNvSpPr/>
            <p:nvPr/>
          </p:nvSpPr>
          <p:spPr>
            <a:xfrm>
              <a:off x="-3" y="-2"/>
              <a:ext cx="5735113" cy="5735111"/>
            </a:xfrm>
            <a:prstGeom prst="rect">
              <a:avLst/>
            </a:prstGeom>
            <a:blipFill rotWithShape="1">
              <a:blip r:embed="rId2"/>
              <a:srcRect/>
              <a:tile tx="0" ty="0" sx="100000" sy="100000" flip="none" algn="tl"/>
            </a:blip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313" name="image16.png" descr="image16.png"/>
            <p:cNvPicPr>
              <a:picLocks noChangeAspect="1"/>
            </p:cNvPicPr>
            <p:nvPr/>
          </p:nvPicPr>
          <p:blipFill>
            <a:blip r:embed="rId3"/>
            <a:stretch>
              <a:fillRect/>
            </a:stretch>
          </p:blipFill>
          <p:spPr>
            <a:xfrm>
              <a:off x="-3" y="0"/>
              <a:ext cx="5735116" cy="5735111"/>
            </a:xfrm>
            <a:prstGeom prst="rect">
              <a:avLst/>
            </a:prstGeom>
            <a:ln w="12700" cap="flat">
              <a:noFill/>
              <a:miter lim="400000"/>
            </a:ln>
            <a:effectLst/>
          </p:spPr>
        </p:pic>
      </p:grpSp>
      <p:sp>
        <p:nvSpPr>
          <p:cNvPr id="315" name="AutoShape 3"/>
          <p:cNvSpPr/>
          <p:nvPr/>
        </p:nvSpPr>
        <p:spPr>
          <a:xfrm>
            <a:off x="11263709" y="4334540"/>
            <a:ext cx="2867553" cy="2867552"/>
          </a:xfrm>
          <a:custGeom>
            <a:avLst/>
            <a:gdLst/>
            <a:ahLst/>
            <a:cxnLst>
              <a:cxn ang="0">
                <a:pos x="wd2" y="hd2"/>
              </a:cxn>
              <a:cxn ang="5400000">
                <a:pos x="wd2" y="hd2"/>
              </a:cxn>
              <a:cxn ang="10800000">
                <a:pos x="wd2" y="hd2"/>
              </a:cxn>
              <a:cxn ang="16200000">
                <a:pos x="wd2" y="hd2"/>
              </a:cxn>
            </a:cxnLst>
            <a:rect l="0" t="0" r="r" b="b"/>
            <a:pathLst>
              <a:path w="20466" h="20465"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gradFill>
            <a:gsLst>
              <a:gs pos="0">
                <a:srgbClr val="5D7982"/>
              </a:gs>
              <a:gs pos="100000">
                <a:srgbClr val="79ABA3"/>
              </a:gs>
            </a:gsLst>
            <a:lin ang="2700000"/>
          </a:gradFill>
          <a:ln w="12700">
            <a:miter lim="400000"/>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6" name="AutoShape 3"/>
          <p:cNvSpPr/>
          <p:nvPr/>
        </p:nvSpPr>
        <p:spPr>
          <a:xfrm>
            <a:off x="7155606" y="-1305034"/>
            <a:ext cx="2867553" cy="286755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gradFill>
            <a:gsLst>
              <a:gs pos="0">
                <a:srgbClr val="5D7982">
                  <a:alpha val="40000"/>
                </a:srgbClr>
              </a:gs>
              <a:gs pos="100000">
                <a:srgbClr val="79ABA3">
                  <a:alpha val="40000"/>
                </a:srgbClr>
              </a:gs>
            </a:gsLst>
            <a:lin ang="2700000"/>
          </a:gradFill>
          <a:ln w="12700">
            <a:miter lim="400000"/>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7" name="AutoShape 3"/>
          <p:cNvSpPr/>
          <p:nvPr/>
        </p:nvSpPr>
        <p:spPr>
          <a:xfrm>
            <a:off x="9889837" y="2265906"/>
            <a:ext cx="2867552" cy="2867553"/>
          </a:xfrm>
          <a:custGeom>
            <a:avLst/>
            <a:gdLst/>
            <a:ahLst/>
            <a:cxnLst>
              <a:cxn ang="0">
                <a:pos x="wd2" y="hd2"/>
              </a:cxn>
              <a:cxn ang="5400000">
                <a:pos x="wd2" y="hd2"/>
              </a:cxn>
              <a:cxn ang="10800000">
                <a:pos x="wd2" y="hd2"/>
              </a:cxn>
              <a:cxn ang="16200000">
                <a:pos x="wd2" y="hd2"/>
              </a:cxn>
            </a:cxnLst>
            <a:rect l="0" t="0" r="r" b="b"/>
            <a:pathLst>
              <a:path w="20465"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gradFill>
            <a:gsLst>
              <a:gs pos="0">
                <a:srgbClr val="5D7982">
                  <a:alpha val="40000"/>
                </a:srgbClr>
              </a:gs>
              <a:gs pos="100000">
                <a:srgbClr val="79ABA3">
                  <a:alpha val="40000"/>
                </a:srgbClr>
              </a:gs>
            </a:gsLst>
            <a:lin ang="2700000"/>
          </a:gradFill>
          <a:ln w="12700">
            <a:miter lim="400000"/>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8" name="AutoShape 3"/>
          <p:cNvSpPr/>
          <p:nvPr/>
        </p:nvSpPr>
        <p:spPr>
          <a:xfrm>
            <a:off x="9033572" y="60981"/>
            <a:ext cx="2867553" cy="2867553"/>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ln w="50800">
            <a:solidFill>
              <a:srgbClr val="6B9293"/>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9" name="TextBox 24"/>
          <p:cNvSpPr txBox="1"/>
          <p:nvPr/>
        </p:nvSpPr>
        <p:spPr>
          <a:xfrm>
            <a:off x="597107" y="504819"/>
            <a:ext cx="8588339"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7200" b="1">
                <a:solidFill>
                  <a:srgbClr val="5D7982"/>
                </a:solidFill>
                <a:latin typeface="Futura PT Heavy"/>
                <a:ea typeface="Futura PT Heavy"/>
                <a:cs typeface="Futura PT Heavy"/>
                <a:sym typeface="Futura PT Heavy"/>
              </a:defRPr>
            </a:lvl1pPr>
          </a:lstStyle>
          <a:p>
            <a:pPr defTabSz="914400" hangingPunct="0"/>
            <a:r>
              <a:rPr sz="3600" kern="0" err="1"/>
              <a:t>Financieel</a:t>
            </a:r>
            <a:r>
              <a:rPr sz="3600" kern="0"/>
              <a:t> </a:t>
            </a:r>
            <a:r>
              <a:rPr sz="3600" kern="0" err="1"/>
              <a:t>ontzorgen</a:t>
            </a:r>
            <a:endParaRPr sz="3600" kern="0"/>
          </a:p>
        </p:txBody>
      </p:sp>
      <p:sp>
        <p:nvSpPr>
          <p:cNvPr id="320" name="Straight Connector 25"/>
          <p:cNvSpPr/>
          <p:nvPr/>
        </p:nvSpPr>
        <p:spPr>
          <a:xfrm>
            <a:off x="597107" y="1175579"/>
            <a:ext cx="691248" cy="3"/>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 name="Tekstvak 2">
            <a:extLst>
              <a:ext uri="{FF2B5EF4-FFF2-40B4-BE49-F238E27FC236}">
                <a16:creationId xmlns:a16="http://schemas.microsoft.com/office/drawing/2014/main" id="{49192C30-1728-E345-6CB4-FFA9E5F156F0}"/>
              </a:ext>
            </a:extLst>
          </p:cNvPr>
          <p:cNvSpPr txBox="1"/>
          <p:nvPr/>
        </p:nvSpPr>
        <p:spPr>
          <a:xfrm>
            <a:off x="445232" y="1507163"/>
            <a:ext cx="8588339" cy="3770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lnSpc>
                <a:spcPct val="150000"/>
              </a:lnSpc>
              <a:spcBef>
                <a:spcPts val="1200"/>
              </a:spcBef>
              <a:defRPr sz="4000" b="1" i="1">
                <a:solidFill>
                  <a:srgbClr val="5D7982"/>
                </a:solidFill>
                <a:latin typeface="Open Sans"/>
                <a:ea typeface="Open Sans"/>
                <a:cs typeface="Open Sans"/>
                <a:sym typeface="Open Sans"/>
              </a:defRPr>
            </a:pPr>
            <a:r>
              <a:rPr lang="nl-NL" sz="2400" b="1" i="1" kern="0">
                <a:solidFill>
                  <a:srgbClr val="5D7982"/>
                </a:solidFill>
                <a:latin typeface="Open Sans"/>
                <a:ea typeface="Open Sans"/>
                <a:cs typeface="Open Sans"/>
                <a:sym typeface="Open Sans"/>
              </a:rPr>
              <a:t>Ontwikkelingen financieel advies</a:t>
            </a:r>
          </a:p>
          <a:p>
            <a:pPr marL="142875" indent="-142875" defTabSz="1219169" hangingPunct="0">
              <a:spcBef>
                <a:spcPts val="600"/>
              </a:spcBef>
              <a:spcAft>
                <a:spcPts val="600"/>
              </a:spcAft>
              <a:buFont typeface="Arial" panose="020B0604020202020204" pitchFamily="34" charset="0"/>
              <a:buChar char="•"/>
            </a:pPr>
            <a:endParaRPr lang="nl-NL" sz="16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28600" indent="-228600" defTabSz="1219169" hangingPunct="0">
              <a:spcBef>
                <a:spcPts val="600"/>
              </a:spcBef>
              <a:spcAft>
                <a:spcPts val="600"/>
              </a:spcAft>
              <a:buFont typeface="Arial" panose="020B0604020202020204" pitchFamily="34" charset="0"/>
              <a:buChar char="•"/>
            </a:pPr>
            <a:r>
              <a:rPr lang="nl-NL" sz="16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‘Light’ advies (kamerbrief richting gemeenten)</a:t>
            </a:r>
          </a:p>
          <a:p>
            <a:pPr marL="142875" indent="-142875" defTabSz="1219169" hangingPunct="0">
              <a:spcBef>
                <a:spcPts val="600"/>
              </a:spcBef>
              <a:spcAft>
                <a:spcPts val="600"/>
              </a:spcAft>
              <a:buFont typeface="Arial" panose="020B0604020202020204" pitchFamily="34" charset="0"/>
              <a:buChar char="•"/>
            </a:pPr>
            <a:r>
              <a:rPr lang="nl-NL" sz="16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 Verkort hypotheek advies (nog in pilotfase)</a:t>
            </a:r>
          </a:p>
          <a:p>
            <a:pPr marL="142875" indent="-142875" defTabSz="1219169" hangingPunct="0">
              <a:spcBef>
                <a:spcPts val="600"/>
              </a:spcBef>
              <a:spcAft>
                <a:spcPts val="600"/>
              </a:spcAft>
              <a:buFont typeface="Arial" panose="020B0604020202020204" pitchFamily="34" charset="0"/>
              <a:buChar char="•"/>
            </a:pPr>
            <a:r>
              <a:rPr lang="nl-NL" sz="16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Geen bemiddeling door financieel adviseur consumptieve lening </a:t>
            </a:r>
            <a:r>
              <a:rPr lang="nl-NL" sz="16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SVn</a:t>
            </a:r>
            <a:r>
              <a:rPr lang="nl-NL" sz="16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 en Warmtefonds</a:t>
            </a:r>
          </a:p>
          <a:p>
            <a:pPr marL="142875" indent="-142875" defTabSz="1219169" hangingPunct="0">
              <a:spcBef>
                <a:spcPts val="600"/>
              </a:spcBef>
              <a:spcAft>
                <a:spcPts val="600"/>
              </a:spcAft>
              <a:buFont typeface="Arial" panose="020B0604020202020204" pitchFamily="34" charset="0"/>
              <a:buChar char="•"/>
            </a:pPr>
            <a:r>
              <a:rPr lang="nl-NL" sz="16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Financieel adviseur mag wel helpen bij aanvragen ISDE (machtiging)</a:t>
            </a:r>
          </a:p>
          <a:p>
            <a:pPr marL="142875" indent="-142875" defTabSz="1219169" hangingPunct="0">
              <a:spcBef>
                <a:spcPts val="600"/>
              </a:spcBef>
              <a:spcAft>
                <a:spcPts val="600"/>
              </a:spcAft>
              <a:buFont typeface="Arial" panose="020B0604020202020204" pitchFamily="34" charset="0"/>
              <a:buChar char="•"/>
            </a:pPr>
            <a:endParaRPr lang="nl-NL" sz="16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142875" indent="-142875" defTabSz="1219169" hangingPunct="0">
              <a:spcBef>
                <a:spcPts val="600"/>
              </a:spcBef>
              <a:spcAft>
                <a:spcPts val="600"/>
              </a:spcAft>
              <a:buFont typeface="Arial" panose="020B0604020202020204" pitchFamily="34" charset="0"/>
              <a:buChar char="•"/>
            </a:pPr>
            <a:endParaRPr lang="nl-NL" sz="16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142875" indent="-142875" defTabSz="1219169" hangingPunct="0">
              <a:spcBef>
                <a:spcPts val="600"/>
              </a:spcBef>
              <a:spcAft>
                <a:spcPts val="600"/>
              </a:spcAft>
              <a:buFont typeface="Arial" panose="020B0604020202020204" pitchFamily="34" charset="0"/>
              <a:buChar char="•"/>
            </a:pPr>
            <a:endParaRPr lang="nl-NL" sz="16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Tree>
    <p:extLst>
      <p:ext uri="{BB962C8B-B14F-4D97-AF65-F5344CB8AC3E}">
        <p14:creationId xmlns:p14="http://schemas.microsoft.com/office/powerpoint/2010/main" val="279245694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4" name="Tijdelijke aanduiding voor afbeelding 11"/>
          <p:cNvGrpSpPr/>
          <p:nvPr/>
        </p:nvGrpSpPr>
        <p:grpSpPr>
          <a:xfrm>
            <a:off x="9394050" y="60979"/>
            <a:ext cx="2867558" cy="2867557"/>
            <a:chOff x="-2" y="-1"/>
            <a:chExt cx="5735114" cy="5735112"/>
          </a:xfrm>
        </p:grpSpPr>
        <p:sp>
          <p:nvSpPr>
            <p:cNvPr id="312" name="Vierkant"/>
            <p:cNvSpPr/>
            <p:nvPr/>
          </p:nvSpPr>
          <p:spPr>
            <a:xfrm>
              <a:off x="-3" y="-2"/>
              <a:ext cx="5735113" cy="5735111"/>
            </a:xfrm>
            <a:prstGeom prst="rect">
              <a:avLst/>
            </a:prstGeom>
            <a:blipFill rotWithShape="1">
              <a:blip r:embed="rId2"/>
              <a:srcRect/>
              <a:tile tx="0" ty="0" sx="100000" sy="100000" flip="none" algn="tl"/>
            </a:blip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313" name="image16.png" descr="image16.png"/>
            <p:cNvPicPr>
              <a:picLocks noChangeAspect="1"/>
            </p:cNvPicPr>
            <p:nvPr/>
          </p:nvPicPr>
          <p:blipFill>
            <a:blip r:embed="rId3"/>
            <a:stretch>
              <a:fillRect/>
            </a:stretch>
          </p:blipFill>
          <p:spPr>
            <a:xfrm>
              <a:off x="-3" y="0"/>
              <a:ext cx="5735116" cy="5735111"/>
            </a:xfrm>
            <a:prstGeom prst="rect">
              <a:avLst/>
            </a:prstGeom>
            <a:ln w="12700" cap="flat">
              <a:noFill/>
              <a:miter lim="400000"/>
            </a:ln>
            <a:effectLst/>
          </p:spPr>
        </p:pic>
      </p:grpSp>
      <p:sp>
        <p:nvSpPr>
          <p:cNvPr id="315" name="AutoShape 3"/>
          <p:cNvSpPr/>
          <p:nvPr/>
        </p:nvSpPr>
        <p:spPr>
          <a:xfrm>
            <a:off x="11263709" y="4334540"/>
            <a:ext cx="2867553" cy="2867552"/>
          </a:xfrm>
          <a:custGeom>
            <a:avLst/>
            <a:gdLst/>
            <a:ahLst/>
            <a:cxnLst>
              <a:cxn ang="0">
                <a:pos x="wd2" y="hd2"/>
              </a:cxn>
              <a:cxn ang="5400000">
                <a:pos x="wd2" y="hd2"/>
              </a:cxn>
              <a:cxn ang="10800000">
                <a:pos x="wd2" y="hd2"/>
              </a:cxn>
              <a:cxn ang="16200000">
                <a:pos x="wd2" y="hd2"/>
              </a:cxn>
            </a:cxnLst>
            <a:rect l="0" t="0" r="r" b="b"/>
            <a:pathLst>
              <a:path w="20466" h="20465"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gradFill>
            <a:gsLst>
              <a:gs pos="0">
                <a:srgbClr val="5D7982"/>
              </a:gs>
              <a:gs pos="100000">
                <a:srgbClr val="79ABA3"/>
              </a:gs>
            </a:gsLst>
            <a:lin ang="2700000"/>
          </a:gradFill>
          <a:ln w="12700">
            <a:miter lim="400000"/>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6" name="AutoShape 3"/>
          <p:cNvSpPr/>
          <p:nvPr/>
        </p:nvSpPr>
        <p:spPr>
          <a:xfrm>
            <a:off x="7155606" y="-1305034"/>
            <a:ext cx="2867553" cy="286755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gradFill>
            <a:gsLst>
              <a:gs pos="0">
                <a:srgbClr val="5D7982">
                  <a:alpha val="40000"/>
                </a:srgbClr>
              </a:gs>
              <a:gs pos="100000">
                <a:srgbClr val="79ABA3">
                  <a:alpha val="40000"/>
                </a:srgbClr>
              </a:gs>
            </a:gsLst>
            <a:lin ang="2700000"/>
          </a:gradFill>
          <a:ln w="12700">
            <a:miter lim="400000"/>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7" name="AutoShape 3"/>
          <p:cNvSpPr/>
          <p:nvPr/>
        </p:nvSpPr>
        <p:spPr>
          <a:xfrm>
            <a:off x="9889837" y="2265906"/>
            <a:ext cx="2867552" cy="2867553"/>
          </a:xfrm>
          <a:custGeom>
            <a:avLst/>
            <a:gdLst/>
            <a:ahLst/>
            <a:cxnLst>
              <a:cxn ang="0">
                <a:pos x="wd2" y="hd2"/>
              </a:cxn>
              <a:cxn ang="5400000">
                <a:pos x="wd2" y="hd2"/>
              </a:cxn>
              <a:cxn ang="10800000">
                <a:pos x="wd2" y="hd2"/>
              </a:cxn>
              <a:cxn ang="16200000">
                <a:pos x="wd2" y="hd2"/>
              </a:cxn>
            </a:cxnLst>
            <a:rect l="0" t="0" r="r" b="b"/>
            <a:pathLst>
              <a:path w="20465"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gradFill>
            <a:gsLst>
              <a:gs pos="0">
                <a:srgbClr val="5D7982">
                  <a:alpha val="40000"/>
                </a:srgbClr>
              </a:gs>
              <a:gs pos="100000">
                <a:srgbClr val="79ABA3">
                  <a:alpha val="40000"/>
                </a:srgbClr>
              </a:gs>
            </a:gsLst>
            <a:lin ang="2700000"/>
          </a:gradFill>
          <a:ln w="12700">
            <a:miter lim="400000"/>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8" name="AutoShape 3"/>
          <p:cNvSpPr/>
          <p:nvPr/>
        </p:nvSpPr>
        <p:spPr>
          <a:xfrm>
            <a:off x="9033572" y="60981"/>
            <a:ext cx="2867553" cy="2867553"/>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ln w="50800">
            <a:solidFill>
              <a:srgbClr val="6B9293"/>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19" name="TextBox 24"/>
          <p:cNvSpPr txBox="1"/>
          <p:nvPr/>
        </p:nvSpPr>
        <p:spPr>
          <a:xfrm>
            <a:off x="597107" y="504819"/>
            <a:ext cx="8588339" cy="553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defRPr sz="7200" b="1">
                <a:solidFill>
                  <a:srgbClr val="5D7982"/>
                </a:solidFill>
                <a:latin typeface="Futura PT Heavy"/>
                <a:ea typeface="Futura PT Heavy"/>
                <a:cs typeface="Futura PT Heavy"/>
                <a:sym typeface="Futura PT Heavy"/>
              </a:defRPr>
            </a:lvl1pPr>
          </a:lstStyle>
          <a:p>
            <a:pPr defTabSz="914400" hangingPunct="0"/>
            <a:r>
              <a:rPr sz="3600" kern="0" err="1"/>
              <a:t>Financieel</a:t>
            </a:r>
            <a:r>
              <a:rPr sz="3600" kern="0"/>
              <a:t> </a:t>
            </a:r>
            <a:r>
              <a:rPr sz="3600" kern="0" err="1"/>
              <a:t>ontzorgen</a:t>
            </a:r>
            <a:endParaRPr sz="3600" kern="0"/>
          </a:p>
        </p:txBody>
      </p:sp>
      <p:sp>
        <p:nvSpPr>
          <p:cNvPr id="320" name="Straight Connector 25"/>
          <p:cNvSpPr/>
          <p:nvPr/>
        </p:nvSpPr>
        <p:spPr>
          <a:xfrm>
            <a:off x="597107" y="1175579"/>
            <a:ext cx="691248" cy="3"/>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 name="Tekstvak 2">
            <a:extLst>
              <a:ext uri="{FF2B5EF4-FFF2-40B4-BE49-F238E27FC236}">
                <a16:creationId xmlns:a16="http://schemas.microsoft.com/office/drawing/2014/main" id="{49192C30-1728-E345-6CB4-FFA9E5F156F0}"/>
              </a:ext>
            </a:extLst>
          </p:cNvPr>
          <p:cNvSpPr txBox="1"/>
          <p:nvPr/>
        </p:nvSpPr>
        <p:spPr>
          <a:xfrm>
            <a:off x="445233" y="1562520"/>
            <a:ext cx="8588339" cy="6370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lnSpc>
                <a:spcPct val="150000"/>
              </a:lnSpc>
              <a:spcBef>
                <a:spcPts val="600"/>
              </a:spcBef>
              <a:spcAft>
                <a:spcPts val="600"/>
              </a:spcAft>
            </a:pPr>
            <a:r>
              <a:rPr lang="nl-NL" sz="16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Door ontwikkelingen nieuwe  3 – </a:t>
            </a:r>
            <a:r>
              <a:rPr lang="nl-NL" sz="1600" kern="0" err="1">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traps</a:t>
            </a:r>
            <a:r>
              <a:rPr lang="nl-NL" sz="16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 raket mogelijk:</a:t>
            </a:r>
          </a:p>
          <a:p>
            <a:pPr marL="142875" indent="-142875" defTabSz="1219169" hangingPunct="0">
              <a:spcBef>
                <a:spcPts val="600"/>
              </a:spcBef>
              <a:spcAft>
                <a:spcPts val="600"/>
              </a:spcAft>
              <a:buFont typeface="Arial" panose="020B0604020202020204" pitchFamily="34" charset="0"/>
              <a:buChar char="•"/>
            </a:pPr>
            <a:r>
              <a:rPr lang="nl-NL" sz="16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Informeren van de bewoner</a:t>
            </a:r>
          </a:p>
          <a:p>
            <a:pPr marL="142875" lvl="4" indent="-142875" defTabSz="1219169" hangingPunct="0">
              <a:spcBef>
                <a:spcPts val="600"/>
              </a:spcBef>
              <a:spcAft>
                <a:spcPts val="600"/>
              </a:spcAft>
              <a:buFont typeface="Arial" panose="020B0604020202020204" pitchFamily="34" charset="0"/>
              <a:buChar char="•"/>
            </a:pPr>
            <a:r>
              <a:rPr lang="nl-NL" sz="14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Helpdesk – inventariseren en doorzetten stap 2?</a:t>
            </a:r>
          </a:p>
          <a:p>
            <a:pPr marL="142875" lvl="4" indent="-142875" defTabSz="1219169" hangingPunct="0">
              <a:spcBef>
                <a:spcPts val="600"/>
              </a:spcBef>
              <a:spcAft>
                <a:spcPts val="600"/>
              </a:spcAft>
              <a:buFont typeface="Arial" panose="020B0604020202020204" pitchFamily="34" charset="0"/>
              <a:buChar char="•"/>
            </a:pPr>
            <a:r>
              <a:rPr lang="nl-NL" sz="14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Collectief informeren</a:t>
            </a:r>
          </a:p>
          <a:p>
            <a:pPr marL="142875" lvl="2" indent="-142875" defTabSz="1219169" hangingPunct="0">
              <a:spcBef>
                <a:spcPts val="600"/>
              </a:spcBef>
              <a:spcAft>
                <a:spcPts val="600"/>
              </a:spcAft>
              <a:buFont typeface="Arial" panose="020B0604020202020204" pitchFamily="34" charset="0"/>
              <a:buChar char="•"/>
            </a:pPr>
            <a:r>
              <a:rPr lang="nl-NL" sz="14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Individueel informeren / inloopspreekuur / helpdesk (energieloket / gemeente)</a:t>
            </a:r>
          </a:p>
          <a:p>
            <a:pPr marL="142875" lvl="2" indent="-142875" defTabSz="1219169" hangingPunct="0">
              <a:spcBef>
                <a:spcPts val="600"/>
              </a:spcBef>
              <a:spcAft>
                <a:spcPts val="600"/>
              </a:spcAft>
              <a:buFont typeface="Arial" panose="020B0604020202020204" pitchFamily="34" charset="0"/>
              <a:buChar char="•"/>
            </a:pPr>
            <a:r>
              <a:rPr lang="nl-NL" sz="14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Formulierenbrigade / begeleiding bij aanvragen</a:t>
            </a:r>
          </a:p>
          <a:p>
            <a:pPr marL="142875" lvl="1" indent="-142875" defTabSz="1219169" hangingPunct="0">
              <a:spcBef>
                <a:spcPts val="600"/>
              </a:spcBef>
              <a:spcAft>
                <a:spcPts val="600"/>
              </a:spcAft>
              <a:buFont typeface="Arial" panose="020B0604020202020204" pitchFamily="34" charset="0"/>
              <a:buChar char="•"/>
            </a:pPr>
            <a:endParaRPr lang="nl-NL" sz="9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142875" indent="-142875" defTabSz="1219169" hangingPunct="0">
              <a:spcBef>
                <a:spcPts val="600"/>
              </a:spcBef>
              <a:spcAft>
                <a:spcPts val="600"/>
              </a:spcAft>
              <a:buFont typeface="Arial" panose="020B0604020202020204" pitchFamily="34" charset="0"/>
              <a:buChar char="•"/>
            </a:pPr>
            <a:r>
              <a:rPr lang="nl-NL" sz="16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Light advies voor bewoner</a:t>
            </a:r>
          </a:p>
          <a:p>
            <a:pPr marL="142875" indent="-142875" defTabSz="1219169" hangingPunct="0">
              <a:spcBef>
                <a:spcPts val="600"/>
              </a:spcBef>
              <a:spcAft>
                <a:spcPts val="600"/>
              </a:spcAft>
              <a:buFont typeface="Arial" panose="020B0604020202020204" pitchFamily="34" charset="0"/>
              <a:buChar char="•"/>
            </a:pPr>
            <a:r>
              <a:rPr lang="nl-NL" sz="14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Light advies (invulling /kaders nog niet bekend) door gecertificeerd adviseur</a:t>
            </a:r>
          </a:p>
          <a:p>
            <a:pPr marL="142875" indent="-142875" defTabSz="1219169" hangingPunct="0">
              <a:spcBef>
                <a:spcPts val="600"/>
              </a:spcBef>
              <a:spcAft>
                <a:spcPts val="600"/>
              </a:spcAft>
              <a:buFont typeface="Arial" panose="020B0604020202020204" pitchFamily="34" charset="0"/>
              <a:buChar char="•"/>
            </a:pPr>
            <a:r>
              <a:rPr lang="nl-NL" sz="14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Onderdeel / drempelverlagend -&gt; optie verkort hypotheekadvies</a:t>
            </a:r>
          </a:p>
          <a:p>
            <a:pPr marL="142875" indent="-142875" defTabSz="1219169" hangingPunct="0">
              <a:spcBef>
                <a:spcPts val="600"/>
              </a:spcBef>
              <a:spcAft>
                <a:spcPts val="600"/>
              </a:spcAft>
              <a:buFont typeface="Arial" panose="020B0604020202020204" pitchFamily="34" charset="0"/>
              <a:buChar char="•"/>
            </a:pPr>
            <a:endParaRPr lang="nl-NL" sz="14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142875" indent="-142875" defTabSz="1219169" hangingPunct="0">
              <a:spcBef>
                <a:spcPts val="600"/>
              </a:spcBef>
              <a:spcAft>
                <a:spcPts val="600"/>
              </a:spcAft>
              <a:buFont typeface="Arial" panose="020B0604020202020204" pitchFamily="34" charset="0"/>
              <a:buChar char="•"/>
            </a:pPr>
            <a:r>
              <a:rPr lang="nl-NL" sz="14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Volledig en integraal advies</a:t>
            </a:r>
          </a:p>
          <a:p>
            <a:pPr marL="142875" indent="-142875" defTabSz="1219169" hangingPunct="0">
              <a:spcBef>
                <a:spcPts val="600"/>
              </a:spcBef>
              <a:spcAft>
                <a:spcPts val="600"/>
              </a:spcAft>
              <a:buFont typeface="Arial" panose="020B0604020202020204" pitchFamily="34" charset="0"/>
              <a:buChar char="•"/>
            </a:pPr>
            <a:r>
              <a:rPr lang="nl-NL" sz="14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Volledig financieel advies (tegen reguliere tarieven, door gecertificeerd adviseur)</a:t>
            </a:r>
          </a:p>
          <a:p>
            <a:pPr marL="142875" indent="-142875" defTabSz="1219169" hangingPunct="0">
              <a:spcBef>
                <a:spcPts val="600"/>
              </a:spcBef>
              <a:spcAft>
                <a:spcPts val="600"/>
              </a:spcAft>
              <a:buFont typeface="Arial" panose="020B0604020202020204" pitchFamily="34" charset="0"/>
              <a:buChar char="•"/>
            </a:pPr>
            <a:endParaRPr lang="nl-NL" sz="900"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142875" indent="-142875" defTabSz="1219169" hangingPunct="0">
              <a:spcBef>
                <a:spcPts val="600"/>
              </a:spcBef>
              <a:spcAft>
                <a:spcPts val="600"/>
              </a:spcAft>
              <a:buFont typeface="Arial" panose="020B0604020202020204" pitchFamily="34" charset="0"/>
              <a:buChar char="•"/>
            </a:pPr>
            <a:endParaRPr lang="nl-NL" sz="16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142875" indent="-142875" defTabSz="1219169" hangingPunct="0">
              <a:spcBef>
                <a:spcPts val="600"/>
              </a:spcBef>
              <a:spcAft>
                <a:spcPts val="600"/>
              </a:spcAft>
              <a:buFont typeface="Arial" panose="020B0604020202020204" pitchFamily="34" charset="0"/>
              <a:buChar char="•"/>
            </a:pPr>
            <a:endParaRPr lang="nl-NL" sz="16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142875" indent="-142875" defTabSz="1219169" hangingPunct="0">
              <a:spcBef>
                <a:spcPts val="600"/>
              </a:spcBef>
              <a:spcAft>
                <a:spcPts val="600"/>
              </a:spcAft>
              <a:buFont typeface="Arial" panose="020B0604020202020204" pitchFamily="34" charset="0"/>
              <a:buChar char="•"/>
            </a:pPr>
            <a:endParaRPr lang="nl-NL" sz="1600" b="1" kern="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Tree>
    <p:extLst>
      <p:ext uri="{BB962C8B-B14F-4D97-AF65-F5344CB8AC3E}">
        <p14:creationId xmlns:p14="http://schemas.microsoft.com/office/powerpoint/2010/main" val="23291797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3" name="TextBox 4"/>
          <p:cNvSpPr txBox="1"/>
          <p:nvPr/>
        </p:nvSpPr>
        <p:spPr>
          <a:xfrm>
            <a:off x="851386" y="522179"/>
            <a:ext cx="11536331"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Financieel ontzorgen</a:t>
            </a:r>
          </a:p>
        </p:txBody>
      </p:sp>
      <p:sp>
        <p:nvSpPr>
          <p:cNvPr id="324"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25" name="Tekstvak 11"/>
          <p:cNvSpPr txBox="1"/>
          <p:nvPr/>
        </p:nvSpPr>
        <p:spPr>
          <a:xfrm>
            <a:off x="796464" y="1316955"/>
            <a:ext cx="9378818" cy="56237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150000"/>
              </a:lnSpc>
              <a:spcBef>
                <a:spcPts val="1200"/>
              </a:spcBef>
              <a:defRPr sz="3200" i="1">
                <a:solidFill>
                  <a:srgbClr val="485561"/>
                </a:solidFill>
                <a:latin typeface="Open Sans"/>
                <a:ea typeface="Open Sans"/>
                <a:cs typeface="Open Sans"/>
                <a:sym typeface="Open Sans"/>
              </a:defRPr>
            </a:pPr>
            <a:r>
              <a:rPr lang="nl-NL" sz="1600" i="1" kern="0" dirty="0">
                <a:solidFill>
                  <a:srgbClr val="4A6168"/>
                </a:solidFill>
                <a:latin typeface="Open Sans"/>
                <a:ea typeface="Open Sans"/>
                <a:cs typeface="Open Sans"/>
                <a:sym typeface="Open Sans"/>
              </a:rPr>
              <a:t>Praktijkervaring: Veelal is verduurzamingsadvies volledig gescheiden van financieel advies</a:t>
            </a:r>
          </a:p>
          <a:p>
            <a:pPr hangingPunct="0">
              <a:lnSpc>
                <a:spcPct val="150000"/>
              </a:lnSpc>
              <a:spcBef>
                <a:spcPts val="1200"/>
              </a:spcBef>
              <a:defRPr sz="3200">
                <a:solidFill>
                  <a:srgbClr val="485561"/>
                </a:solidFill>
                <a:latin typeface="Open Sans"/>
                <a:ea typeface="Open Sans"/>
                <a:cs typeface="Open Sans"/>
                <a:sym typeface="Open Sans"/>
              </a:defRPr>
            </a:pPr>
            <a:r>
              <a:rPr lang="nl-NL" sz="1600" kern="0" dirty="0">
                <a:solidFill>
                  <a:srgbClr val="4A6168"/>
                </a:solidFill>
                <a:latin typeface="Open Sans"/>
                <a:ea typeface="Open Sans"/>
                <a:cs typeface="Open Sans"/>
                <a:sym typeface="Open Sans"/>
              </a:rPr>
              <a:t>Belangrijk om </a:t>
            </a:r>
            <a:r>
              <a:rPr lang="nl-NL" sz="1600" b="1" kern="0" dirty="0">
                <a:solidFill>
                  <a:srgbClr val="4A6168"/>
                </a:solidFill>
                <a:latin typeface="Open Sans"/>
                <a:ea typeface="Open Sans"/>
                <a:cs typeface="Open Sans"/>
                <a:sym typeface="Open Sans"/>
              </a:rPr>
              <a:t>financieel advies</a:t>
            </a:r>
            <a:r>
              <a:rPr lang="nl-NL" sz="1600" kern="0" dirty="0">
                <a:solidFill>
                  <a:srgbClr val="4A6168"/>
                </a:solidFill>
                <a:latin typeface="Open Sans"/>
                <a:ea typeface="Open Sans"/>
                <a:cs typeface="Open Sans"/>
                <a:sym typeface="Open Sans"/>
              </a:rPr>
              <a:t> te </a:t>
            </a:r>
            <a:r>
              <a:rPr lang="nl-NL" sz="1600" b="1" kern="0" dirty="0">
                <a:solidFill>
                  <a:srgbClr val="4A6168"/>
                </a:solidFill>
                <a:latin typeface="Open Sans"/>
                <a:ea typeface="Open Sans"/>
                <a:cs typeface="Open Sans"/>
                <a:sym typeface="Open Sans"/>
              </a:rPr>
              <a:t>integreren in de klantreis</a:t>
            </a:r>
            <a:r>
              <a:rPr lang="nl-NL" sz="1600" kern="0" dirty="0">
                <a:solidFill>
                  <a:srgbClr val="4A6168"/>
                </a:solidFill>
                <a:latin typeface="Open Sans"/>
                <a:ea typeface="Open Sans"/>
                <a:cs typeface="Open Sans"/>
                <a:sym typeface="Open Sans"/>
              </a:rPr>
              <a:t>. </a:t>
            </a:r>
          </a:p>
          <a:p>
            <a:pPr hangingPunct="0">
              <a:lnSpc>
                <a:spcPct val="150000"/>
              </a:lnSpc>
              <a:defRPr sz="3200">
                <a:solidFill>
                  <a:srgbClr val="485561"/>
                </a:solidFill>
                <a:latin typeface="Open Sans"/>
                <a:ea typeface="Open Sans"/>
                <a:cs typeface="Open Sans"/>
                <a:sym typeface="Open Sans"/>
              </a:defRPr>
            </a:pPr>
            <a:endParaRPr sz="1600" kern="0" dirty="0">
              <a:solidFill>
                <a:srgbClr val="485561"/>
              </a:solidFill>
              <a:latin typeface="Open Sans"/>
              <a:ea typeface="Open Sans"/>
              <a:cs typeface="Open Sans"/>
              <a:sym typeface="Open Sans"/>
            </a:endParaRPr>
          </a:p>
          <a:p>
            <a:pPr marL="160421" indent="-160421" defTabSz="457200" hangingPunct="0">
              <a:buSzPct val="100000"/>
              <a:buFontTx/>
              <a:buChar char="•"/>
              <a:defRPr sz="3200">
                <a:solidFill>
                  <a:srgbClr val="000000"/>
                </a:solidFill>
                <a:latin typeface="Open Sans"/>
                <a:ea typeface="Open Sans"/>
                <a:cs typeface="Open Sans"/>
                <a:sym typeface="Open Sans"/>
              </a:defRPr>
            </a:pPr>
            <a:r>
              <a:rPr lang="nl-NL" sz="1600" kern="0" dirty="0">
                <a:solidFill>
                  <a:srgbClr val="4A6168"/>
                </a:solidFill>
                <a:latin typeface="Open Sans"/>
                <a:ea typeface="Open Sans"/>
                <a:cs typeface="Open Sans"/>
                <a:sym typeface="Open Sans"/>
              </a:rPr>
              <a:t>Toepassen 3 – </a:t>
            </a:r>
            <a:r>
              <a:rPr lang="nl-NL" sz="1600" kern="0" dirty="0" err="1">
                <a:solidFill>
                  <a:srgbClr val="4A6168"/>
                </a:solidFill>
                <a:latin typeface="Open Sans"/>
                <a:ea typeface="Open Sans"/>
                <a:cs typeface="Open Sans"/>
                <a:sym typeface="Open Sans"/>
              </a:rPr>
              <a:t>traps</a:t>
            </a:r>
            <a:r>
              <a:rPr lang="nl-NL" sz="1600" kern="0" dirty="0">
                <a:solidFill>
                  <a:srgbClr val="4A6168"/>
                </a:solidFill>
                <a:latin typeface="Open Sans"/>
                <a:ea typeface="Open Sans"/>
                <a:cs typeface="Open Sans"/>
                <a:sym typeface="Open Sans"/>
              </a:rPr>
              <a:t> raket</a:t>
            </a:r>
            <a:endParaRPr sz="1600" kern="0" dirty="0">
              <a:solidFill>
                <a:srgbClr val="4A6168"/>
              </a:solidFill>
              <a:latin typeface="Open Sans"/>
              <a:ea typeface="Open Sans"/>
              <a:cs typeface="Open Sans"/>
              <a:sym typeface="Open Sans"/>
            </a:endParaRPr>
          </a:p>
          <a:p>
            <a:pPr marL="160421" indent="-160421" defTabSz="457200" hangingPunct="0">
              <a:buSzPct val="100000"/>
              <a:buFontTx/>
              <a:buChar char="•"/>
              <a:defRPr sz="3200">
                <a:solidFill>
                  <a:srgbClr val="000000"/>
                </a:solidFill>
                <a:latin typeface="Open Sans"/>
                <a:ea typeface="Open Sans"/>
                <a:cs typeface="Open Sans"/>
                <a:sym typeface="Open Sans"/>
              </a:defRPr>
            </a:pPr>
            <a:endParaRPr sz="1600" kern="0" dirty="0">
              <a:solidFill>
                <a:srgbClr val="4A6168"/>
              </a:solidFill>
              <a:latin typeface="Open Sans"/>
              <a:ea typeface="Open Sans"/>
              <a:cs typeface="Open Sans"/>
              <a:sym typeface="Open Sans"/>
            </a:endParaRPr>
          </a:p>
          <a:p>
            <a:pPr marL="160421" indent="-160421" defTabSz="457200" hangingPunct="0">
              <a:buSzPct val="100000"/>
              <a:buFontTx/>
              <a:buChar char="•"/>
              <a:defRPr sz="3200">
                <a:solidFill>
                  <a:srgbClr val="000000"/>
                </a:solidFill>
                <a:latin typeface="Open Sans"/>
                <a:ea typeface="Open Sans"/>
                <a:cs typeface="Open Sans"/>
                <a:sym typeface="Open Sans"/>
              </a:defRPr>
            </a:pPr>
            <a:r>
              <a:rPr sz="1600" kern="0" dirty="0" err="1">
                <a:solidFill>
                  <a:srgbClr val="4A6168"/>
                </a:solidFill>
                <a:latin typeface="Open Sans"/>
                <a:ea typeface="Open Sans"/>
                <a:cs typeface="Open Sans"/>
                <a:sym typeface="Open Sans"/>
              </a:rPr>
              <a:t>Samenwerken</a:t>
            </a:r>
            <a:r>
              <a:rPr sz="1600" kern="0" dirty="0">
                <a:solidFill>
                  <a:srgbClr val="4A6168"/>
                </a:solidFill>
                <a:latin typeface="Open Sans"/>
                <a:ea typeface="Open Sans"/>
                <a:cs typeface="Open Sans"/>
                <a:sym typeface="Open Sans"/>
              </a:rPr>
              <a:t> met </a:t>
            </a:r>
            <a:r>
              <a:rPr sz="1600" kern="0" dirty="0" err="1">
                <a:solidFill>
                  <a:srgbClr val="4A6168"/>
                </a:solidFill>
                <a:latin typeface="Open Sans"/>
                <a:ea typeface="Open Sans"/>
                <a:cs typeface="Open Sans"/>
                <a:sym typeface="Open Sans"/>
              </a:rPr>
              <a:t>gecertificeerde</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lokaal</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bekende</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en</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betrokken</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financieel</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adviseur</a:t>
            </a:r>
            <a:endParaRPr sz="1600" kern="0" dirty="0">
              <a:solidFill>
                <a:srgbClr val="4A6168"/>
              </a:solidFill>
              <a:latin typeface="Open Sans"/>
              <a:ea typeface="Open Sans"/>
              <a:cs typeface="Open Sans"/>
              <a:sym typeface="Open Sans"/>
            </a:endParaRPr>
          </a:p>
          <a:p>
            <a:pPr marL="160421" indent="-160421" defTabSz="457200" hangingPunct="0">
              <a:buSzPct val="100000"/>
              <a:buFontTx/>
              <a:buChar char="•"/>
              <a:defRPr sz="3200">
                <a:solidFill>
                  <a:srgbClr val="000000"/>
                </a:solidFill>
                <a:latin typeface="Open Sans"/>
                <a:ea typeface="Open Sans"/>
                <a:cs typeface="Open Sans"/>
                <a:sym typeface="Open Sans"/>
              </a:defRPr>
            </a:pPr>
            <a:endParaRPr sz="1600" kern="0" dirty="0">
              <a:solidFill>
                <a:srgbClr val="4A6168"/>
              </a:solidFill>
              <a:latin typeface="Open Sans"/>
              <a:ea typeface="Open Sans"/>
              <a:cs typeface="Open Sans"/>
              <a:sym typeface="Open Sans"/>
            </a:endParaRPr>
          </a:p>
          <a:p>
            <a:pPr marL="160421" indent="-160421" defTabSz="457200" hangingPunct="0">
              <a:buSzPct val="100000"/>
              <a:buFontTx/>
              <a:buChar char="•"/>
              <a:defRPr sz="3200">
                <a:solidFill>
                  <a:srgbClr val="000000"/>
                </a:solidFill>
                <a:latin typeface="Open Sans"/>
                <a:ea typeface="Open Sans"/>
                <a:cs typeface="Open Sans"/>
                <a:sym typeface="Open Sans"/>
              </a:defRPr>
            </a:pPr>
            <a:r>
              <a:rPr sz="1600" kern="0" dirty="0">
                <a:solidFill>
                  <a:srgbClr val="4A6168"/>
                </a:solidFill>
                <a:latin typeface="Open Sans"/>
                <a:ea typeface="Open Sans"/>
                <a:cs typeface="Open Sans"/>
                <a:sym typeface="Open Sans"/>
              </a:rPr>
              <a:t>‘breed </a:t>
            </a:r>
            <a:r>
              <a:rPr sz="1600" kern="0" dirty="0" err="1">
                <a:solidFill>
                  <a:srgbClr val="4A6168"/>
                </a:solidFill>
                <a:latin typeface="Open Sans"/>
                <a:ea typeface="Open Sans"/>
                <a:cs typeface="Open Sans"/>
                <a:sym typeface="Open Sans"/>
              </a:rPr>
              <a:t>ontzorgen</a:t>
            </a:r>
            <a:r>
              <a:rPr sz="1600" kern="0" dirty="0">
                <a:solidFill>
                  <a:srgbClr val="4A6168"/>
                </a:solidFill>
                <a:latin typeface="Open Sans"/>
                <a:ea typeface="Open Sans"/>
                <a:cs typeface="Open Sans"/>
                <a:sym typeface="Open Sans"/>
              </a:rPr>
              <a:t>’  - (</a:t>
            </a:r>
            <a:r>
              <a:rPr sz="1600" kern="0" dirty="0" err="1">
                <a:solidFill>
                  <a:srgbClr val="4A6168"/>
                </a:solidFill>
                <a:latin typeface="Open Sans"/>
                <a:ea typeface="Open Sans"/>
                <a:cs typeface="Open Sans"/>
                <a:sym typeface="Open Sans"/>
              </a:rPr>
              <a:t>deels</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gesubsidieerd</a:t>
            </a:r>
            <a:r>
              <a:rPr sz="1600" kern="0" dirty="0">
                <a:solidFill>
                  <a:srgbClr val="4A6168"/>
                </a:solidFill>
                <a:latin typeface="Open Sans"/>
                <a:ea typeface="Open Sans"/>
                <a:cs typeface="Open Sans"/>
                <a:sym typeface="Open Sans"/>
              </a:rPr>
              <a:t> </a:t>
            </a:r>
          </a:p>
          <a:p>
            <a:pPr defTabSz="457200" hangingPunct="0">
              <a:defRPr sz="3200">
                <a:solidFill>
                  <a:srgbClr val="000000"/>
                </a:solidFill>
                <a:latin typeface="Open Sans"/>
                <a:ea typeface="Open Sans"/>
                <a:cs typeface="Open Sans"/>
                <a:sym typeface="Open Sans"/>
              </a:defRPr>
            </a:pPr>
            <a:endParaRPr sz="1600" kern="0" dirty="0">
              <a:solidFill>
                <a:srgbClr val="4A6168"/>
              </a:solidFill>
              <a:latin typeface="Open Sans"/>
              <a:ea typeface="Open Sans"/>
              <a:cs typeface="Open Sans"/>
              <a:sym typeface="Open Sans"/>
            </a:endParaRPr>
          </a:p>
          <a:p>
            <a:pPr hangingPunct="0">
              <a:lnSpc>
                <a:spcPct val="150000"/>
              </a:lnSpc>
              <a:defRPr sz="3200" b="1">
                <a:solidFill>
                  <a:srgbClr val="485561"/>
                </a:solidFill>
                <a:latin typeface="Open Sans"/>
                <a:ea typeface="Open Sans"/>
                <a:cs typeface="Open Sans"/>
                <a:sym typeface="Open Sans"/>
              </a:defRPr>
            </a:pPr>
            <a:r>
              <a:rPr lang="nl-NL" sz="1600" b="1" kern="0" dirty="0">
                <a:solidFill>
                  <a:srgbClr val="4A6168"/>
                </a:solidFill>
                <a:latin typeface="Open Sans"/>
                <a:ea typeface="Open Sans"/>
                <a:cs typeface="Open Sans"/>
                <a:sym typeface="Open Sans"/>
              </a:rPr>
              <a:t>Optimaliseer de klantreis i.c.m. financieel advies</a:t>
            </a:r>
          </a:p>
          <a:p>
            <a:pPr marL="285750" indent="-285750" hangingPunct="0">
              <a:lnSpc>
                <a:spcPct val="150000"/>
              </a:lnSpc>
              <a:buSzPct val="100000"/>
              <a:buFont typeface="Arial"/>
              <a:buChar char="•"/>
              <a:defRPr sz="3200">
                <a:solidFill>
                  <a:srgbClr val="485561"/>
                </a:solidFill>
                <a:latin typeface="Open Sans"/>
                <a:ea typeface="Open Sans"/>
                <a:cs typeface="Open Sans"/>
                <a:sym typeface="Open Sans"/>
              </a:defRPr>
            </a:pPr>
            <a:r>
              <a:rPr lang="nl-NL" sz="1600" kern="0" dirty="0">
                <a:solidFill>
                  <a:srgbClr val="4A6168"/>
                </a:solidFill>
                <a:latin typeface="Open Sans"/>
                <a:ea typeface="Open Sans"/>
                <a:cs typeface="Open Sans"/>
                <a:sym typeface="Open Sans"/>
              </a:rPr>
              <a:t>Integreer financieel advies in de klantreis</a:t>
            </a:r>
          </a:p>
          <a:p>
            <a:pPr marL="285750" indent="-285750" hangingPunct="0">
              <a:lnSpc>
                <a:spcPct val="150000"/>
              </a:lnSpc>
              <a:buSzPct val="100000"/>
              <a:buFont typeface="Arial"/>
              <a:buChar char="•"/>
              <a:defRPr sz="3200">
                <a:solidFill>
                  <a:srgbClr val="485561"/>
                </a:solidFill>
                <a:latin typeface="Open Sans"/>
                <a:ea typeface="Open Sans"/>
                <a:cs typeface="Open Sans"/>
                <a:sym typeface="Open Sans"/>
              </a:defRPr>
            </a:pPr>
            <a:r>
              <a:rPr lang="nl-NL" sz="1600" kern="0" dirty="0">
                <a:solidFill>
                  <a:srgbClr val="4A6168"/>
                </a:solidFill>
                <a:latin typeface="Open Sans"/>
                <a:ea typeface="Open Sans"/>
                <a:cs typeface="Open Sans"/>
                <a:sym typeface="Open Sans"/>
              </a:rPr>
              <a:t>Begroot kosten financieel advies / formulierenbrigade</a:t>
            </a:r>
          </a:p>
          <a:p>
            <a:pPr defTabSz="457200" hangingPunct="0">
              <a:defRPr sz="3200" i="1">
                <a:solidFill>
                  <a:srgbClr val="000000"/>
                </a:solidFill>
                <a:latin typeface="Open Sans"/>
                <a:ea typeface="Open Sans"/>
                <a:cs typeface="Open Sans"/>
                <a:sym typeface="Open Sans"/>
              </a:defRPr>
            </a:pPr>
            <a:endParaRPr sz="1600" i="1" kern="0" dirty="0">
              <a:solidFill>
                <a:srgbClr val="4A6168"/>
              </a:solidFill>
              <a:latin typeface="Open Sans"/>
              <a:ea typeface="Open Sans"/>
              <a:cs typeface="Open Sans"/>
              <a:sym typeface="Open Sans"/>
            </a:endParaRPr>
          </a:p>
          <a:p>
            <a:pPr hangingPunct="0">
              <a:lnSpc>
                <a:spcPct val="150000"/>
              </a:lnSpc>
              <a:buSzPct val="100000"/>
              <a:defRPr sz="3200">
                <a:solidFill>
                  <a:srgbClr val="485561"/>
                </a:solidFill>
                <a:latin typeface="Open Sans"/>
                <a:ea typeface="Open Sans"/>
                <a:cs typeface="Open Sans"/>
                <a:sym typeface="Open Sans"/>
              </a:defRPr>
            </a:pPr>
            <a:endParaRPr lang="nl-NL" sz="1600" kern="0" dirty="0">
              <a:solidFill>
                <a:srgbClr val="4A6168"/>
              </a:solidFill>
              <a:latin typeface="Open Sans"/>
              <a:ea typeface="Open Sans"/>
              <a:cs typeface="Open Sans"/>
              <a:sym typeface="Open Sans"/>
            </a:endParaRPr>
          </a:p>
          <a:p>
            <a:pPr algn="ctr" hangingPunct="0">
              <a:lnSpc>
                <a:spcPct val="150000"/>
              </a:lnSpc>
              <a:buSzPct val="100000"/>
              <a:defRPr sz="3200">
                <a:solidFill>
                  <a:srgbClr val="485561"/>
                </a:solidFill>
                <a:latin typeface="Open Sans"/>
                <a:ea typeface="Open Sans"/>
                <a:cs typeface="Open Sans"/>
                <a:sym typeface="Open Sans"/>
              </a:defRPr>
            </a:pPr>
            <a:r>
              <a:rPr sz="1600" b="1" kern="0" dirty="0" err="1">
                <a:solidFill>
                  <a:srgbClr val="4A6168"/>
                </a:solidFill>
                <a:latin typeface="Open Sans"/>
                <a:ea typeface="Open Sans"/>
                <a:cs typeface="Open Sans"/>
                <a:sym typeface="Open Sans"/>
              </a:rPr>
              <a:t>Optioneel</a:t>
            </a:r>
            <a:r>
              <a:rPr sz="1600" b="1" kern="0" dirty="0">
                <a:solidFill>
                  <a:srgbClr val="4A6168"/>
                </a:solidFill>
                <a:latin typeface="Open Sans"/>
                <a:ea typeface="Open Sans"/>
                <a:cs typeface="Open Sans"/>
                <a:sym typeface="Open Sans"/>
              </a:rPr>
              <a:t> </a:t>
            </a:r>
            <a:r>
              <a:rPr sz="1600" b="1" kern="0" dirty="0" err="1">
                <a:solidFill>
                  <a:srgbClr val="4A6168"/>
                </a:solidFill>
                <a:latin typeface="Open Sans"/>
                <a:ea typeface="Open Sans"/>
                <a:cs typeface="Open Sans"/>
                <a:sym typeface="Open Sans"/>
              </a:rPr>
              <a:t>verdiepingssessie</a:t>
            </a:r>
            <a:r>
              <a:rPr sz="1600" b="1" kern="0" dirty="0">
                <a:solidFill>
                  <a:srgbClr val="4A6168"/>
                </a:solidFill>
                <a:latin typeface="Open Sans"/>
                <a:ea typeface="Open Sans"/>
                <a:cs typeface="Open Sans"/>
                <a:sym typeface="Open Sans"/>
              </a:rPr>
              <a:t> </a:t>
            </a:r>
            <a:r>
              <a:rPr sz="1600" b="1" kern="0" dirty="0" err="1">
                <a:solidFill>
                  <a:srgbClr val="4A6168"/>
                </a:solidFill>
                <a:latin typeface="Open Sans"/>
                <a:ea typeface="Open Sans"/>
                <a:cs typeface="Open Sans"/>
                <a:sym typeface="Open Sans"/>
              </a:rPr>
              <a:t>voor</a:t>
            </a:r>
            <a:r>
              <a:rPr sz="1600" b="1" kern="0" dirty="0">
                <a:solidFill>
                  <a:srgbClr val="4A6168"/>
                </a:solidFill>
                <a:latin typeface="Open Sans"/>
                <a:ea typeface="Open Sans"/>
                <a:cs typeface="Open Sans"/>
                <a:sym typeface="Open Sans"/>
              </a:rPr>
              <a:t> Masterclass op </a:t>
            </a:r>
            <a:r>
              <a:rPr sz="1600" b="1" kern="0" dirty="0" err="1">
                <a:solidFill>
                  <a:srgbClr val="4A6168"/>
                </a:solidFill>
                <a:latin typeface="Open Sans"/>
                <a:ea typeface="Open Sans"/>
                <a:cs typeface="Open Sans"/>
                <a:sym typeface="Open Sans"/>
              </a:rPr>
              <a:t>projectniveau</a:t>
            </a:r>
            <a:endParaRPr sz="1600" b="1" kern="0" dirty="0">
              <a:solidFill>
                <a:srgbClr val="4A6168"/>
              </a:solidFill>
              <a:latin typeface="Open Sans"/>
              <a:ea typeface="Open Sans"/>
              <a:cs typeface="Open Sans"/>
              <a:sym typeface="Open Sans"/>
            </a:endParaRPr>
          </a:p>
          <a:p>
            <a:pPr hangingPunct="0">
              <a:lnSpc>
                <a:spcPct val="150000"/>
              </a:lnSpc>
              <a:defRPr sz="3200">
                <a:solidFill>
                  <a:srgbClr val="485561"/>
                </a:solidFill>
                <a:latin typeface="Open Sans"/>
                <a:ea typeface="Open Sans"/>
                <a:cs typeface="Open Sans"/>
                <a:sym typeface="Open Sans"/>
              </a:defRPr>
            </a:pPr>
            <a:endParaRPr sz="1600" kern="0" dirty="0">
              <a:solidFill>
                <a:srgbClr val="485561"/>
              </a:solidFill>
              <a:latin typeface="Open Sans"/>
              <a:ea typeface="Open Sans"/>
              <a:cs typeface="Open Sans"/>
              <a:sym typeface="Open Sans"/>
            </a:endParaRPr>
          </a:p>
          <a:p>
            <a:pPr hangingPunct="0">
              <a:lnSpc>
                <a:spcPct val="150000"/>
              </a:lnSpc>
              <a:defRPr sz="3200" b="1">
                <a:solidFill>
                  <a:srgbClr val="485561"/>
                </a:solidFill>
                <a:latin typeface="Open Sans"/>
                <a:ea typeface="Open Sans"/>
                <a:cs typeface="Open Sans"/>
                <a:sym typeface="Open Sans"/>
              </a:defRPr>
            </a:pPr>
            <a:endParaRPr sz="1600" b="1" kern="0" dirty="0">
              <a:solidFill>
                <a:srgbClr val="485561"/>
              </a:solidFill>
              <a:latin typeface="Open Sans"/>
              <a:ea typeface="Open Sans"/>
              <a:cs typeface="Open Sans"/>
              <a:sym typeface="Open Sans"/>
            </a:endParaRPr>
          </a:p>
        </p:txBody>
      </p:sp>
      <p:grpSp>
        <p:nvGrpSpPr>
          <p:cNvPr id="328" name="Tijdelijke aanduiding voor afbeelding 9"/>
          <p:cNvGrpSpPr/>
          <p:nvPr/>
        </p:nvGrpSpPr>
        <p:grpSpPr>
          <a:xfrm>
            <a:off x="8938622" y="3557295"/>
            <a:ext cx="2941523" cy="3019688"/>
            <a:chOff x="0" y="0"/>
            <a:chExt cx="5883044" cy="6039373"/>
          </a:xfrm>
        </p:grpSpPr>
        <p:sp>
          <p:nvSpPr>
            <p:cNvPr id="326" name="Vorm"/>
            <p:cNvSpPr/>
            <p:nvPr/>
          </p:nvSpPr>
          <p:spPr>
            <a:xfrm>
              <a:off x="-1" y="0"/>
              <a:ext cx="5883046" cy="6039374"/>
            </a:xfrm>
            <a:custGeom>
              <a:avLst/>
              <a:gdLst/>
              <a:ahLst/>
              <a:cxnLst>
                <a:cxn ang="0">
                  <a:pos x="wd2" y="hd2"/>
                </a:cxn>
                <a:cxn ang="5400000">
                  <a:pos x="wd2" y="hd2"/>
                </a:cxn>
                <a:cxn ang="10800000">
                  <a:pos x="wd2" y="hd2"/>
                </a:cxn>
                <a:cxn ang="16200000">
                  <a:pos x="wd2" y="hd2"/>
                </a:cxn>
              </a:cxnLst>
              <a:rect l="0" t="0" r="r" b="b"/>
              <a:pathLst>
                <a:path w="21600" h="21600" extrusionOk="0">
                  <a:moveTo>
                    <a:pt x="14990" y="0"/>
                  </a:moveTo>
                  <a:lnTo>
                    <a:pt x="15399" y="0"/>
                  </a:lnTo>
                  <a:cubicBezTo>
                    <a:pt x="15445" y="6"/>
                    <a:pt x="15490" y="16"/>
                    <a:pt x="15536" y="16"/>
                  </a:cubicBezTo>
                  <a:cubicBezTo>
                    <a:pt x="15866" y="17"/>
                    <a:pt x="16191" y="62"/>
                    <a:pt x="16513" y="129"/>
                  </a:cubicBezTo>
                  <a:cubicBezTo>
                    <a:pt x="17469" y="326"/>
                    <a:pt x="18299" y="753"/>
                    <a:pt x="18995" y="1423"/>
                  </a:cubicBezTo>
                  <a:cubicBezTo>
                    <a:pt x="19496" y="1906"/>
                    <a:pt x="19885" y="2467"/>
                    <a:pt x="20201" y="3078"/>
                  </a:cubicBezTo>
                  <a:cubicBezTo>
                    <a:pt x="20582" y="3816"/>
                    <a:pt x="20844" y="4594"/>
                    <a:pt x="21041" y="5395"/>
                  </a:cubicBezTo>
                  <a:cubicBezTo>
                    <a:pt x="21201" y="6051"/>
                    <a:pt x="21315" y="6714"/>
                    <a:pt x="21398" y="7383"/>
                  </a:cubicBezTo>
                  <a:cubicBezTo>
                    <a:pt x="21465" y="7917"/>
                    <a:pt x="21516" y="8453"/>
                    <a:pt x="21540" y="8989"/>
                  </a:cubicBezTo>
                  <a:cubicBezTo>
                    <a:pt x="21565" y="9521"/>
                    <a:pt x="21574" y="10052"/>
                    <a:pt x="21590" y="10583"/>
                  </a:cubicBezTo>
                  <a:cubicBezTo>
                    <a:pt x="21591" y="10610"/>
                    <a:pt x="21597" y="10637"/>
                    <a:pt x="21600" y="10664"/>
                  </a:cubicBezTo>
                  <a:lnTo>
                    <a:pt x="21600" y="10936"/>
                  </a:lnTo>
                  <a:cubicBezTo>
                    <a:pt x="21597" y="10975"/>
                    <a:pt x="21591" y="11014"/>
                    <a:pt x="21590" y="11053"/>
                  </a:cubicBezTo>
                  <a:cubicBezTo>
                    <a:pt x="21583" y="11729"/>
                    <a:pt x="21560" y="12406"/>
                    <a:pt x="21510" y="13081"/>
                  </a:cubicBezTo>
                  <a:cubicBezTo>
                    <a:pt x="21448" y="13901"/>
                    <a:pt x="21349" y="14717"/>
                    <a:pt x="21190" y="15524"/>
                  </a:cubicBezTo>
                  <a:cubicBezTo>
                    <a:pt x="21038" y="16291"/>
                    <a:pt x="20834" y="17043"/>
                    <a:pt x="20540" y="17771"/>
                  </a:cubicBezTo>
                  <a:cubicBezTo>
                    <a:pt x="20267" y="18446"/>
                    <a:pt x="19924" y="19083"/>
                    <a:pt x="19461" y="19656"/>
                  </a:cubicBezTo>
                  <a:cubicBezTo>
                    <a:pt x="18795" y="20479"/>
                    <a:pt x="17957" y="21059"/>
                    <a:pt x="16918" y="21355"/>
                  </a:cubicBezTo>
                  <a:cubicBezTo>
                    <a:pt x="16515" y="21470"/>
                    <a:pt x="16103" y="21538"/>
                    <a:pt x="15684" y="21566"/>
                  </a:cubicBezTo>
                  <a:cubicBezTo>
                    <a:pt x="15595" y="21572"/>
                    <a:pt x="15507" y="21588"/>
                    <a:pt x="15418" y="21600"/>
                  </a:cubicBezTo>
                  <a:lnTo>
                    <a:pt x="14990" y="21600"/>
                  </a:lnTo>
                  <a:cubicBezTo>
                    <a:pt x="14932" y="21591"/>
                    <a:pt x="14875" y="21576"/>
                    <a:pt x="14816" y="21573"/>
                  </a:cubicBezTo>
                  <a:cubicBezTo>
                    <a:pt x="14139" y="21538"/>
                    <a:pt x="13473" y="21426"/>
                    <a:pt x="12816" y="21263"/>
                  </a:cubicBezTo>
                  <a:cubicBezTo>
                    <a:pt x="11922" y="21041"/>
                    <a:pt x="11057" y="20734"/>
                    <a:pt x="10212" y="20375"/>
                  </a:cubicBezTo>
                  <a:cubicBezTo>
                    <a:pt x="8981" y="19854"/>
                    <a:pt x="7801" y="19237"/>
                    <a:pt x="6651" y="18564"/>
                  </a:cubicBezTo>
                  <a:cubicBezTo>
                    <a:pt x="5538" y="17912"/>
                    <a:pt x="4464" y="17206"/>
                    <a:pt x="3465" y="16396"/>
                  </a:cubicBezTo>
                  <a:cubicBezTo>
                    <a:pt x="2789" y="15847"/>
                    <a:pt x="2155" y="15256"/>
                    <a:pt x="1599" y="14590"/>
                  </a:cubicBezTo>
                  <a:cubicBezTo>
                    <a:pt x="1152" y="14056"/>
                    <a:pt x="766" y="13484"/>
                    <a:pt x="479" y="12853"/>
                  </a:cubicBezTo>
                  <a:cubicBezTo>
                    <a:pt x="244" y="12335"/>
                    <a:pt x="87" y="11797"/>
                    <a:pt x="32" y="11232"/>
                  </a:cubicBezTo>
                  <a:cubicBezTo>
                    <a:pt x="23" y="11139"/>
                    <a:pt x="11" y="11047"/>
                    <a:pt x="0" y="10954"/>
                  </a:cubicBezTo>
                  <a:lnTo>
                    <a:pt x="0" y="10628"/>
                  </a:lnTo>
                  <a:cubicBezTo>
                    <a:pt x="5" y="10601"/>
                    <a:pt x="13" y="10575"/>
                    <a:pt x="15" y="10548"/>
                  </a:cubicBezTo>
                  <a:cubicBezTo>
                    <a:pt x="33" y="10389"/>
                    <a:pt x="43" y="10229"/>
                    <a:pt x="68" y="10071"/>
                  </a:cubicBezTo>
                  <a:cubicBezTo>
                    <a:pt x="165" y="9440"/>
                    <a:pt x="387" y="8850"/>
                    <a:pt x="696" y="8289"/>
                  </a:cubicBezTo>
                  <a:cubicBezTo>
                    <a:pt x="1093" y="7568"/>
                    <a:pt x="1607" y="6930"/>
                    <a:pt x="2185" y="6339"/>
                  </a:cubicBezTo>
                  <a:cubicBezTo>
                    <a:pt x="2811" y="5698"/>
                    <a:pt x="3498" y="5123"/>
                    <a:pt x="4225" y="4595"/>
                  </a:cubicBezTo>
                  <a:cubicBezTo>
                    <a:pt x="5906" y="3373"/>
                    <a:pt x="7707" y="2346"/>
                    <a:pt x="9601" y="1472"/>
                  </a:cubicBezTo>
                  <a:cubicBezTo>
                    <a:pt x="10615" y="1004"/>
                    <a:pt x="11657" y="609"/>
                    <a:pt x="12744" y="336"/>
                  </a:cubicBezTo>
                  <a:cubicBezTo>
                    <a:pt x="13445" y="159"/>
                    <a:pt x="14154" y="27"/>
                    <a:pt x="14881" y="15"/>
                  </a:cubicBezTo>
                  <a:cubicBezTo>
                    <a:pt x="14918" y="14"/>
                    <a:pt x="14954" y="5"/>
                    <a:pt x="14990" y="0"/>
                  </a:cubicBezTo>
                  <a:close/>
                </a:path>
              </a:pathLst>
            </a:custGeom>
            <a:gradFill flip="none" rotWithShape="1">
              <a:gsLst>
                <a:gs pos="0">
                  <a:srgbClr val="E2F2DE">
                    <a:alpha val="82000"/>
                  </a:srgbClr>
                </a:gs>
                <a:gs pos="99000">
                  <a:srgbClr val="93D0B9">
                    <a:alpha val="30000"/>
                  </a:srgbClr>
                </a:gs>
              </a:gsLst>
              <a:lin ang="2700000" scaled="0"/>
            </a:gradFill>
            <a:ln w="12700" cap="flat">
              <a:noFill/>
              <a:miter lim="400000"/>
            </a:ln>
            <a:effectLst/>
          </p:spPr>
          <p:txBody>
            <a:bodyPr wrap="square" lIns="45720" tIns="45720" rIns="45720" bIns="45720"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327" name="image50.png" descr="image50.png"/>
            <p:cNvPicPr>
              <a:picLocks noChangeAspect="1"/>
            </p:cNvPicPr>
            <p:nvPr/>
          </p:nvPicPr>
          <p:blipFill>
            <a:blip r:embed="rId3"/>
            <a:srcRect t="1" r="3"/>
            <a:stretch>
              <a:fillRect/>
            </a:stretch>
          </p:blipFill>
          <p:spPr>
            <a:xfrm>
              <a:off x="565546" y="643731"/>
              <a:ext cx="5317332" cy="5039916"/>
            </a:xfrm>
            <a:custGeom>
              <a:avLst/>
              <a:gdLst/>
              <a:ahLst/>
              <a:cxnLst>
                <a:cxn ang="0">
                  <a:pos x="wd2" y="hd2"/>
                </a:cxn>
                <a:cxn ang="5400000">
                  <a:pos x="wd2" y="hd2"/>
                </a:cxn>
                <a:cxn ang="10800000">
                  <a:pos x="wd2" y="hd2"/>
                </a:cxn>
                <a:cxn ang="16200000">
                  <a:pos x="wd2" y="hd2"/>
                </a:cxn>
              </a:cxnLst>
              <a:rect l="0" t="0" r="r" b="b"/>
              <a:pathLst>
                <a:path w="21600" h="21600" extrusionOk="0">
                  <a:moveTo>
                    <a:pt x="6479" y="0"/>
                  </a:moveTo>
                  <a:cubicBezTo>
                    <a:pt x="5054" y="815"/>
                    <a:pt x="3681" y="1720"/>
                    <a:pt x="2376" y="2747"/>
                  </a:cubicBezTo>
                  <a:cubicBezTo>
                    <a:pt x="1572" y="3380"/>
                    <a:pt x="812" y="4069"/>
                    <a:pt x="119" y="4837"/>
                  </a:cubicBezTo>
                  <a:cubicBezTo>
                    <a:pt x="78" y="4883"/>
                    <a:pt x="40" y="4931"/>
                    <a:pt x="0" y="4977"/>
                  </a:cubicBezTo>
                  <a:lnTo>
                    <a:pt x="0" y="15363"/>
                  </a:lnTo>
                  <a:cubicBezTo>
                    <a:pt x="478" y="15907"/>
                    <a:pt x="994" y="16412"/>
                    <a:pt x="1536" y="16888"/>
                  </a:cubicBezTo>
                  <a:cubicBezTo>
                    <a:pt x="2642" y="17859"/>
                    <a:pt x="3829" y="18704"/>
                    <a:pt x="5061" y="19486"/>
                  </a:cubicBezTo>
                  <a:cubicBezTo>
                    <a:pt x="6296" y="20269"/>
                    <a:pt x="7565" y="20987"/>
                    <a:pt x="8885" y="21600"/>
                  </a:cubicBezTo>
                  <a:lnTo>
                    <a:pt x="18514" y="21600"/>
                  </a:lnTo>
                  <a:cubicBezTo>
                    <a:pt x="18771" y="21358"/>
                    <a:pt x="19012" y="21092"/>
                    <a:pt x="19233" y="20795"/>
                  </a:cubicBezTo>
                  <a:cubicBezTo>
                    <a:pt x="19746" y="20109"/>
                    <a:pt x="20126" y="19345"/>
                    <a:pt x="20428" y="18537"/>
                  </a:cubicBezTo>
                  <a:cubicBezTo>
                    <a:pt x="20753" y="17664"/>
                    <a:pt x="20979" y="16763"/>
                    <a:pt x="21147" y="15844"/>
                  </a:cubicBezTo>
                  <a:cubicBezTo>
                    <a:pt x="21323" y="14877"/>
                    <a:pt x="21433" y="13899"/>
                    <a:pt x="21502" y="12917"/>
                  </a:cubicBezTo>
                  <a:cubicBezTo>
                    <a:pt x="21557" y="12108"/>
                    <a:pt x="21583" y="11296"/>
                    <a:pt x="21590" y="10486"/>
                  </a:cubicBezTo>
                  <a:cubicBezTo>
                    <a:pt x="21591" y="10439"/>
                    <a:pt x="21597" y="10392"/>
                    <a:pt x="21600" y="10345"/>
                  </a:cubicBezTo>
                  <a:lnTo>
                    <a:pt x="21600" y="10020"/>
                  </a:lnTo>
                  <a:cubicBezTo>
                    <a:pt x="21597" y="9988"/>
                    <a:pt x="21591" y="9956"/>
                    <a:pt x="21590" y="9923"/>
                  </a:cubicBezTo>
                  <a:cubicBezTo>
                    <a:pt x="21573" y="9287"/>
                    <a:pt x="21562" y="8651"/>
                    <a:pt x="21534" y="8013"/>
                  </a:cubicBezTo>
                  <a:cubicBezTo>
                    <a:pt x="21507" y="7371"/>
                    <a:pt x="21452" y="6727"/>
                    <a:pt x="21378" y="6088"/>
                  </a:cubicBezTo>
                  <a:cubicBezTo>
                    <a:pt x="21286" y="5286"/>
                    <a:pt x="21160" y="4492"/>
                    <a:pt x="20983" y="3706"/>
                  </a:cubicBezTo>
                  <a:cubicBezTo>
                    <a:pt x="20765" y="2746"/>
                    <a:pt x="20474" y="1813"/>
                    <a:pt x="20052" y="929"/>
                  </a:cubicBezTo>
                  <a:cubicBezTo>
                    <a:pt x="19898" y="605"/>
                    <a:pt x="19725" y="297"/>
                    <a:pt x="19535" y="0"/>
                  </a:cubicBezTo>
                  <a:lnTo>
                    <a:pt x="6479"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extBox 11"/>
          <p:cNvSpPr txBox="1"/>
          <p:nvPr/>
        </p:nvSpPr>
        <p:spPr>
          <a:xfrm>
            <a:off x="2551542" y="3958368"/>
            <a:ext cx="7447592"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hangingPunct="0">
              <a:defRPr sz="5600">
                <a:solidFill>
                  <a:srgbClr val="5D7982"/>
                </a:solidFill>
                <a:latin typeface="Open Sans"/>
                <a:ea typeface="Open Sans"/>
                <a:cs typeface="Open Sans"/>
                <a:sym typeface="Open Sans"/>
              </a:defRPr>
            </a:pPr>
            <a:r>
              <a:rPr lang="nl-NL" sz="2400" kern="0">
                <a:solidFill>
                  <a:srgbClr val="4A6168"/>
                </a:solidFill>
                <a:latin typeface="Open Sans"/>
                <a:ea typeface="Open Sans"/>
                <a:cs typeface="Open Sans"/>
                <a:sym typeface="Open Sans"/>
              </a:rPr>
              <a:t>Hierdoor….</a:t>
            </a:r>
            <a:r>
              <a:rPr sz="2400" kern="0">
                <a:solidFill>
                  <a:srgbClr val="4A6168"/>
                </a:solidFill>
                <a:latin typeface="Open Sans"/>
                <a:ea typeface="Open Sans"/>
                <a:cs typeface="Open Sans"/>
                <a:sym typeface="Open Sans"/>
              </a:rPr>
              <a:t> </a:t>
            </a:r>
            <a:r>
              <a:rPr sz="2400" kern="0" err="1">
                <a:solidFill>
                  <a:srgbClr val="4A6168"/>
                </a:solidFill>
                <a:latin typeface="Open Sans"/>
                <a:ea typeface="Open Sans"/>
                <a:cs typeface="Open Sans"/>
                <a:sym typeface="Open Sans"/>
              </a:rPr>
              <a:t>zet</a:t>
            </a:r>
            <a:r>
              <a:rPr sz="2400" kern="0">
                <a:solidFill>
                  <a:srgbClr val="4A6168"/>
                </a:solidFill>
                <a:latin typeface="Open Sans"/>
                <a:ea typeface="Open Sans"/>
                <a:cs typeface="Open Sans"/>
                <a:sym typeface="Open Sans"/>
              </a:rPr>
              <a:t> </a:t>
            </a:r>
            <a:r>
              <a:rPr lang="nl-NL" sz="2400" kern="0">
                <a:solidFill>
                  <a:srgbClr val="4A6168"/>
                </a:solidFill>
                <a:latin typeface="Open Sans"/>
                <a:ea typeface="Open Sans"/>
                <a:cs typeface="Open Sans"/>
                <a:sym typeface="Open Sans"/>
              </a:rPr>
              <a:t>je </a:t>
            </a:r>
            <a:r>
              <a:rPr sz="2400" kern="0">
                <a:solidFill>
                  <a:srgbClr val="4A6168"/>
                </a:solidFill>
                <a:latin typeface="Open Sans"/>
                <a:ea typeface="Open Sans"/>
                <a:cs typeface="Open Sans"/>
                <a:sym typeface="Open Sans"/>
              </a:rPr>
              <a:t>de </a:t>
            </a:r>
            <a:r>
              <a:rPr sz="2400" kern="0" err="1">
                <a:solidFill>
                  <a:srgbClr val="4A6168"/>
                </a:solidFill>
                <a:latin typeface="Open Sans"/>
                <a:ea typeface="Open Sans"/>
                <a:cs typeface="Open Sans"/>
                <a:sym typeface="Open Sans"/>
              </a:rPr>
              <a:t>klant</a:t>
            </a:r>
            <a:r>
              <a:rPr sz="2400" kern="0">
                <a:solidFill>
                  <a:srgbClr val="4A6168"/>
                </a:solidFill>
                <a:latin typeface="Open Sans"/>
                <a:ea typeface="Open Sans"/>
                <a:cs typeface="Open Sans"/>
                <a:sym typeface="Open Sans"/>
              </a:rPr>
              <a:t> op </a:t>
            </a:r>
            <a:r>
              <a:rPr sz="2400" b="1" kern="0">
                <a:solidFill>
                  <a:srgbClr val="5D7982"/>
                </a:solidFill>
                <a:latin typeface="Open Sans"/>
                <a:ea typeface="Open Sans"/>
                <a:cs typeface="Open Sans"/>
                <a:sym typeface="Open Sans"/>
              </a:rPr>
              <a:t>het </a:t>
            </a:r>
            <a:r>
              <a:rPr sz="2400" b="1" kern="0" err="1">
                <a:solidFill>
                  <a:srgbClr val="5D7982"/>
                </a:solidFill>
                <a:latin typeface="Open Sans"/>
                <a:ea typeface="Open Sans"/>
                <a:cs typeface="Open Sans"/>
                <a:sym typeface="Open Sans"/>
              </a:rPr>
              <a:t>juiste</a:t>
            </a:r>
            <a:r>
              <a:rPr sz="2400" b="1" kern="0">
                <a:solidFill>
                  <a:srgbClr val="5D7982"/>
                </a:solidFill>
                <a:latin typeface="Open Sans"/>
                <a:ea typeface="Open Sans"/>
                <a:cs typeface="Open Sans"/>
                <a:sym typeface="Open Sans"/>
              </a:rPr>
              <a:t> spoor</a:t>
            </a:r>
            <a:r>
              <a:rPr sz="2400" kern="0">
                <a:solidFill>
                  <a:srgbClr val="4A6168"/>
                </a:solidFill>
                <a:latin typeface="Open Sans"/>
                <a:ea typeface="Open Sans"/>
                <a:cs typeface="Open Sans"/>
                <a:sym typeface="Open Sans"/>
              </a:rPr>
              <a:t> </a:t>
            </a:r>
            <a:r>
              <a:rPr sz="2400" kern="0" err="1">
                <a:solidFill>
                  <a:srgbClr val="4A6168"/>
                </a:solidFill>
                <a:latin typeface="Open Sans"/>
                <a:ea typeface="Open Sans"/>
                <a:cs typeface="Open Sans"/>
                <a:sym typeface="Open Sans"/>
              </a:rPr>
              <a:t>en</a:t>
            </a:r>
            <a:r>
              <a:rPr sz="2400" kern="0">
                <a:solidFill>
                  <a:srgbClr val="4A6168"/>
                </a:solidFill>
                <a:latin typeface="Open Sans"/>
                <a:ea typeface="Open Sans"/>
                <a:cs typeface="Open Sans"/>
                <a:sym typeface="Open Sans"/>
              </a:rPr>
              <a:t> </a:t>
            </a:r>
            <a:r>
              <a:rPr sz="2400" kern="0" err="1">
                <a:solidFill>
                  <a:srgbClr val="4A6168"/>
                </a:solidFill>
                <a:latin typeface="Open Sans"/>
                <a:ea typeface="Open Sans"/>
                <a:cs typeface="Open Sans"/>
                <a:sym typeface="Open Sans"/>
              </a:rPr>
              <a:t>voorkomt</a:t>
            </a:r>
            <a:r>
              <a:rPr sz="2400" kern="0">
                <a:solidFill>
                  <a:srgbClr val="4A6168"/>
                </a:solidFill>
                <a:latin typeface="Open Sans"/>
                <a:ea typeface="Open Sans"/>
                <a:cs typeface="Open Sans"/>
                <a:sym typeface="Open Sans"/>
              </a:rPr>
              <a:t> </a:t>
            </a:r>
            <a:r>
              <a:rPr sz="2400" kern="0" err="1">
                <a:solidFill>
                  <a:srgbClr val="4A6168"/>
                </a:solidFill>
                <a:latin typeface="Open Sans"/>
                <a:ea typeface="Open Sans"/>
                <a:cs typeface="Open Sans"/>
                <a:sym typeface="Open Sans"/>
              </a:rPr>
              <a:t>dat</a:t>
            </a:r>
            <a:r>
              <a:rPr sz="2400" kern="0">
                <a:solidFill>
                  <a:srgbClr val="4A6168"/>
                </a:solidFill>
                <a:latin typeface="Open Sans"/>
                <a:ea typeface="Open Sans"/>
                <a:cs typeface="Open Sans"/>
                <a:sym typeface="Open Sans"/>
              </a:rPr>
              <a:t> </a:t>
            </a:r>
            <a:r>
              <a:rPr sz="2400" kern="0" err="1">
                <a:solidFill>
                  <a:srgbClr val="4A6168"/>
                </a:solidFill>
                <a:latin typeface="Open Sans"/>
                <a:ea typeface="Open Sans"/>
                <a:cs typeface="Open Sans"/>
                <a:sym typeface="Open Sans"/>
              </a:rPr>
              <a:t>deze</a:t>
            </a:r>
            <a:r>
              <a:rPr sz="2400" kern="0">
                <a:solidFill>
                  <a:srgbClr val="4A6168"/>
                </a:solidFill>
                <a:latin typeface="Open Sans"/>
                <a:ea typeface="Open Sans"/>
                <a:cs typeface="Open Sans"/>
                <a:sym typeface="Open Sans"/>
              </a:rPr>
              <a:t> </a:t>
            </a:r>
            <a:r>
              <a:rPr sz="2400" b="1" kern="0" err="1">
                <a:solidFill>
                  <a:srgbClr val="5D7982"/>
                </a:solidFill>
                <a:latin typeface="Open Sans"/>
                <a:ea typeface="Open Sans"/>
                <a:cs typeface="Open Sans"/>
                <a:sym typeface="Open Sans"/>
              </a:rPr>
              <a:t>onnodig</a:t>
            </a:r>
            <a:r>
              <a:rPr sz="2400" b="1" kern="0">
                <a:solidFill>
                  <a:srgbClr val="5D7982"/>
                </a:solidFill>
                <a:latin typeface="Open Sans"/>
                <a:ea typeface="Open Sans"/>
                <a:cs typeface="Open Sans"/>
                <a:sym typeface="Open Sans"/>
              </a:rPr>
              <a:t> </a:t>
            </a:r>
            <a:r>
              <a:rPr sz="2400" b="1" kern="0" err="1">
                <a:solidFill>
                  <a:srgbClr val="5D7982"/>
                </a:solidFill>
                <a:latin typeface="Open Sans"/>
                <a:ea typeface="Open Sans"/>
                <a:cs typeface="Open Sans"/>
                <a:sym typeface="Open Sans"/>
              </a:rPr>
              <a:t>afhaakt</a:t>
            </a:r>
            <a:r>
              <a:rPr sz="2400" kern="0">
                <a:solidFill>
                  <a:srgbClr val="5D7982"/>
                </a:solidFill>
                <a:latin typeface="Open Sans"/>
                <a:ea typeface="Open Sans"/>
                <a:cs typeface="Open Sans"/>
                <a:sym typeface="Open Sans"/>
              </a:rPr>
              <a:t>.</a:t>
            </a:r>
          </a:p>
        </p:txBody>
      </p:sp>
      <p:sp>
        <p:nvSpPr>
          <p:cNvPr id="346" name="TextBox 12"/>
          <p:cNvSpPr txBox="1"/>
          <p:nvPr/>
        </p:nvSpPr>
        <p:spPr>
          <a:xfrm>
            <a:off x="3581400" y="1841049"/>
            <a:ext cx="502920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7200" b="1" spc="400">
                <a:solidFill>
                  <a:srgbClr val="5D7982"/>
                </a:solidFill>
                <a:latin typeface="Futura PT Heavy"/>
                <a:ea typeface="Futura PT Heavy"/>
                <a:cs typeface="Futura PT Heavy"/>
                <a:sym typeface="Futura PT Heavy"/>
              </a:defRPr>
            </a:lvl1pPr>
          </a:lstStyle>
          <a:p>
            <a:pPr algn="ctr" defTabSz="914400" hangingPunct="0"/>
            <a:r>
              <a:rPr sz="3600" kern="0" spc="200"/>
              <a:t>Belangrijkste doel</a:t>
            </a:r>
          </a:p>
        </p:txBody>
      </p:sp>
      <p:sp>
        <p:nvSpPr>
          <p:cNvPr id="347" name="Straight Connector 14"/>
          <p:cNvSpPr/>
          <p:nvPr/>
        </p:nvSpPr>
        <p:spPr>
          <a:xfrm>
            <a:off x="5729111" y="269044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grpSp>
        <p:nvGrpSpPr>
          <p:cNvPr id="350" name="Tijdelijke aanduiding voor afbeelding 9"/>
          <p:cNvGrpSpPr/>
          <p:nvPr/>
        </p:nvGrpSpPr>
        <p:grpSpPr>
          <a:xfrm>
            <a:off x="9124400" y="384997"/>
            <a:ext cx="2396259" cy="2396257"/>
            <a:chOff x="-2" y="-2"/>
            <a:chExt cx="4792516" cy="4792512"/>
          </a:xfrm>
        </p:grpSpPr>
        <p:sp>
          <p:nvSpPr>
            <p:cNvPr id="348" name="Vierkant"/>
            <p:cNvSpPr/>
            <p:nvPr/>
          </p:nvSpPr>
          <p:spPr>
            <a:xfrm>
              <a:off x="-3" y="-3"/>
              <a:ext cx="4792515" cy="4792513"/>
            </a:xfrm>
            <a:prstGeom prst="rect">
              <a:avLst/>
            </a:prstGeom>
            <a:blipFill rotWithShape="1">
              <a:blip r:embed="rId2"/>
              <a:srcRect/>
              <a:tile tx="0" ty="0" sx="100000" sy="100000" flip="none" algn="tl"/>
            </a:blip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349" name="image25.jpeg" descr="image25.jpeg"/>
            <p:cNvPicPr>
              <a:picLocks noChangeAspect="1"/>
            </p:cNvPicPr>
            <p:nvPr/>
          </p:nvPicPr>
          <p:blipFill>
            <a:blip r:embed="rId3"/>
            <a:stretch>
              <a:fillRect/>
            </a:stretch>
          </p:blipFill>
          <p:spPr>
            <a:xfrm>
              <a:off x="-3" y="-1"/>
              <a:ext cx="4792518" cy="4792512"/>
            </a:xfrm>
            <a:prstGeom prst="rect">
              <a:avLst/>
            </a:prstGeom>
            <a:ln w="12700" cap="flat">
              <a:noFill/>
              <a:miter lim="400000"/>
            </a:ln>
            <a:effectLst>
              <a:outerShdw blurRad="152400" dir="18900000" rotWithShape="0">
                <a:srgbClr val="000000">
                  <a:alpha val="10000"/>
                </a:srgbClr>
              </a:outerShdw>
            </a:effectLst>
          </p:spPr>
        </p:pic>
      </p:grpSp>
      <p:grpSp>
        <p:nvGrpSpPr>
          <p:cNvPr id="353" name="Tijdelijke aanduiding voor afbeelding 7"/>
          <p:cNvGrpSpPr/>
          <p:nvPr/>
        </p:nvGrpSpPr>
        <p:grpSpPr>
          <a:xfrm>
            <a:off x="511500" y="389249"/>
            <a:ext cx="2396259" cy="2396254"/>
            <a:chOff x="-1" y="-1"/>
            <a:chExt cx="4792517" cy="4792505"/>
          </a:xfrm>
        </p:grpSpPr>
        <p:sp>
          <p:nvSpPr>
            <p:cNvPr id="351" name="Vierkant"/>
            <p:cNvSpPr/>
            <p:nvPr/>
          </p:nvSpPr>
          <p:spPr>
            <a:xfrm>
              <a:off x="-2" y="-2"/>
              <a:ext cx="4792517" cy="4792507"/>
            </a:xfrm>
            <a:prstGeom prst="rect">
              <a:avLst/>
            </a:prstGeom>
            <a:blipFill rotWithShape="1">
              <a:blip r:embed="rId2"/>
              <a:srcRect/>
              <a:tile tx="0" ty="0" sx="100000" sy="100000" flip="none" algn="tl"/>
            </a:blip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352" name="image26.jpeg" descr="image26.jpeg"/>
            <p:cNvPicPr>
              <a:picLocks noChangeAspect="1"/>
            </p:cNvPicPr>
            <p:nvPr/>
          </p:nvPicPr>
          <p:blipFill>
            <a:blip r:embed="rId4"/>
            <a:stretch>
              <a:fillRect/>
            </a:stretch>
          </p:blipFill>
          <p:spPr>
            <a:xfrm>
              <a:off x="-2" y="0"/>
              <a:ext cx="4792518" cy="4792505"/>
            </a:xfrm>
            <a:prstGeom prst="rect">
              <a:avLst/>
            </a:prstGeom>
            <a:ln w="12700" cap="flat">
              <a:noFill/>
              <a:miter lim="400000"/>
            </a:ln>
            <a:effectLst>
              <a:outerShdw blurRad="152400" dir="13500000" rotWithShape="0">
                <a:srgbClr val="000000">
                  <a:alpha val="10000"/>
                </a:srgbClr>
              </a:outerShdw>
            </a:effectLst>
          </p:spPr>
        </p:pic>
      </p:grpSp>
      <p:grpSp>
        <p:nvGrpSpPr>
          <p:cNvPr id="356" name="Rechthoek 4"/>
          <p:cNvGrpSpPr/>
          <p:nvPr/>
        </p:nvGrpSpPr>
        <p:grpSpPr>
          <a:xfrm>
            <a:off x="0" y="5723632"/>
            <a:ext cx="12192000" cy="788988"/>
            <a:chOff x="0" y="-2"/>
            <a:chExt cx="24384000" cy="1577973"/>
          </a:xfrm>
        </p:grpSpPr>
        <p:sp>
          <p:nvSpPr>
            <p:cNvPr id="354" name="Rechthoek"/>
            <p:cNvSpPr/>
            <p:nvPr/>
          </p:nvSpPr>
          <p:spPr>
            <a:xfrm>
              <a:off x="0" y="-2"/>
              <a:ext cx="24384000" cy="1577973"/>
            </a:xfrm>
            <a:prstGeom prst="rect">
              <a:avLst/>
            </a:prstGeom>
            <a:solidFill>
              <a:srgbClr val="5D7982"/>
            </a:solidFill>
            <a:ln w="12700" cap="flat">
              <a:noFill/>
              <a:miter lim="400000"/>
            </a:ln>
            <a:effectLst/>
          </p:spPr>
          <p:txBody>
            <a:bodyPr wrap="square" lIns="45718" tIns="45718" rIns="45718" bIns="45718" numCol="1" anchor="ctr">
              <a:noAutofit/>
            </a:bodyPr>
            <a:lstStyle/>
            <a:p>
              <a:pPr algn="ctr" hangingPunct="0">
                <a:defRPr sz="8000">
                  <a:solidFill>
                    <a:srgbClr val="F5F5F5"/>
                  </a:solidFill>
                  <a:latin typeface="Futura PT Heavy"/>
                  <a:ea typeface="Futura PT Heavy"/>
                  <a:cs typeface="Futura PT Heavy"/>
                  <a:sym typeface="Futura PT Heavy"/>
                </a:defRPr>
              </a:pPr>
              <a:endParaRPr sz="4000" kern="0">
                <a:solidFill>
                  <a:srgbClr val="F5F5F5"/>
                </a:solidFill>
                <a:latin typeface="Futura PT Heavy"/>
                <a:sym typeface="Futura PT Heavy"/>
              </a:endParaRPr>
            </a:p>
          </p:txBody>
        </p:sp>
        <p:sp>
          <p:nvSpPr>
            <p:cNvPr id="355" name="Financieel verantwoord verduurzamen!"/>
            <p:cNvSpPr txBox="1"/>
            <p:nvPr/>
          </p:nvSpPr>
          <p:spPr>
            <a:xfrm>
              <a:off x="91434" y="81096"/>
              <a:ext cx="24201130" cy="14157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defTabSz="1828800">
                <a:defRPr sz="8000" b="1">
                  <a:solidFill>
                    <a:srgbClr val="F5F5F5"/>
                  </a:solidFill>
                  <a:latin typeface="Futura PT Heavy"/>
                  <a:ea typeface="Futura PT Heavy"/>
                  <a:cs typeface="Futura PT Heavy"/>
                  <a:sym typeface="Futura PT Heavy"/>
                </a:defRPr>
              </a:lvl1pPr>
            </a:lstStyle>
            <a:p>
              <a:pPr algn="ctr" defTabSz="914400" hangingPunct="0"/>
              <a:r>
                <a:rPr sz="4000" kern="0"/>
                <a:t>  Financieel verantwoord verduurzamen!</a:t>
              </a:r>
            </a:p>
          </p:txBody>
        </p:sp>
      </p:grpSp>
      <p:sp>
        <p:nvSpPr>
          <p:cNvPr id="357" name="TextBox 11"/>
          <p:cNvSpPr txBox="1"/>
          <p:nvPr/>
        </p:nvSpPr>
        <p:spPr>
          <a:xfrm>
            <a:off x="2305971" y="2993737"/>
            <a:ext cx="7215793"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defRPr sz="4000">
                <a:solidFill>
                  <a:srgbClr val="5D7982"/>
                </a:solidFill>
                <a:latin typeface="Open Sans Light"/>
                <a:ea typeface="Open Sans Light"/>
                <a:cs typeface="Open Sans Light"/>
                <a:sym typeface="Open Sans Light"/>
              </a:defRPr>
            </a:lvl1pPr>
          </a:lstStyle>
          <a:p>
            <a:pPr algn="ctr" defTabSz="914400" hangingPunct="0"/>
            <a:r>
              <a:rPr lang="nl-NL" sz="2400" b="1" kern="0">
                <a:solidFill>
                  <a:srgbClr val="4A6168"/>
                </a:solidFill>
              </a:rPr>
              <a:t>ONTZORGEN van je inwoners</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0B808-3D02-F027-DDCD-1D24E5213158}"/>
              </a:ext>
            </a:extLst>
          </p:cNvPr>
          <p:cNvSpPr>
            <a:spLocks noGrp="1"/>
          </p:cNvSpPr>
          <p:nvPr>
            <p:ph type="title"/>
          </p:nvPr>
        </p:nvSpPr>
        <p:spPr/>
        <p:txBody>
          <a:bodyPr>
            <a:normAutofit fontScale="90000"/>
          </a:bodyPr>
          <a:lstStyle/>
          <a:p>
            <a:r>
              <a:rPr lang="nl-NL"/>
              <a:t>Huishoudelijke mededelingen</a:t>
            </a:r>
          </a:p>
        </p:txBody>
      </p:sp>
      <p:sp>
        <p:nvSpPr>
          <p:cNvPr id="3" name="Tijdelijke aanduiding voor tekst 2">
            <a:extLst>
              <a:ext uri="{FF2B5EF4-FFF2-40B4-BE49-F238E27FC236}">
                <a16:creationId xmlns:a16="http://schemas.microsoft.com/office/drawing/2014/main" id="{4B5DA5AD-FBE1-A804-251C-72B83350FD1B}"/>
              </a:ext>
            </a:extLst>
          </p:cNvPr>
          <p:cNvSpPr>
            <a:spLocks noGrp="1"/>
          </p:cNvSpPr>
          <p:nvPr>
            <p:ph type="body" sz="quarter" idx="1"/>
          </p:nvPr>
        </p:nvSpPr>
        <p:spPr>
          <a:xfrm>
            <a:off x="3609339" y="1478279"/>
            <a:ext cx="6860542" cy="4194388"/>
          </a:xfrm>
        </p:spPr>
        <p:txBody>
          <a:bodyPr>
            <a:noAutofit/>
          </a:bodyPr>
          <a:lstStyle/>
          <a:p>
            <a:pPr marL="57150" marR="0" lvl="0" algn="l" defTabSz="914400" rtl="0" eaLnBrk="1" fontAlgn="auto" latinLnBrk="0" hangingPunct="1">
              <a:lnSpc>
                <a:spcPct val="90000"/>
              </a:lnSpc>
              <a:spcBef>
                <a:spcPts val="0"/>
              </a:spcBef>
              <a:spcAft>
                <a:spcPts val="600"/>
              </a:spcAft>
              <a:buClr>
                <a:srgbClr val="ED7D31"/>
              </a:buClr>
              <a:buSzTx/>
              <a:tabLst/>
              <a:defRPr/>
            </a:pPr>
            <a:r>
              <a:rPr kumimoji="0" lang="nl-NL" b="0" i="0" u="none" strike="noStrike" kern="1200" cap="none" spc="0" normalizeH="0" baseline="0" noProof="0">
                <a:ln>
                  <a:noFill/>
                </a:ln>
                <a:solidFill>
                  <a:prstClr val="black"/>
                </a:solidFill>
                <a:effectLst/>
                <a:uLnTx/>
                <a:uFillTx/>
                <a:latin typeface="Calibri" panose="020F0502020204030204"/>
                <a:ea typeface="+mn-ea"/>
                <a:cs typeface="+mn-cs"/>
              </a:rPr>
              <a:t>Vragen kunt u stellen via de Q&amp;A functie, deze worden gedurende het </a:t>
            </a:r>
            <a:r>
              <a:rPr kumimoji="0" lang="nl-NL" b="0" i="0" u="none" strike="noStrike" kern="1200" cap="none" spc="0" normalizeH="0" baseline="0" noProof="0" err="1">
                <a:ln>
                  <a:noFill/>
                </a:ln>
                <a:solidFill>
                  <a:prstClr val="black"/>
                </a:solidFill>
                <a:effectLst/>
                <a:uLnTx/>
                <a:uFillTx/>
                <a:latin typeface="Calibri" panose="020F0502020204030204"/>
                <a:ea typeface="+mn-ea"/>
                <a:cs typeface="+mn-cs"/>
              </a:rPr>
              <a:t>webinar</a:t>
            </a:r>
            <a:r>
              <a:rPr kumimoji="0" lang="nl-NL" b="0" i="0" u="none" strike="noStrike" kern="1200" cap="none" spc="0" normalizeH="0" baseline="0" noProof="0">
                <a:ln>
                  <a:noFill/>
                </a:ln>
                <a:solidFill>
                  <a:prstClr val="black"/>
                </a:solidFill>
                <a:effectLst/>
                <a:uLnTx/>
                <a:uFillTx/>
                <a:latin typeface="Calibri" panose="020F0502020204030204"/>
                <a:ea typeface="+mn-ea"/>
                <a:cs typeface="+mn-cs"/>
              </a:rPr>
              <a:t> zoveel mogelijk behandeld. Discussies, aanvullingen en opmerkingen kunnen in de chat!</a:t>
            </a:r>
          </a:p>
          <a:p>
            <a:pPr marL="285750" marR="0" lvl="0" indent="-228600" algn="l" defTabSz="914400" rtl="0" eaLnBrk="1" fontAlgn="auto" latinLnBrk="0" hangingPunct="1">
              <a:lnSpc>
                <a:spcPct val="90000"/>
              </a:lnSpc>
              <a:spcBef>
                <a:spcPts val="0"/>
              </a:spcBef>
              <a:spcAft>
                <a:spcPts val="600"/>
              </a:spcAft>
              <a:buClr>
                <a:srgbClr val="ED7D31"/>
              </a:buClr>
              <a:buSzTx/>
              <a:buFont typeface="Arial" panose="020B0604020202020204" pitchFamily="34" charset="0"/>
              <a:buChar char="•"/>
              <a:tabLst/>
              <a:defRPr/>
            </a:pPr>
            <a:endParaRPr kumimoji="0" lang="nl-NL" b="0" i="0" u="none" strike="noStrike" kern="1200" cap="none" spc="0" normalizeH="0" baseline="0" noProof="0">
              <a:ln>
                <a:noFill/>
              </a:ln>
              <a:solidFill>
                <a:prstClr val="black"/>
              </a:solidFill>
              <a:effectLst/>
              <a:uLnTx/>
              <a:uFillTx/>
              <a:latin typeface="Calibri" panose="020F0502020204030204"/>
              <a:ea typeface="+mn-ea"/>
              <a:cs typeface="+mn-cs"/>
            </a:endParaRPr>
          </a:p>
          <a:p>
            <a:pPr marL="57150" marR="0" lvl="0" algn="l" defTabSz="914400" rtl="0" eaLnBrk="1" fontAlgn="auto" latinLnBrk="0" hangingPunct="1">
              <a:lnSpc>
                <a:spcPct val="90000"/>
              </a:lnSpc>
              <a:spcBef>
                <a:spcPts val="0"/>
              </a:spcBef>
              <a:spcAft>
                <a:spcPts val="600"/>
              </a:spcAft>
              <a:buClr>
                <a:srgbClr val="ED7D31"/>
              </a:buClr>
              <a:buSzTx/>
              <a:tabLst/>
              <a:defRPr/>
            </a:pPr>
            <a:r>
              <a:rPr kumimoji="0" lang="nl-NL" b="0" i="0" u="none" strike="noStrike" kern="1200" cap="none" spc="0" normalizeH="0" baseline="0" noProof="0">
                <a:ln>
                  <a:noFill/>
                </a:ln>
                <a:solidFill>
                  <a:prstClr val="black"/>
                </a:solidFill>
                <a:effectLst/>
                <a:uLnTx/>
                <a:uFillTx/>
                <a:latin typeface="Calibri" panose="020F0502020204030204"/>
                <a:ea typeface="+mn-ea"/>
                <a:cs typeface="+mn-cs"/>
              </a:rPr>
              <a:t>Gezien het grote aantal deelnemers, staan de microfoons en videocamera’s uit.</a:t>
            </a:r>
          </a:p>
          <a:p>
            <a:pPr marL="285750" marR="0" lvl="0" indent="-228600" algn="l" defTabSz="914400" rtl="0" eaLnBrk="1" fontAlgn="auto" latinLnBrk="0" hangingPunct="1">
              <a:lnSpc>
                <a:spcPct val="90000"/>
              </a:lnSpc>
              <a:spcBef>
                <a:spcPts val="0"/>
              </a:spcBef>
              <a:spcAft>
                <a:spcPts val="600"/>
              </a:spcAft>
              <a:buClr>
                <a:srgbClr val="ED7D31"/>
              </a:buClr>
              <a:buSzTx/>
              <a:buFont typeface="Arial" panose="020B0604020202020204" pitchFamily="34" charset="0"/>
              <a:buChar char="•"/>
              <a:tabLst/>
              <a:defRPr/>
            </a:pPr>
            <a:endParaRPr kumimoji="0" lang="nl-NL" b="0" i="0" u="none" strike="noStrike" kern="1200" cap="none" spc="0" normalizeH="0" baseline="0" noProof="0">
              <a:ln>
                <a:noFill/>
              </a:ln>
              <a:solidFill>
                <a:prstClr val="black"/>
              </a:solidFill>
              <a:effectLst/>
              <a:uLnTx/>
              <a:uFillTx/>
              <a:latin typeface="Calibri" panose="020F0502020204030204"/>
              <a:ea typeface="+mn-ea"/>
              <a:cs typeface="+mn-cs"/>
            </a:endParaRPr>
          </a:p>
          <a:p>
            <a:pPr marL="57150" marR="0" lvl="0" algn="l" defTabSz="914400" rtl="0" eaLnBrk="1" fontAlgn="auto" latinLnBrk="0" hangingPunct="1">
              <a:lnSpc>
                <a:spcPct val="90000"/>
              </a:lnSpc>
              <a:spcBef>
                <a:spcPts val="0"/>
              </a:spcBef>
              <a:spcAft>
                <a:spcPts val="600"/>
              </a:spcAft>
              <a:buClr>
                <a:srgbClr val="ED7D31"/>
              </a:buClr>
              <a:buSzTx/>
              <a:tabLst/>
              <a:defRPr/>
            </a:pPr>
            <a:r>
              <a:rPr kumimoji="0" lang="nl-NL" b="0" i="0" u="none" strike="noStrike" kern="1200" cap="none" spc="0" normalizeH="0" baseline="0" noProof="0">
                <a:ln>
                  <a:noFill/>
                </a:ln>
                <a:solidFill>
                  <a:prstClr val="black"/>
                </a:solidFill>
                <a:effectLst/>
                <a:uLnTx/>
                <a:uFillTx/>
                <a:latin typeface="Calibri" panose="020F0502020204030204"/>
                <a:ea typeface="+mn-ea"/>
                <a:cs typeface="+mn-cs"/>
              </a:rPr>
              <a:t>De presentatie wordt achteraf ter beschikking gesteld</a:t>
            </a:r>
          </a:p>
          <a:p>
            <a:pPr marL="285750" marR="0" lvl="0" indent="-228600" algn="l" defTabSz="914400" rtl="0" eaLnBrk="1" fontAlgn="auto" latinLnBrk="0" hangingPunct="1">
              <a:lnSpc>
                <a:spcPct val="90000"/>
              </a:lnSpc>
              <a:spcBef>
                <a:spcPts val="0"/>
              </a:spcBef>
              <a:spcAft>
                <a:spcPts val="600"/>
              </a:spcAft>
              <a:buClr>
                <a:srgbClr val="ED7D31"/>
              </a:buClr>
              <a:buSzTx/>
              <a:buFont typeface="Arial" panose="020B0604020202020204" pitchFamily="34" charset="0"/>
              <a:buChar char="•"/>
              <a:tabLst/>
              <a:defRPr/>
            </a:pPr>
            <a:endParaRPr kumimoji="0" lang="nl-NL" b="0" i="0" u="none" strike="noStrike" kern="1200" cap="none" spc="0" normalizeH="0" baseline="0" noProof="0">
              <a:ln>
                <a:noFill/>
              </a:ln>
              <a:solidFill>
                <a:prstClr val="black"/>
              </a:solidFill>
              <a:effectLst/>
              <a:uLnTx/>
              <a:uFillTx/>
              <a:latin typeface="Calibri" panose="020F0502020204030204"/>
              <a:ea typeface="+mn-ea"/>
              <a:cs typeface="+mn-cs"/>
            </a:endParaRPr>
          </a:p>
          <a:p>
            <a:pPr marL="57150" marR="0" lvl="0" algn="l" defTabSz="914400" rtl="0" eaLnBrk="1" fontAlgn="auto" latinLnBrk="0" hangingPunct="1">
              <a:lnSpc>
                <a:spcPct val="90000"/>
              </a:lnSpc>
              <a:spcBef>
                <a:spcPts val="0"/>
              </a:spcBef>
              <a:spcAft>
                <a:spcPts val="600"/>
              </a:spcAft>
              <a:buClr>
                <a:srgbClr val="ED7D31"/>
              </a:buClr>
              <a:buSzTx/>
              <a:tabLst/>
              <a:defRPr/>
            </a:pPr>
            <a:r>
              <a:rPr kumimoji="0" lang="nl-NL" b="0" i="0" u="none" strike="noStrike" kern="1200" cap="none" spc="0" normalizeH="0" baseline="0" noProof="0">
                <a:ln>
                  <a:noFill/>
                </a:ln>
                <a:solidFill>
                  <a:prstClr val="black"/>
                </a:solidFill>
                <a:effectLst/>
                <a:uLnTx/>
                <a:uFillTx/>
                <a:latin typeface="Calibri" panose="020F0502020204030204"/>
                <a:ea typeface="+mn-ea"/>
                <a:cs typeface="+mn-cs"/>
              </a:rPr>
              <a:t>Dit </a:t>
            </a:r>
            <a:r>
              <a:rPr kumimoji="0" lang="nl-NL" b="0" i="0" u="none" strike="noStrike" kern="1200" cap="none" spc="0" normalizeH="0" baseline="0" noProof="0" err="1">
                <a:ln>
                  <a:noFill/>
                </a:ln>
                <a:solidFill>
                  <a:prstClr val="black"/>
                </a:solidFill>
                <a:effectLst/>
                <a:uLnTx/>
                <a:uFillTx/>
                <a:latin typeface="Calibri" panose="020F0502020204030204"/>
                <a:ea typeface="+mn-ea"/>
                <a:cs typeface="+mn-cs"/>
              </a:rPr>
              <a:t>webinar</a:t>
            </a:r>
            <a:r>
              <a:rPr kumimoji="0" lang="nl-NL" b="0" i="0" u="none" strike="noStrike" kern="1200" cap="none" spc="0" normalizeH="0" baseline="0" noProof="0">
                <a:ln>
                  <a:noFill/>
                </a:ln>
                <a:solidFill>
                  <a:prstClr val="black"/>
                </a:solidFill>
                <a:effectLst/>
                <a:uLnTx/>
                <a:uFillTx/>
                <a:latin typeface="Calibri" panose="020F0502020204030204"/>
                <a:ea typeface="+mn-ea"/>
                <a:cs typeface="+mn-cs"/>
              </a:rPr>
              <a:t> wordt opgenomen.</a:t>
            </a:r>
          </a:p>
          <a:p>
            <a:endParaRPr lang="nl-NL"/>
          </a:p>
        </p:txBody>
      </p:sp>
      <p:sp>
        <p:nvSpPr>
          <p:cNvPr id="10" name="Rechthoekige driehoek 9">
            <a:extLst>
              <a:ext uri="{FF2B5EF4-FFF2-40B4-BE49-F238E27FC236}">
                <a16:creationId xmlns:a16="http://schemas.microsoft.com/office/drawing/2014/main" id="{A0DE36D8-8547-FFB7-2880-0A1E3F38D42D}"/>
              </a:ext>
            </a:extLst>
          </p:cNvPr>
          <p:cNvSpPr/>
          <p:nvPr/>
        </p:nvSpPr>
        <p:spPr>
          <a:xfrm rot="13500000">
            <a:off x="3276358" y="1527783"/>
            <a:ext cx="220618" cy="22061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hthoekige driehoek 14">
            <a:extLst>
              <a:ext uri="{FF2B5EF4-FFF2-40B4-BE49-F238E27FC236}">
                <a16:creationId xmlns:a16="http://schemas.microsoft.com/office/drawing/2014/main" id="{E32EB31F-5071-CB7B-F0D8-A897EB34C82B}"/>
              </a:ext>
            </a:extLst>
          </p:cNvPr>
          <p:cNvSpPr/>
          <p:nvPr/>
        </p:nvSpPr>
        <p:spPr>
          <a:xfrm rot="13500000">
            <a:off x="6576986" y="9238499"/>
            <a:ext cx="343755" cy="34375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hthoekige driehoek 15">
            <a:extLst>
              <a:ext uri="{FF2B5EF4-FFF2-40B4-BE49-F238E27FC236}">
                <a16:creationId xmlns:a16="http://schemas.microsoft.com/office/drawing/2014/main" id="{E32A1227-90E3-D6A1-75D2-D1903EAD43A9}"/>
              </a:ext>
            </a:extLst>
          </p:cNvPr>
          <p:cNvSpPr/>
          <p:nvPr/>
        </p:nvSpPr>
        <p:spPr>
          <a:xfrm rot="13500000">
            <a:off x="3276358" y="2689773"/>
            <a:ext cx="220618" cy="22061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echthoekige driehoek 17">
            <a:extLst>
              <a:ext uri="{FF2B5EF4-FFF2-40B4-BE49-F238E27FC236}">
                <a16:creationId xmlns:a16="http://schemas.microsoft.com/office/drawing/2014/main" id="{47F8078A-F30B-A3EB-52DD-52DBE6A93F22}"/>
              </a:ext>
            </a:extLst>
          </p:cNvPr>
          <p:cNvSpPr/>
          <p:nvPr/>
        </p:nvSpPr>
        <p:spPr>
          <a:xfrm rot="13500000">
            <a:off x="3276358" y="3554168"/>
            <a:ext cx="220618" cy="22061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Rechthoekige driehoek 18">
            <a:extLst>
              <a:ext uri="{FF2B5EF4-FFF2-40B4-BE49-F238E27FC236}">
                <a16:creationId xmlns:a16="http://schemas.microsoft.com/office/drawing/2014/main" id="{FA5B7836-F700-8374-C042-676B7207ADEB}"/>
              </a:ext>
            </a:extLst>
          </p:cNvPr>
          <p:cNvSpPr/>
          <p:nvPr/>
        </p:nvSpPr>
        <p:spPr>
          <a:xfrm rot="13500000">
            <a:off x="3276357" y="4208644"/>
            <a:ext cx="220618" cy="22061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1434032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60" name="&gt;95% van onze inwoners kunnen meedoen met de warmtetransitie met de reeds beschikbare financiële mogelijkheden, mits de toegang tot beschikbare middelen makkelijker wordt gemaakt.…"/>
          <p:cNvSpPr txBox="1"/>
          <p:nvPr/>
        </p:nvSpPr>
        <p:spPr>
          <a:xfrm>
            <a:off x="934549" y="1356463"/>
            <a:ext cx="10976573" cy="45781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90000"/>
              </a:lnSpc>
              <a:spcBef>
                <a:spcPts val="1200"/>
              </a:spcBef>
              <a:defRPr sz="3800" b="1">
                <a:solidFill>
                  <a:srgbClr val="4A6168"/>
                </a:solidFill>
                <a:latin typeface="Open Sans"/>
                <a:ea typeface="Open Sans"/>
                <a:cs typeface="Open Sans"/>
                <a:sym typeface="Open Sans"/>
              </a:defRPr>
            </a:pPr>
            <a:endParaRPr sz="1600" b="1" kern="0">
              <a:solidFill>
                <a:srgbClr val="4A6168"/>
              </a:solidFill>
              <a:latin typeface="Open Sans"/>
              <a:ea typeface="Open Sans"/>
              <a:cs typeface="Open Sans"/>
              <a:sym typeface="Open Sans"/>
            </a:endParaRPr>
          </a:p>
          <a:p>
            <a:pPr defTabSz="228600" hangingPunct="0">
              <a:defRPr sz="4800">
                <a:latin typeface="Open Sans"/>
                <a:ea typeface="Open Sans"/>
                <a:cs typeface="Open Sans"/>
                <a:sym typeface="Open Sans"/>
              </a:defRPr>
            </a:pPr>
            <a:r>
              <a:rPr sz="1600" kern="0">
                <a:solidFill>
                  <a:srgbClr val="4A6168"/>
                </a:solidFill>
                <a:latin typeface="Open Sans"/>
                <a:ea typeface="Open Sans"/>
                <a:cs typeface="Open Sans"/>
                <a:sym typeface="Open Sans"/>
              </a:rPr>
              <a:t>&gt;95% van </a:t>
            </a:r>
            <a:r>
              <a:rPr sz="1600" kern="0" err="1">
                <a:solidFill>
                  <a:srgbClr val="4A6168"/>
                </a:solidFill>
                <a:latin typeface="Open Sans"/>
                <a:ea typeface="Open Sans"/>
                <a:cs typeface="Open Sans"/>
                <a:sym typeface="Open Sans"/>
              </a:rPr>
              <a:t>onze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inwoners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kunnen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meedoen</a:t>
            </a:r>
            <a:r>
              <a:rPr sz="1600" kern="0">
                <a:solidFill>
                  <a:srgbClr val="4A6168"/>
                </a:solidFill>
                <a:latin typeface="Open Sans"/>
                <a:ea typeface="Open Sans"/>
                <a:cs typeface="Open Sans"/>
                <a:sym typeface="Open Sans"/>
              </a:rPr>
              <a:t> met de </a:t>
            </a:r>
            <a:r>
              <a:rPr sz="1600" kern="0" err="1">
                <a:solidFill>
                  <a:srgbClr val="4A6168"/>
                </a:solidFill>
                <a:latin typeface="Open Sans"/>
                <a:ea typeface="Open Sans"/>
                <a:cs typeface="Open Sans"/>
                <a:sym typeface="Open Sans"/>
              </a:rPr>
              <a:t>warmtetransitie</a:t>
            </a:r>
            <a:r>
              <a:rPr sz="1600" kern="0">
                <a:solidFill>
                  <a:srgbClr val="4A6168"/>
                </a:solidFill>
                <a:latin typeface="Open Sans"/>
                <a:ea typeface="Open Sans"/>
                <a:cs typeface="Open Sans"/>
                <a:sym typeface="Open Sans"/>
              </a:rPr>
              <a:t> met de reeds </a:t>
            </a:r>
            <a:r>
              <a:rPr sz="1600" kern="0" err="1">
                <a:solidFill>
                  <a:srgbClr val="4A6168"/>
                </a:solidFill>
                <a:latin typeface="Open Sans"/>
                <a:ea typeface="Open Sans"/>
                <a:cs typeface="Open Sans"/>
                <a:sym typeface="Open Sans"/>
              </a:rPr>
              <a:t>beschikbare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financiële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mogelijkheden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mits</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toegang</a:t>
            </a:r>
            <a:r>
              <a:rPr sz="1600" kern="0">
                <a:solidFill>
                  <a:srgbClr val="4A6168"/>
                </a:solidFill>
                <a:latin typeface="Open Sans"/>
                <a:ea typeface="Open Sans"/>
                <a:cs typeface="Open Sans"/>
                <a:sym typeface="Open Sans"/>
              </a:rPr>
              <a:t> tot </a:t>
            </a:r>
            <a:r>
              <a:rPr sz="1600" kern="0" err="1">
                <a:solidFill>
                  <a:srgbClr val="4A6168"/>
                </a:solidFill>
                <a:latin typeface="Open Sans"/>
                <a:ea typeface="Open Sans"/>
                <a:cs typeface="Open Sans"/>
                <a:sym typeface="Open Sans"/>
              </a:rPr>
              <a:t>beschikbare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middelen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makkelijker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wordt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gemaakt</a:t>
            </a:r>
            <a:r>
              <a:rPr sz="1600" kern="0">
                <a:solidFill>
                  <a:srgbClr val="4A6168"/>
                </a:solidFill>
                <a:latin typeface="Open Sans"/>
                <a:ea typeface="Open Sans"/>
                <a:cs typeface="Open Sans"/>
                <a:sym typeface="Open Sans"/>
              </a:rPr>
              <a:t>.</a:t>
            </a:r>
          </a:p>
          <a:p>
            <a:pPr defTabSz="228600" hangingPunct="0">
              <a:defRPr sz="4800">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lvl="1" indent="-158750" defTabSz="228600" hangingPunct="0">
              <a:buSzPct val="100000"/>
              <a:buFont typeface="Helvetica"/>
              <a:buChar char="•"/>
              <a:defRPr sz="4800">
                <a:latin typeface="Open Sans"/>
                <a:ea typeface="Open Sans"/>
                <a:cs typeface="Open Sans"/>
                <a:sym typeface="Open Sans"/>
              </a:defRPr>
            </a:pPr>
            <a:r>
              <a:rPr sz="1600" kern="0" err="1">
                <a:solidFill>
                  <a:srgbClr val="4A6168"/>
                </a:solidFill>
                <a:latin typeface="Open Sans"/>
                <a:ea typeface="Open Sans"/>
                <a:cs typeface="Open Sans"/>
                <a:sym typeface="Open Sans"/>
              </a:rPr>
              <a:t>Waar</a:t>
            </a:r>
            <a:endParaRPr sz="1600" kern="0">
              <a:solidFill>
                <a:srgbClr val="4A6168"/>
              </a:solidFill>
              <a:latin typeface="Open Sans"/>
              <a:ea typeface="Open Sans"/>
              <a:cs typeface="Open Sans"/>
              <a:sym typeface="Open Sans"/>
            </a:endParaRPr>
          </a:p>
          <a:p>
            <a:pPr defTabSz="228600" hangingPunct="0">
              <a:defRPr sz="4800">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lvl="1" indent="-158750" defTabSz="228600" hangingPunct="0">
              <a:buSzPct val="100000"/>
              <a:buFont typeface="Helvetica"/>
              <a:buChar char="•"/>
              <a:defRPr sz="4800">
                <a:latin typeface="Open Sans"/>
                <a:ea typeface="Open Sans"/>
                <a:cs typeface="Open Sans"/>
                <a:sym typeface="Open Sans"/>
              </a:defRPr>
            </a:pPr>
            <a:r>
              <a:rPr sz="1600" kern="0" err="1">
                <a:solidFill>
                  <a:srgbClr val="4A6168"/>
                </a:solidFill>
                <a:latin typeface="Open Sans"/>
                <a:ea typeface="Open Sans"/>
                <a:cs typeface="Open Sans"/>
                <a:sym typeface="Open Sans"/>
              </a:rPr>
              <a:t>Niet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waar</a:t>
            </a:r>
            <a:r>
              <a:rPr sz="1600" kern="0">
                <a:solidFill>
                  <a:srgbClr val="4A6168"/>
                </a:solidFill>
                <a:latin typeface="Open Sans"/>
                <a:ea typeface="Open Sans"/>
                <a:cs typeface="Open Sans"/>
                <a:sym typeface="Open Sans"/>
              </a:rPr>
              <a:t>; er </a:t>
            </a:r>
            <a:r>
              <a:rPr sz="1600" kern="0" err="1">
                <a:solidFill>
                  <a:srgbClr val="4A6168"/>
                </a:solidFill>
                <a:latin typeface="Open Sans"/>
                <a:ea typeface="Open Sans"/>
                <a:cs typeface="Open Sans"/>
                <a:sym typeface="Open Sans"/>
              </a:rPr>
              <a:t>zijn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onvoldoende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beschikbare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middelen</a:t>
            </a:r>
            <a:endParaRPr sz="1600" kern="0">
              <a:solidFill>
                <a:srgbClr val="4A6168"/>
              </a:solidFill>
              <a:latin typeface="Open Sans"/>
              <a:ea typeface="Open Sans"/>
              <a:cs typeface="Open Sans"/>
              <a:sym typeface="Open Sans"/>
            </a:endParaRPr>
          </a:p>
          <a:p>
            <a:pPr defTabSz="228600" hangingPunct="0">
              <a:defRPr sz="4800">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lvl="1" indent="-158750" defTabSz="228600" hangingPunct="0">
              <a:buSzPct val="100000"/>
              <a:buFont typeface="Helvetica"/>
              <a:buChar char="•"/>
              <a:defRPr sz="4800">
                <a:latin typeface="Open Sans"/>
                <a:ea typeface="Open Sans"/>
                <a:cs typeface="Open Sans"/>
                <a:sym typeface="Open Sans"/>
              </a:defRPr>
            </a:pPr>
            <a:r>
              <a:rPr sz="1600" kern="0" err="1">
                <a:solidFill>
                  <a:srgbClr val="4A6168"/>
                </a:solidFill>
                <a:latin typeface="Open Sans"/>
                <a:ea typeface="Open Sans"/>
                <a:cs typeface="Open Sans"/>
                <a:sym typeface="Open Sans"/>
              </a:rPr>
              <a:t>Niet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waar</a:t>
            </a:r>
            <a:r>
              <a:rPr sz="1600" kern="0">
                <a:solidFill>
                  <a:srgbClr val="4A6168"/>
                </a:solidFill>
                <a:latin typeface="Open Sans"/>
                <a:ea typeface="Open Sans"/>
                <a:cs typeface="Open Sans"/>
                <a:sym typeface="Open Sans"/>
              </a:rPr>
              <a:t>; het is </a:t>
            </a:r>
            <a:r>
              <a:rPr sz="1600" kern="0" err="1">
                <a:solidFill>
                  <a:srgbClr val="4A6168"/>
                </a:solidFill>
                <a:latin typeface="Open Sans"/>
                <a:ea typeface="Open Sans"/>
                <a:cs typeface="Open Sans"/>
                <a:sym typeface="Open Sans"/>
              </a:rPr>
              <a:t>nog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onmogelijk</a:t>
            </a:r>
            <a:r>
              <a:rPr sz="1600" kern="0">
                <a:solidFill>
                  <a:srgbClr val="4A6168"/>
                </a:solidFill>
                <a:latin typeface="Open Sans"/>
                <a:ea typeface="Open Sans"/>
                <a:cs typeface="Open Sans"/>
                <a:sym typeface="Open Sans"/>
              </a:rPr>
              <a:t> om alle </a:t>
            </a:r>
            <a:r>
              <a:rPr sz="1600" kern="0" err="1">
                <a:solidFill>
                  <a:srgbClr val="4A6168"/>
                </a:solidFill>
                <a:latin typeface="Open Sans"/>
                <a:ea typeface="Open Sans"/>
                <a:cs typeface="Open Sans"/>
                <a:sym typeface="Open Sans"/>
              </a:rPr>
              <a:t>doelgroepen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financieel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ontzorgen</a:t>
            </a:r>
            <a:r>
              <a:rPr sz="1600" kern="0">
                <a:solidFill>
                  <a:srgbClr val="4A6168"/>
                </a:solidFill>
                <a:latin typeface="Open Sans"/>
                <a:ea typeface="Open Sans"/>
                <a:cs typeface="Open Sans"/>
                <a:sym typeface="Open Sans"/>
              </a:rPr>
              <a:t>.</a:t>
            </a:r>
          </a:p>
          <a:p>
            <a:pPr hangingPunct="0">
              <a:lnSpc>
                <a:spcPct val="90000"/>
              </a:lnSpc>
              <a:spcBef>
                <a:spcPts val="1200"/>
              </a:spcBef>
              <a:defRPr sz="4800" b="1">
                <a:solidFill>
                  <a:srgbClr val="4A6168"/>
                </a:solidFill>
                <a:latin typeface="Open Sans"/>
                <a:ea typeface="Open Sans"/>
                <a:cs typeface="Open Sans"/>
                <a:sym typeface="Open Sans"/>
              </a:defRPr>
            </a:pPr>
            <a:endParaRPr lang="nl-NL" sz="1600" b="1" kern="0">
              <a:solidFill>
                <a:srgbClr val="4A6168"/>
              </a:solidFill>
              <a:latin typeface="Open Sans"/>
              <a:ea typeface="Open Sans"/>
              <a:cs typeface="Open Sans"/>
              <a:sym typeface="Open Sans"/>
            </a:endParaRPr>
          </a:p>
          <a:p>
            <a:pPr hangingPunct="0">
              <a:lnSpc>
                <a:spcPct val="90000"/>
              </a:lnSpc>
              <a:spcBef>
                <a:spcPts val="1200"/>
              </a:spcBef>
              <a:defRPr sz="4800" b="1">
                <a:solidFill>
                  <a:srgbClr val="4A6168"/>
                </a:solidFill>
                <a:latin typeface="Open Sans"/>
                <a:ea typeface="Open Sans"/>
                <a:cs typeface="Open Sans"/>
                <a:sym typeface="Open Sans"/>
              </a:defRPr>
            </a:pPr>
            <a:endParaRPr sz="1600" b="1" kern="0">
              <a:solidFill>
                <a:srgbClr val="4A6168"/>
              </a:solidFill>
              <a:latin typeface="Open Sans"/>
              <a:ea typeface="Open Sans"/>
              <a:cs typeface="Open Sans"/>
              <a:sym typeface="Open Sans"/>
            </a:endParaRPr>
          </a:p>
          <a:p>
            <a:pPr hangingPunct="0">
              <a:lnSpc>
                <a:spcPct val="90000"/>
              </a:lnSpc>
              <a:spcBef>
                <a:spcPts val="1200"/>
              </a:spcBef>
              <a:defRPr sz="4800" i="1">
                <a:solidFill>
                  <a:srgbClr val="4A6168"/>
                </a:solidFill>
                <a:latin typeface="Open Sans"/>
                <a:ea typeface="Open Sans"/>
                <a:cs typeface="Open Sans"/>
                <a:sym typeface="Open Sans"/>
              </a:defRPr>
            </a:pPr>
            <a:r>
              <a:rPr lang="nl-NL" sz="1900" i="1" kern="0">
                <a:solidFill>
                  <a:srgbClr val="4A6168"/>
                </a:solidFill>
                <a:latin typeface="Open Sans"/>
                <a:ea typeface="Open Sans"/>
                <a:cs typeface="Open Sans"/>
                <a:sym typeface="Open Sans"/>
              </a:rPr>
              <a:t>Inhoudelijke reacties graag in de chat</a:t>
            </a:r>
          </a:p>
          <a:p>
            <a:pPr hangingPunct="0">
              <a:lnSpc>
                <a:spcPct val="90000"/>
              </a:lnSpc>
              <a:spcBef>
                <a:spcPts val="1200"/>
              </a:spcBef>
              <a:defRPr sz="50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r>
              <a:rPr sz="1600" kern="0">
                <a:solidFill>
                  <a:srgbClr val="4A6168"/>
                </a:solidFill>
                <a:latin typeface="Open Sans"/>
                <a:ea typeface="Open Sans"/>
                <a:cs typeface="Open Sans"/>
                <a:sym typeface="Open Sans"/>
              </a:rPr>
              <a:t> </a:t>
            </a:r>
          </a:p>
        </p:txBody>
      </p:sp>
      <p:sp>
        <p:nvSpPr>
          <p:cNvPr id="361" name="Stellingen"/>
          <p:cNvSpPr txBox="1"/>
          <p:nvPr/>
        </p:nvSpPr>
        <p:spPr>
          <a:xfrm>
            <a:off x="934549" y="473002"/>
            <a:ext cx="234391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45720" bIns="4572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Stellingen</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64" name="Wat hebben we op 28-03 besproken:…"/>
          <p:cNvSpPr txBox="1"/>
          <p:nvPr/>
        </p:nvSpPr>
        <p:spPr>
          <a:xfrm>
            <a:off x="944675" y="1576070"/>
            <a:ext cx="10976573" cy="53199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90000"/>
              </a:lnSpc>
              <a:spcBef>
                <a:spcPts val="1200"/>
              </a:spcBef>
              <a:defRPr sz="3800" b="1">
                <a:solidFill>
                  <a:srgbClr val="4A6168"/>
                </a:solidFill>
                <a:latin typeface="Open Sans"/>
                <a:ea typeface="Open Sans"/>
                <a:cs typeface="Open Sans"/>
                <a:sym typeface="Open Sans"/>
              </a:defRPr>
            </a:pPr>
            <a:r>
              <a:rPr sz="1900" b="1" kern="0">
                <a:solidFill>
                  <a:srgbClr val="4A6168"/>
                </a:solidFill>
                <a:latin typeface="Open Sans"/>
                <a:ea typeface="Open Sans"/>
                <a:cs typeface="Open Sans"/>
                <a:sym typeface="Open Sans"/>
              </a:rPr>
              <a:t>Wat </a:t>
            </a:r>
            <a:r>
              <a:rPr sz="1900" b="1" kern="0" err="1">
                <a:solidFill>
                  <a:srgbClr val="4A6168"/>
                </a:solidFill>
                <a:latin typeface="Open Sans"/>
                <a:ea typeface="Open Sans"/>
                <a:cs typeface="Open Sans"/>
                <a:sym typeface="Open Sans"/>
              </a:rPr>
              <a:t>hebben</a:t>
            </a:r>
            <a:r>
              <a:rPr sz="1900" b="1" kern="0">
                <a:solidFill>
                  <a:srgbClr val="4A6168"/>
                </a:solidFill>
                <a:latin typeface="Open Sans"/>
                <a:ea typeface="Open Sans"/>
                <a:cs typeface="Open Sans"/>
                <a:sym typeface="Open Sans"/>
              </a:rPr>
              <a:t> we op 28-03 </a:t>
            </a:r>
            <a:r>
              <a:rPr sz="1900" b="1" kern="0" err="1">
                <a:solidFill>
                  <a:srgbClr val="4A6168"/>
                </a:solidFill>
                <a:latin typeface="Open Sans"/>
                <a:ea typeface="Open Sans"/>
                <a:cs typeface="Open Sans"/>
                <a:sym typeface="Open Sans"/>
              </a:rPr>
              <a:t>besproken</a:t>
            </a:r>
            <a:r>
              <a:rPr sz="1900" b="1" kern="0">
                <a:solidFill>
                  <a:srgbClr val="4A6168"/>
                </a:solidFill>
                <a:latin typeface="Open Sans"/>
                <a:ea typeface="Open Sans"/>
                <a:cs typeface="Open Sans"/>
                <a:sym typeface="Open Sans"/>
              </a:rPr>
              <a:t>: </a:t>
            </a:r>
          </a:p>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Algemeen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beeld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huidige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situatie</a:t>
            </a:r>
            <a:r>
              <a:rPr sz="1600" kern="0">
                <a:solidFill>
                  <a:srgbClr val="4A6168"/>
                </a:solidFill>
                <a:latin typeface="Open Sans"/>
                <a:ea typeface="Open Sans"/>
                <a:cs typeface="Open Sans"/>
                <a:sym typeface="Open Sans"/>
              </a:rPr>
              <a:t> in </a:t>
            </a:r>
            <a:r>
              <a:rPr sz="1600" kern="0" err="1">
                <a:solidFill>
                  <a:srgbClr val="4A6168"/>
                </a:solidFill>
                <a:latin typeface="Open Sans"/>
                <a:ea typeface="Open Sans"/>
                <a:cs typeface="Open Sans"/>
                <a:sym typeface="Open Sans"/>
              </a:rPr>
              <a:t>energietransitie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gebouwde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omgeving</a:t>
            </a:r>
            <a:endParaRPr sz="1600" kern="0">
              <a:solidFill>
                <a:srgbClr val="4A6168"/>
              </a:solidFill>
              <a:latin typeface="Open Sans"/>
              <a:ea typeface="Open Sans"/>
              <a:cs typeface="Open Sans"/>
              <a:sym typeface="Open Sans"/>
            </a:endParaRPr>
          </a:p>
          <a:p>
            <a:pPr hangingPunct="0">
              <a:lnSpc>
                <a:spcPct val="90000"/>
              </a:lnSpc>
              <a:spcBef>
                <a:spcPts val="1200"/>
              </a:spcBef>
              <a:defRPr sz="36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Financieel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Advies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rol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noodzaak</a:t>
            </a: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Font typeface="Arial" panose="020B0604020202020204" pitchFamily="34" charset="0"/>
              <a:buChar char="•"/>
              <a:defRPr sz="36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a:solidFill>
                  <a:srgbClr val="4A6168"/>
                </a:solidFill>
                <a:latin typeface="Open Sans"/>
                <a:ea typeface="Open Sans"/>
                <a:cs typeface="Open Sans"/>
                <a:sym typeface="Open Sans"/>
              </a:rPr>
              <a:t>Subsidies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mogelijkheden</a:t>
            </a:r>
            <a:r>
              <a:rPr sz="1600" kern="0">
                <a:solidFill>
                  <a:srgbClr val="4A6168"/>
                </a:solidFill>
                <a:latin typeface="Open Sans"/>
                <a:ea typeface="Open Sans"/>
                <a:cs typeface="Open Sans"/>
                <a:sym typeface="Open Sans"/>
              </a:rPr>
              <a:t> om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financieren</a:t>
            </a: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Font typeface="Arial" panose="020B0604020202020204" pitchFamily="34" charset="0"/>
              <a:buChar char="•"/>
              <a:defRPr sz="36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a:solidFill>
                  <a:srgbClr val="4A6168"/>
                </a:solidFill>
                <a:latin typeface="Open Sans"/>
                <a:ea typeface="Open Sans"/>
                <a:cs typeface="Open Sans"/>
                <a:sym typeface="Open Sans"/>
              </a:rPr>
              <a:t>Het </a:t>
            </a:r>
            <a:r>
              <a:rPr sz="1600" kern="0" err="1">
                <a:solidFill>
                  <a:srgbClr val="4A6168"/>
                </a:solidFill>
                <a:latin typeface="Open Sans"/>
                <a:ea typeface="Open Sans"/>
                <a:cs typeface="Open Sans"/>
                <a:sym typeface="Open Sans"/>
              </a:rPr>
              <a:t>financieringsoerwoud</a:t>
            </a: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Font typeface="Arial" panose="020B0604020202020204" pitchFamily="34" charset="0"/>
              <a:buChar char="•"/>
              <a:defRPr sz="36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Aanstippen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mogelijkheden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financiele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niet-kunners</a:t>
            </a: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Font typeface="Arial" panose="020B0604020202020204" pitchFamily="34" charset="0"/>
              <a:buChar char="•"/>
              <a:defRPr sz="36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a:solidFill>
                  <a:srgbClr val="4A6168"/>
                </a:solidFill>
                <a:latin typeface="Open Sans"/>
                <a:ea typeface="Open Sans"/>
                <a:cs typeface="Open Sans"/>
                <a:sym typeface="Open Sans"/>
              </a:rPr>
              <a:t>Wat </a:t>
            </a:r>
            <a:r>
              <a:rPr sz="1600" kern="0" err="1">
                <a:solidFill>
                  <a:srgbClr val="4A6168"/>
                </a:solidFill>
                <a:latin typeface="Open Sans"/>
                <a:ea typeface="Open Sans"/>
                <a:cs typeface="Open Sans"/>
                <a:sym typeface="Open Sans"/>
              </a:rPr>
              <a:t>gaan</a:t>
            </a:r>
            <a:r>
              <a:rPr sz="1600" kern="0">
                <a:solidFill>
                  <a:srgbClr val="4A6168"/>
                </a:solidFill>
                <a:latin typeface="Open Sans"/>
                <a:ea typeface="Open Sans"/>
                <a:cs typeface="Open Sans"/>
                <a:sym typeface="Open Sans"/>
              </a:rPr>
              <a:t> we ‘in </a:t>
            </a:r>
            <a:r>
              <a:rPr sz="1600" kern="0" err="1">
                <a:solidFill>
                  <a:srgbClr val="4A6168"/>
                </a:solidFill>
                <a:latin typeface="Open Sans"/>
                <a:ea typeface="Open Sans"/>
                <a:cs typeface="Open Sans"/>
                <a:sym typeface="Open Sans"/>
              </a:rPr>
              <a:t>opvolging</a:t>
            </a:r>
            <a:r>
              <a:rPr sz="1600" kern="0">
                <a:solidFill>
                  <a:srgbClr val="4A6168"/>
                </a:solidFill>
                <a:latin typeface="Open Sans"/>
                <a:ea typeface="Open Sans"/>
                <a:cs typeface="Open Sans"/>
                <a:sym typeface="Open Sans"/>
              </a:rPr>
              <a:t> op’ </a:t>
            </a:r>
            <a:r>
              <a:rPr sz="1600" kern="0" err="1">
                <a:solidFill>
                  <a:srgbClr val="4A6168"/>
                </a:solidFill>
                <a:latin typeface="Open Sans"/>
                <a:ea typeface="Open Sans"/>
                <a:cs typeface="Open Sans"/>
                <a:sym typeface="Open Sans"/>
              </a:rPr>
              <a:t>doen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o.a.</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dit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dus</a:t>
            </a:r>
            <a:r>
              <a:rPr sz="1600" kern="0">
                <a:solidFill>
                  <a:srgbClr val="4A6168"/>
                </a:solidFill>
                <a:latin typeface="Open Sans"/>
                <a:ea typeface="Open Sans"/>
                <a:cs typeface="Open Sans"/>
                <a:sym typeface="Open Sans"/>
              </a:rPr>
              <a:t>……</a:t>
            </a: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p:txBody>
      </p:sp>
      <p:sp>
        <p:nvSpPr>
          <p:cNvPr id="365" name="Update"/>
          <p:cNvSpPr txBox="1"/>
          <p:nvPr/>
        </p:nvSpPr>
        <p:spPr>
          <a:xfrm>
            <a:off x="934549" y="473002"/>
            <a:ext cx="182614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45720" bIns="4572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Update</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68" name="De actualiteiten in subsidie’land’ en leningen’land’:…"/>
          <p:cNvSpPr txBox="1"/>
          <p:nvPr/>
        </p:nvSpPr>
        <p:spPr>
          <a:xfrm>
            <a:off x="944675" y="1576070"/>
            <a:ext cx="10976573" cy="80545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90000"/>
              </a:lnSpc>
              <a:spcBef>
                <a:spcPts val="1200"/>
              </a:spcBef>
              <a:defRPr sz="3800" b="1">
                <a:solidFill>
                  <a:srgbClr val="4A6168"/>
                </a:solidFill>
                <a:latin typeface="Open Sans"/>
                <a:ea typeface="Open Sans"/>
                <a:cs typeface="Open Sans"/>
                <a:sym typeface="Open Sans"/>
              </a:defRPr>
            </a:pPr>
            <a:r>
              <a:rPr sz="1900" b="1" kern="0">
                <a:solidFill>
                  <a:srgbClr val="4A6168"/>
                </a:solidFill>
                <a:latin typeface="Open Sans"/>
                <a:ea typeface="Open Sans"/>
                <a:cs typeface="Open Sans"/>
                <a:sym typeface="Open Sans"/>
              </a:rPr>
              <a:t>De </a:t>
            </a:r>
            <a:r>
              <a:rPr sz="1900" b="1" kern="0" err="1">
                <a:solidFill>
                  <a:srgbClr val="4A6168"/>
                </a:solidFill>
                <a:latin typeface="Open Sans"/>
                <a:ea typeface="Open Sans"/>
                <a:cs typeface="Open Sans"/>
                <a:sym typeface="Open Sans"/>
              </a:rPr>
              <a:t>actualiteiten</a:t>
            </a:r>
            <a:r>
              <a:rPr sz="1900" b="1" kern="0">
                <a:solidFill>
                  <a:srgbClr val="4A6168"/>
                </a:solidFill>
                <a:latin typeface="Open Sans"/>
                <a:ea typeface="Open Sans"/>
                <a:cs typeface="Open Sans"/>
                <a:sym typeface="Open Sans"/>
              </a:rPr>
              <a:t> in </a:t>
            </a:r>
            <a:r>
              <a:rPr sz="1900" b="1" kern="0" err="1">
                <a:solidFill>
                  <a:srgbClr val="4A6168"/>
                </a:solidFill>
                <a:latin typeface="Open Sans"/>
                <a:ea typeface="Open Sans"/>
                <a:cs typeface="Open Sans"/>
                <a:sym typeface="Open Sans"/>
              </a:rPr>
              <a:t>subsidie’land</a:t>
            </a:r>
            <a:r>
              <a:rPr sz="1900" b="1" kern="0">
                <a:solidFill>
                  <a:srgbClr val="4A6168"/>
                </a:solidFill>
                <a:latin typeface="Open Sans"/>
                <a:ea typeface="Open Sans"/>
                <a:cs typeface="Open Sans"/>
                <a:sym typeface="Open Sans"/>
              </a:rPr>
              <a:t>’ </a:t>
            </a:r>
            <a:r>
              <a:rPr sz="1900" b="1" kern="0" err="1">
                <a:solidFill>
                  <a:srgbClr val="4A6168"/>
                </a:solidFill>
                <a:latin typeface="Open Sans"/>
                <a:ea typeface="Open Sans"/>
                <a:cs typeface="Open Sans"/>
                <a:sym typeface="Open Sans"/>
              </a:rPr>
              <a:t>en</a:t>
            </a:r>
            <a:r>
              <a:rPr sz="1900" b="1" kern="0">
                <a:solidFill>
                  <a:srgbClr val="4A6168"/>
                </a:solidFill>
                <a:latin typeface="Open Sans"/>
                <a:ea typeface="Open Sans"/>
                <a:cs typeface="Open Sans"/>
                <a:sym typeface="Open Sans"/>
              </a:rPr>
              <a:t> </a:t>
            </a:r>
            <a:r>
              <a:rPr sz="1900" b="1" kern="0" err="1">
                <a:solidFill>
                  <a:srgbClr val="4A6168"/>
                </a:solidFill>
                <a:latin typeface="Open Sans"/>
                <a:ea typeface="Open Sans"/>
                <a:cs typeface="Open Sans"/>
                <a:sym typeface="Open Sans"/>
              </a:rPr>
              <a:t>leningen’land</a:t>
            </a:r>
            <a:r>
              <a:rPr sz="1900" b="1" kern="0">
                <a:solidFill>
                  <a:srgbClr val="4A6168"/>
                </a:solidFill>
                <a:latin typeface="Open Sans"/>
                <a:ea typeface="Open Sans"/>
                <a:cs typeface="Open Sans"/>
                <a:sym typeface="Open Sans"/>
              </a:rPr>
              <a:t>’: </a:t>
            </a:r>
          </a:p>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a:solidFill>
                  <a:srgbClr val="4A6168"/>
                </a:solidFill>
                <a:latin typeface="Open Sans"/>
                <a:ea typeface="Open Sans"/>
                <a:cs typeface="Open Sans"/>
                <a:sym typeface="Open Sans"/>
              </a:rPr>
              <a:t>Subsidies</a:t>
            </a:r>
          </a:p>
          <a:p>
            <a:pPr marL="285750" indent="-285750" hangingPunct="0">
              <a:lnSpc>
                <a:spcPct val="90000"/>
              </a:lnSpc>
              <a:spcBef>
                <a:spcPts val="1200"/>
              </a:spcBef>
              <a:buFont typeface="Arial" panose="020B0604020202020204" pitchFamily="34" charset="0"/>
              <a:buChar char="•"/>
              <a:defRPr sz="36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Nationaal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Warmtefonds</a:t>
            </a: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Font typeface="Arial" panose="020B0604020202020204" pitchFamily="34" charset="0"/>
              <a:buChar char="•"/>
              <a:defRPr sz="3600">
                <a:solidFill>
                  <a:srgbClr val="4A6168"/>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SVn-producten</a:t>
            </a:r>
            <a:endParaRPr lang="nl-NL"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endParaRPr lang="nl-NL" sz="1600" kern="0">
              <a:solidFill>
                <a:srgbClr val="4A6168"/>
              </a:solidFill>
              <a:latin typeface="Open Sans"/>
              <a:ea typeface="Open Sans"/>
              <a:cs typeface="Open Sans"/>
              <a:sym typeface="Open Sans"/>
            </a:endParaRPr>
          </a:p>
          <a:p>
            <a:pPr marL="285750" indent="-285750" hangingPunct="0">
              <a:lnSpc>
                <a:spcPct val="90000"/>
              </a:lnSpc>
              <a:spcBef>
                <a:spcPts val="1200"/>
              </a:spcBef>
              <a:buSzPct val="123000"/>
              <a:buFont typeface="Arial" panose="020B0604020202020204" pitchFamily="34" charset="0"/>
              <a:buChar char="•"/>
              <a:defRPr sz="3600">
                <a:solidFill>
                  <a:srgbClr val="4A6168"/>
                </a:solidFill>
                <a:latin typeface="Open Sans"/>
                <a:ea typeface="Open Sans"/>
                <a:cs typeface="Open Sans"/>
                <a:sym typeface="Open Sans"/>
              </a:defRPr>
            </a:pPr>
            <a:r>
              <a:rPr lang="nl-NL" sz="1600" kern="0">
                <a:solidFill>
                  <a:srgbClr val="4A6168"/>
                </a:solidFill>
                <a:latin typeface="Open Sans"/>
                <a:ea typeface="Open Sans"/>
                <a:cs typeface="Open Sans"/>
                <a:sym typeface="Open Sans"/>
              </a:rPr>
              <a:t>Nieuwe problematiek en andere actualiteiten</a:t>
            </a:r>
            <a:endParaRPr sz="1600" kern="0">
              <a:solidFill>
                <a:srgbClr val="4A6168"/>
              </a:solidFill>
              <a:latin typeface="Open Sans"/>
              <a:ea typeface="Open Sans"/>
              <a:cs typeface="Open Sans"/>
              <a:sym typeface="Open Sans"/>
            </a:endParaRPr>
          </a:p>
          <a:p>
            <a:pPr hangingPunct="0">
              <a:lnSpc>
                <a:spcPct val="90000"/>
              </a:lnSpc>
              <a:spcBef>
                <a:spcPts val="1200"/>
              </a:spcBef>
              <a:defRPr sz="3600">
                <a:solidFill>
                  <a:srgbClr val="4A6168"/>
                </a:solidFill>
                <a:latin typeface="Open Sans"/>
                <a:ea typeface="Open Sans"/>
                <a:cs typeface="Open Sans"/>
                <a:sym typeface="Open Sans"/>
              </a:defRPr>
            </a:pPr>
            <a:r>
              <a:rPr lang="nl-NL"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zoals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bijvoorbeeld</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vleermuizen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problematiek</a:t>
            </a:r>
            <a:r>
              <a:rPr sz="1600" kern="0">
                <a:solidFill>
                  <a:srgbClr val="4A6168"/>
                </a:solidFill>
                <a:latin typeface="Open Sans"/>
                <a:ea typeface="Open Sans"/>
                <a:cs typeface="Open Sans"/>
                <a:sym typeface="Open Sans"/>
              </a:rPr>
              <a:t> (flora/fauna wet)</a:t>
            </a:r>
          </a:p>
          <a:p>
            <a:pPr hangingPunct="0">
              <a:lnSpc>
                <a:spcPct val="90000"/>
              </a:lnSpc>
              <a:spcBef>
                <a:spcPts val="1200"/>
              </a:spcBef>
              <a:defRPr sz="3600">
                <a:solidFill>
                  <a:srgbClr val="4A6168"/>
                </a:solidFill>
                <a:latin typeface="Open Sans"/>
                <a:ea typeface="Open Sans"/>
                <a:cs typeface="Open Sans"/>
                <a:sym typeface="Open Sans"/>
              </a:defRPr>
            </a:pPr>
            <a:endParaRPr kern="0">
              <a:solidFill>
                <a:srgbClr val="4A6168"/>
              </a:solidFill>
              <a:latin typeface="Open Sans"/>
              <a:ea typeface="Open Sans"/>
              <a:cs typeface="Open Sans"/>
              <a:sym typeface="Open Sans"/>
            </a:endParaRPr>
          </a:p>
          <a:p>
            <a:pPr hangingPunct="0">
              <a:lnSpc>
                <a:spcPct val="90000"/>
              </a:lnSpc>
              <a:spcBef>
                <a:spcPts val="1200"/>
              </a:spcBef>
              <a:defRPr sz="3600">
                <a:solidFill>
                  <a:srgbClr val="4A6168"/>
                </a:solidFill>
                <a:latin typeface="Open Sans"/>
                <a:ea typeface="Open Sans"/>
                <a:cs typeface="Open Sans"/>
                <a:sym typeface="Open Sans"/>
              </a:defRPr>
            </a:pPr>
            <a:endParaRPr kern="0">
              <a:solidFill>
                <a:srgbClr val="4A6168"/>
              </a:solidFill>
              <a:latin typeface="Open Sans"/>
              <a:ea typeface="Open Sans"/>
              <a:cs typeface="Open Sans"/>
              <a:sym typeface="Open Sans"/>
            </a:endParaRPr>
          </a:p>
          <a:p>
            <a:pPr hangingPunct="0">
              <a:lnSpc>
                <a:spcPct val="90000"/>
              </a:lnSpc>
              <a:spcBef>
                <a:spcPts val="1200"/>
              </a:spcBef>
              <a:defRPr sz="3600" b="1">
                <a:solidFill>
                  <a:srgbClr val="4A6168"/>
                </a:solidFill>
                <a:latin typeface="Open Sans"/>
                <a:ea typeface="Open Sans"/>
                <a:cs typeface="Open Sans"/>
                <a:sym typeface="Open Sans"/>
              </a:defRPr>
            </a:pPr>
            <a:endParaRPr b="1" kern="0">
              <a:solidFill>
                <a:srgbClr val="4A6168"/>
              </a:solidFill>
              <a:latin typeface="Open Sans"/>
              <a:ea typeface="Open Sans"/>
              <a:cs typeface="Open Sans"/>
              <a:sym typeface="Open Sans"/>
            </a:endParaRPr>
          </a:p>
          <a:p>
            <a:pPr hangingPunct="0">
              <a:lnSpc>
                <a:spcPct val="90000"/>
              </a:lnSpc>
              <a:spcBef>
                <a:spcPts val="1200"/>
              </a:spcBef>
              <a:defRPr sz="3600" b="1">
                <a:solidFill>
                  <a:srgbClr val="4A6168"/>
                </a:solidFill>
                <a:latin typeface="Open Sans"/>
                <a:ea typeface="Open Sans"/>
                <a:cs typeface="Open Sans"/>
                <a:sym typeface="Open Sans"/>
              </a:defRPr>
            </a:pPr>
            <a:endParaRPr b="1" kern="0">
              <a:solidFill>
                <a:srgbClr val="4A6168"/>
              </a:solidFill>
              <a:latin typeface="Open Sans"/>
              <a:ea typeface="Open Sans"/>
              <a:cs typeface="Open Sans"/>
              <a:sym typeface="Open Sans"/>
            </a:endParaRPr>
          </a:p>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 </a:t>
            </a:r>
          </a:p>
        </p:txBody>
      </p:sp>
      <p:sp>
        <p:nvSpPr>
          <p:cNvPr id="369" name="Update"/>
          <p:cNvSpPr txBox="1"/>
          <p:nvPr/>
        </p:nvSpPr>
        <p:spPr>
          <a:xfrm>
            <a:off x="934549" y="473002"/>
            <a:ext cx="182614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45720" bIns="4572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Update</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96EFDD97-A489-1B8B-80A2-5CCB559E7C3F}"/>
              </a:ext>
            </a:extLst>
          </p:cNvPr>
          <p:cNvSpPr/>
          <p:nvPr/>
        </p:nvSpPr>
        <p:spPr>
          <a:xfrm>
            <a:off x="0" y="0"/>
            <a:ext cx="12192000" cy="6966856"/>
          </a:xfrm>
          <a:prstGeom prst="rect">
            <a:avLst/>
          </a:prstGeom>
          <a:gradFill>
            <a:gsLst>
              <a:gs pos="0">
                <a:srgbClr val="5D7982">
                  <a:alpha val="52000"/>
                </a:srgbClr>
              </a:gs>
              <a:gs pos="99000">
                <a:srgbClr val="5D7982">
                  <a:alpha val="9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69" hangingPunct="0"/>
            <a:endParaRPr lang="en-US" sz="2400" kern="0">
              <a:solidFill>
                <a:srgbClr val="FFFFFF"/>
              </a:solidFill>
              <a:latin typeface="Helvetica Neue"/>
              <a:sym typeface="Helvetica Neue"/>
            </a:endParaRPr>
          </a:p>
        </p:txBody>
      </p:sp>
      <p:sp>
        <p:nvSpPr>
          <p:cNvPr id="25" name="Rectangle 24"/>
          <p:cNvSpPr/>
          <p:nvPr/>
        </p:nvSpPr>
        <p:spPr>
          <a:xfrm>
            <a:off x="3301388" y="2904021"/>
            <a:ext cx="5589224" cy="112708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69" hangingPunct="0"/>
            <a:r>
              <a:rPr lang="en-US" sz="4400" kern="0" spc="600">
                <a:solidFill>
                  <a:srgbClr val="FFFFFF"/>
                </a:solidFill>
                <a:latin typeface="Futura PT Heavy" panose="020B0802020204020303" pitchFamily="34" charset="0"/>
                <a:ea typeface="Titillium" charset="0"/>
                <a:cs typeface="Titillium" charset="0"/>
                <a:sym typeface="Helvetica Neue"/>
              </a:rPr>
              <a:t>SUBSIDIE</a:t>
            </a:r>
          </a:p>
        </p:txBody>
      </p:sp>
    </p:spTree>
    <p:extLst>
      <p:ext uri="{BB962C8B-B14F-4D97-AF65-F5344CB8AC3E}">
        <p14:creationId xmlns:p14="http://schemas.microsoft.com/office/powerpoint/2010/main" val="265249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Subsidie</a:t>
            </a:r>
          </a:p>
        </p:txBody>
      </p:sp>
      <p:sp>
        <p:nvSpPr>
          <p:cNvPr id="376"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77" name="Tekstvak 11"/>
          <p:cNvSpPr txBox="1"/>
          <p:nvPr/>
        </p:nvSpPr>
        <p:spPr>
          <a:xfrm>
            <a:off x="939124" y="1293924"/>
            <a:ext cx="9378820" cy="53467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lnSpc>
                <a:spcPct val="150000"/>
              </a:lnSpc>
              <a:defRPr sz="3200" b="1">
                <a:solidFill>
                  <a:srgbClr val="5D7982"/>
                </a:solidFill>
                <a:latin typeface="Open Sans"/>
                <a:ea typeface="Open Sans"/>
                <a:cs typeface="Open Sans"/>
                <a:sym typeface="Open Sans"/>
              </a:defRPr>
            </a:pPr>
            <a:r>
              <a:rPr sz="1600" b="1" kern="0">
                <a:solidFill>
                  <a:srgbClr val="5D7982"/>
                </a:solidFill>
                <a:latin typeface="Open Sans"/>
                <a:ea typeface="Open Sans"/>
                <a:cs typeface="Open Sans"/>
                <a:sym typeface="Open Sans"/>
              </a:rPr>
              <a:t>‘ In </a:t>
            </a:r>
            <a:r>
              <a:rPr sz="1600" b="1" kern="0" err="1">
                <a:solidFill>
                  <a:srgbClr val="5D7982"/>
                </a:solidFill>
                <a:latin typeface="Open Sans"/>
                <a:ea typeface="Open Sans"/>
                <a:cs typeface="Open Sans"/>
                <a:sym typeface="Open Sans"/>
              </a:rPr>
              <a:t>vele</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soorten</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en</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maten</a:t>
            </a:r>
            <a:r>
              <a:rPr sz="1600" b="1" kern="0">
                <a:solidFill>
                  <a:srgbClr val="5D7982"/>
                </a:solidFill>
                <a:latin typeface="Open Sans"/>
                <a:ea typeface="Open Sans"/>
                <a:cs typeface="Open Sans"/>
                <a:sym typeface="Open Sans"/>
              </a:rPr>
              <a:t>’ - (</a:t>
            </a:r>
            <a:r>
              <a:rPr sz="1600" b="1" kern="0" err="1">
                <a:solidFill>
                  <a:srgbClr val="5D7982"/>
                </a:solidFill>
                <a:latin typeface="Open Sans"/>
                <a:ea typeface="Open Sans"/>
                <a:cs typeface="Open Sans"/>
                <a:sym typeface="Open Sans"/>
              </a:rPr>
              <a:t>niet</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volledig</a:t>
            </a:r>
            <a:r>
              <a:rPr sz="1600" b="1" kern="0">
                <a:solidFill>
                  <a:srgbClr val="5D7982"/>
                </a:solidFill>
                <a:latin typeface="Open Sans"/>
                <a:ea typeface="Open Sans"/>
                <a:cs typeface="Open Sans"/>
                <a:sym typeface="Open Sans"/>
              </a:rPr>
              <a:t> - per </a:t>
            </a:r>
            <a:r>
              <a:rPr sz="1600" b="1" kern="0" err="1">
                <a:solidFill>
                  <a:srgbClr val="5D7982"/>
                </a:solidFill>
                <a:latin typeface="Open Sans"/>
                <a:ea typeface="Open Sans"/>
                <a:cs typeface="Open Sans"/>
                <a:sym typeface="Open Sans"/>
              </a:rPr>
              <a:t>dag</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soms</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anders</a:t>
            </a:r>
            <a:r>
              <a:rPr sz="1600" b="1" kern="0">
                <a:solidFill>
                  <a:srgbClr val="5D7982"/>
                </a:solidFill>
                <a:latin typeface="Open Sans"/>
                <a:ea typeface="Open Sans"/>
                <a:cs typeface="Open Sans"/>
                <a:sym typeface="Open Sans"/>
              </a:rPr>
              <a:t>)</a:t>
            </a:r>
            <a:endParaRPr sz="1600" b="1" kern="0">
              <a:solidFill>
                <a:srgbClr val="485561"/>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ISDE - extra budget + 210 </a:t>
            </a:r>
            <a:r>
              <a:rPr sz="1600" kern="0" err="1">
                <a:solidFill>
                  <a:srgbClr val="4A6168"/>
                </a:solidFill>
                <a:latin typeface="Open Sans"/>
                <a:ea typeface="Open Sans"/>
                <a:cs typeface="Open Sans"/>
                <a:sym typeface="Open Sans"/>
              </a:rPr>
              <a:t>mln</a:t>
            </a:r>
            <a:r>
              <a:rPr sz="1600" kern="0">
                <a:solidFill>
                  <a:srgbClr val="4A6168"/>
                </a:solidFill>
                <a:latin typeface="Open Sans"/>
                <a:ea typeface="Open Sans"/>
                <a:cs typeface="Open Sans"/>
                <a:sym typeface="Open Sans"/>
              </a:rPr>
              <a:t>. (nu </a:t>
            </a:r>
            <a:r>
              <a:rPr sz="1600" kern="0" err="1">
                <a:solidFill>
                  <a:srgbClr val="4A6168"/>
                </a:solidFill>
                <a:latin typeface="Open Sans"/>
                <a:ea typeface="Open Sans"/>
                <a:cs typeface="Open Sans"/>
                <a:sym typeface="Open Sans"/>
              </a:rPr>
              <a:t>totaal</a:t>
            </a:r>
            <a:r>
              <a:rPr sz="1600" kern="0">
                <a:solidFill>
                  <a:srgbClr val="4A6168"/>
                </a:solidFill>
                <a:latin typeface="Open Sans"/>
                <a:ea typeface="Open Sans"/>
                <a:cs typeface="Open Sans"/>
                <a:sym typeface="Open Sans"/>
              </a:rPr>
              <a:t> 560 </a:t>
            </a:r>
            <a:r>
              <a:rPr sz="1600" kern="0" err="1">
                <a:solidFill>
                  <a:srgbClr val="4A6168"/>
                </a:solidFill>
                <a:latin typeface="Open Sans"/>
                <a:ea typeface="Open Sans"/>
                <a:cs typeface="Open Sans"/>
                <a:sym typeface="Open Sans"/>
              </a:rPr>
              <a:t>mln</a:t>
            </a:r>
            <a:r>
              <a:rPr sz="1600" kern="0">
                <a:solidFill>
                  <a:srgbClr val="4A6168"/>
                </a:solidFill>
                <a:latin typeface="Open Sans"/>
                <a:ea typeface="Open Sans"/>
                <a:cs typeface="Open Sans"/>
                <a:sym typeface="Open Sans"/>
              </a:rPr>
              <a:t>)  </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ISDE - per 01-01-2024 </a:t>
            </a:r>
            <a:r>
              <a:rPr sz="1600" kern="0" err="1">
                <a:solidFill>
                  <a:srgbClr val="4A6168"/>
                </a:solidFill>
                <a:latin typeface="Open Sans"/>
                <a:ea typeface="Open Sans"/>
                <a:cs typeface="Open Sans"/>
                <a:sym typeface="Open Sans"/>
              </a:rPr>
              <a:t>mogelijk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ook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energiezuinige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ventilatie</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VHF - 1e tranche in </a:t>
            </a:r>
            <a:r>
              <a:rPr sz="1600" kern="0" err="1">
                <a:solidFill>
                  <a:srgbClr val="4A6168"/>
                </a:solidFill>
                <a:latin typeface="Open Sans"/>
                <a:ea typeface="Open Sans"/>
                <a:cs typeface="Open Sans"/>
                <a:sym typeface="Open Sans"/>
              </a:rPr>
              <a:t>uitvoering</a:t>
            </a:r>
            <a:r>
              <a:rPr sz="1600" kern="0">
                <a:solidFill>
                  <a:srgbClr val="4A6168"/>
                </a:solidFill>
                <a:latin typeface="Open Sans"/>
                <a:ea typeface="Open Sans"/>
                <a:cs typeface="Open Sans"/>
                <a:sym typeface="Open Sans"/>
              </a:rPr>
              <a:t> / 2e tranche </a:t>
            </a:r>
            <a:r>
              <a:rPr sz="1600" kern="0" err="1">
                <a:solidFill>
                  <a:srgbClr val="4A6168"/>
                </a:solidFill>
                <a:latin typeface="Open Sans"/>
                <a:ea typeface="Open Sans"/>
                <a:cs typeface="Open Sans"/>
                <a:sym typeface="Open Sans"/>
              </a:rPr>
              <a:t>staat</a:t>
            </a:r>
            <a:r>
              <a:rPr sz="1600" kern="0">
                <a:solidFill>
                  <a:srgbClr val="4A6168"/>
                </a:solidFill>
                <a:latin typeface="Open Sans"/>
                <a:ea typeface="Open Sans"/>
                <a:cs typeface="Open Sans"/>
                <a:sym typeface="Open Sans"/>
              </a:rPr>
              <a:t> open tot half </a:t>
            </a:r>
            <a:r>
              <a:rPr sz="1600" kern="0" err="1">
                <a:solidFill>
                  <a:srgbClr val="4A6168"/>
                </a:solidFill>
                <a:latin typeface="Open Sans"/>
                <a:ea typeface="Open Sans"/>
                <a:cs typeface="Open Sans"/>
                <a:sym typeface="Open Sans"/>
              </a:rPr>
              <a:t>oktober</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PAW </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Specifieke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Uitkering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SpUK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lokale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Aanpak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Isolatie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o.a.</a:t>
            </a:r>
            <a:r>
              <a:rPr sz="1600" kern="0">
                <a:solidFill>
                  <a:srgbClr val="4A6168"/>
                </a:solidFill>
                <a:latin typeface="Open Sans"/>
                <a:ea typeface="Open Sans"/>
                <a:cs typeface="Open Sans"/>
                <a:sym typeface="Open Sans"/>
              </a:rPr>
              <a:t> NIP </a:t>
            </a:r>
            <a:r>
              <a:rPr sz="1600" kern="0" err="1">
                <a:solidFill>
                  <a:srgbClr val="4A6168"/>
                </a:solidFill>
                <a:latin typeface="Open Sans"/>
                <a:ea typeface="Open Sans"/>
                <a:cs typeface="Open Sans"/>
                <a:sym typeface="Open Sans"/>
              </a:rPr>
              <a:t>gelden</a:t>
            </a:r>
            <a:r>
              <a:rPr sz="1600" kern="0">
                <a:solidFill>
                  <a:srgbClr val="4A6168"/>
                </a:solidFill>
                <a:latin typeface="Open Sans"/>
                <a:ea typeface="Open Sans"/>
                <a:cs typeface="Open Sans"/>
                <a:sym typeface="Open Sans"/>
              </a:rPr>
              <a:t>)</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NIP -  nu extra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grensregio’s</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Maatregel</a:t>
            </a:r>
            <a:r>
              <a:rPr sz="1600" kern="0">
                <a:solidFill>
                  <a:srgbClr val="4A6168"/>
                </a:solidFill>
                <a:latin typeface="Open Sans"/>
                <a:ea typeface="Open Sans"/>
                <a:cs typeface="Open Sans"/>
                <a:sym typeface="Open Sans"/>
              </a:rPr>
              <a:t> 29 – </a:t>
            </a:r>
            <a:r>
              <a:rPr sz="1600" kern="0" err="1">
                <a:solidFill>
                  <a:srgbClr val="4A6168"/>
                </a:solidFill>
                <a:latin typeface="Open Sans"/>
                <a:ea typeface="Open Sans"/>
                <a:cs typeface="Open Sans"/>
                <a:sym typeface="Open Sans"/>
              </a:rPr>
              <a:t>Verduurzamingsstimulering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woningen</a:t>
            </a:r>
            <a:r>
              <a:rPr sz="1600" kern="0">
                <a:solidFill>
                  <a:srgbClr val="4A6168"/>
                </a:solidFill>
                <a:latin typeface="Open Sans"/>
                <a:ea typeface="Open Sans"/>
                <a:cs typeface="Open Sans"/>
                <a:sym typeface="Open Sans"/>
              </a:rPr>
              <a:t> in Groningen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Noord-Drenthe (</a:t>
            </a:r>
            <a:r>
              <a:rPr sz="1600" kern="0" err="1">
                <a:solidFill>
                  <a:srgbClr val="4A6168"/>
                </a:solidFill>
                <a:latin typeface="Open Sans"/>
                <a:ea typeface="Open Sans"/>
                <a:cs typeface="Open Sans"/>
                <a:sym typeface="Open Sans"/>
              </a:rPr>
              <a:t>Groningers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boven</a:t>
            </a:r>
            <a:r>
              <a:rPr sz="1600" kern="0">
                <a:solidFill>
                  <a:srgbClr val="4A6168"/>
                </a:solidFill>
                <a:latin typeface="Open Sans"/>
                <a:ea typeface="Open Sans"/>
                <a:cs typeface="Open Sans"/>
                <a:sym typeface="Open Sans"/>
              </a:rPr>
              <a:t> Gas) + </a:t>
            </a:r>
            <a:r>
              <a:rPr sz="1600" kern="0" err="1">
                <a:solidFill>
                  <a:srgbClr val="4A6168"/>
                </a:solidFill>
                <a:latin typeface="Open Sans"/>
                <a:ea typeface="Open Sans"/>
                <a:cs typeface="Open Sans"/>
                <a:sym typeface="Open Sans"/>
              </a:rPr>
              <a:t>vergoeding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financieel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advies</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lokale</a:t>
            </a:r>
            <a:r>
              <a:rPr sz="1600" kern="0">
                <a:solidFill>
                  <a:srgbClr val="4A6168"/>
                </a:solidFill>
                <a:latin typeface="Open Sans"/>
                <a:ea typeface="Open Sans"/>
                <a:cs typeface="Open Sans"/>
                <a:sym typeface="Open Sans"/>
              </a:rPr>
              <a:t> subsidies etc.</a:t>
            </a:r>
          </a:p>
          <a:p>
            <a:pPr hangingPunct="0">
              <a:defRPr sz="3200">
                <a:solidFill>
                  <a:srgbClr val="5D7982"/>
                </a:solidFill>
                <a:latin typeface="Open Sans"/>
                <a:ea typeface="Open Sans"/>
                <a:cs typeface="Open Sans"/>
                <a:sym typeface="Open Sans"/>
              </a:defRPr>
            </a:pPr>
            <a:endParaRPr sz="1600" kern="0">
              <a:solidFill>
                <a:srgbClr val="485561"/>
              </a:solidFill>
              <a:latin typeface="Open Sans"/>
              <a:ea typeface="Open Sans"/>
              <a:cs typeface="Open Sans"/>
              <a:sym typeface="Open Sans"/>
            </a:endParaRPr>
          </a:p>
          <a:p>
            <a:pPr hangingPunct="0">
              <a:defRPr sz="3200">
                <a:solidFill>
                  <a:srgbClr val="5D7982"/>
                </a:solidFill>
                <a:latin typeface="Open Sans"/>
                <a:ea typeface="Open Sans"/>
                <a:cs typeface="Open Sans"/>
                <a:sym typeface="Open Sans"/>
              </a:defRPr>
            </a:pPr>
            <a:endParaRPr sz="1600" kern="0">
              <a:solidFill>
                <a:srgbClr val="485561"/>
              </a:solidFill>
              <a:latin typeface="Open Sans"/>
              <a:ea typeface="Open Sans"/>
              <a:cs typeface="Open Sans"/>
              <a:sym typeface="Open Sans"/>
            </a:endParaRPr>
          </a:p>
          <a:p>
            <a:pPr hangingPunct="0">
              <a:lnSpc>
                <a:spcPct val="150000"/>
              </a:lnSpc>
              <a:defRPr sz="3200" b="1">
                <a:solidFill>
                  <a:srgbClr val="5D7982"/>
                </a:solidFill>
                <a:latin typeface="Open Sans"/>
                <a:ea typeface="Open Sans"/>
                <a:cs typeface="Open Sans"/>
                <a:sym typeface="Open Sans"/>
              </a:defRPr>
            </a:pPr>
            <a:r>
              <a:rPr sz="1600" b="1" kern="0">
                <a:solidFill>
                  <a:srgbClr val="5D7982"/>
                </a:solidFill>
                <a:latin typeface="Open Sans"/>
                <a:ea typeface="Open Sans"/>
                <a:cs typeface="Open Sans"/>
                <a:sym typeface="Open Sans"/>
              </a:rPr>
              <a:t>Hoe </a:t>
            </a:r>
            <a:r>
              <a:rPr sz="1600" b="1" kern="0" err="1">
                <a:solidFill>
                  <a:srgbClr val="5D7982"/>
                </a:solidFill>
                <a:latin typeface="Open Sans"/>
                <a:ea typeface="Open Sans"/>
                <a:cs typeface="Open Sans"/>
                <a:sym typeface="Open Sans"/>
              </a:rPr>
              <a:t>helpen</a:t>
            </a:r>
            <a:r>
              <a:rPr sz="1600" b="1" kern="0">
                <a:solidFill>
                  <a:srgbClr val="5D7982"/>
                </a:solidFill>
                <a:latin typeface="Open Sans"/>
                <a:ea typeface="Open Sans"/>
                <a:cs typeface="Open Sans"/>
                <a:sym typeface="Open Sans"/>
              </a:rPr>
              <a:t> we </a:t>
            </a:r>
            <a:r>
              <a:rPr sz="1600" b="1" kern="0" err="1">
                <a:solidFill>
                  <a:srgbClr val="5D7982"/>
                </a:solidFill>
                <a:latin typeface="Open Sans"/>
                <a:ea typeface="Open Sans"/>
                <a:cs typeface="Open Sans"/>
                <a:sym typeface="Open Sans"/>
              </a:rPr>
              <a:t>inwoners</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bij</a:t>
            </a:r>
            <a:r>
              <a:rPr sz="1600" b="1" kern="0">
                <a:solidFill>
                  <a:srgbClr val="5D7982"/>
                </a:solidFill>
                <a:latin typeface="Open Sans"/>
                <a:ea typeface="Open Sans"/>
                <a:cs typeface="Open Sans"/>
                <a:sym typeface="Open Sans"/>
              </a:rPr>
              <a:t> het </a:t>
            </a:r>
            <a:r>
              <a:rPr sz="1600" b="1" kern="0" err="1">
                <a:solidFill>
                  <a:srgbClr val="5D7982"/>
                </a:solidFill>
                <a:latin typeface="Open Sans"/>
                <a:ea typeface="Open Sans"/>
                <a:cs typeface="Open Sans"/>
                <a:sym typeface="Open Sans"/>
              </a:rPr>
              <a:t>managen</a:t>
            </a:r>
            <a:r>
              <a:rPr sz="1600" b="1" kern="0">
                <a:solidFill>
                  <a:srgbClr val="5D7982"/>
                </a:solidFill>
                <a:latin typeface="Open Sans"/>
                <a:ea typeface="Open Sans"/>
                <a:cs typeface="Open Sans"/>
                <a:sym typeface="Open Sans"/>
              </a:rPr>
              <a:t> van alle </a:t>
            </a:r>
            <a:r>
              <a:rPr sz="1600" b="1" kern="0" err="1">
                <a:solidFill>
                  <a:srgbClr val="5D7982"/>
                </a:solidFill>
                <a:latin typeface="Open Sans"/>
                <a:ea typeface="Open Sans"/>
                <a:cs typeface="Open Sans"/>
                <a:sym typeface="Open Sans"/>
              </a:rPr>
              <a:t>subsidie</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mogelijkheden</a:t>
            </a:r>
            <a:endParaRPr sz="1600" b="1" kern="0">
              <a:solidFill>
                <a:srgbClr val="5D7982"/>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ISDE / </a:t>
            </a:r>
            <a:r>
              <a:rPr sz="1600" kern="0" err="1">
                <a:solidFill>
                  <a:srgbClr val="4A6168"/>
                </a:solidFill>
                <a:latin typeface="Open Sans"/>
                <a:ea typeface="Open Sans"/>
                <a:cs typeface="Open Sans"/>
                <a:sym typeface="Open Sans"/>
              </a:rPr>
              <a:t>optioneel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voorfinancieren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middels</a:t>
            </a:r>
            <a:r>
              <a:rPr sz="1600" kern="0">
                <a:solidFill>
                  <a:srgbClr val="4A6168"/>
                </a:solidFill>
                <a:latin typeface="Open Sans"/>
                <a:ea typeface="Open Sans"/>
                <a:cs typeface="Open Sans"/>
                <a:sym typeface="Open Sans"/>
              </a:rPr>
              <a:t> de PAW </a:t>
            </a:r>
            <a:r>
              <a:rPr sz="1600" kern="0" err="1">
                <a:solidFill>
                  <a:srgbClr val="4A6168"/>
                </a:solidFill>
                <a:latin typeface="Open Sans"/>
                <a:ea typeface="Open Sans"/>
                <a:cs typeface="Open Sans"/>
                <a:sym typeface="Open Sans"/>
              </a:rPr>
              <a:t>Nieuwborgen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constructie</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VHF / 70%   -  </a:t>
            </a:r>
            <a:r>
              <a:rPr sz="1600" kern="0" err="1">
                <a:solidFill>
                  <a:srgbClr val="4A6168"/>
                </a:solidFill>
                <a:latin typeface="Open Sans"/>
                <a:ea typeface="Open Sans"/>
                <a:cs typeface="Open Sans"/>
                <a:sym typeface="Open Sans"/>
              </a:rPr>
              <a:t>bijvoorbeeld</a:t>
            </a:r>
            <a:r>
              <a:rPr sz="1600" kern="0">
                <a:solidFill>
                  <a:srgbClr val="4A6168"/>
                </a:solidFill>
                <a:latin typeface="Open Sans"/>
                <a:ea typeface="Open Sans"/>
                <a:cs typeface="Open Sans"/>
                <a:sym typeface="Open Sans"/>
              </a:rPr>
              <a:t> via </a:t>
            </a:r>
            <a:r>
              <a:rPr sz="1600" kern="0" err="1">
                <a:solidFill>
                  <a:srgbClr val="4A6168"/>
                </a:solidFill>
                <a:latin typeface="Open Sans"/>
                <a:ea typeface="Open Sans"/>
                <a:cs typeface="Open Sans"/>
                <a:sym typeface="Open Sans"/>
              </a:rPr>
              <a:t>bouwdepot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i.s.m</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SVn</a:t>
            </a:r>
            <a:endParaRPr sz="1600" kern="0">
              <a:solidFill>
                <a:srgbClr val="4A6168"/>
              </a:solidFill>
              <a:latin typeface="Open Sans"/>
              <a:ea typeface="Open Sans"/>
              <a:cs typeface="Open Sans"/>
              <a:sym typeface="Open Sans"/>
            </a:endParaRPr>
          </a:p>
        </p:txBody>
      </p:sp>
      <p:grpSp>
        <p:nvGrpSpPr>
          <p:cNvPr id="380" name="Tijdelijke aanduiding voor afbeelding 9"/>
          <p:cNvGrpSpPr/>
          <p:nvPr/>
        </p:nvGrpSpPr>
        <p:grpSpPr>
          <a:xfrm>
            <a:off x="8938618" y="1293924"/>
            <a:ext cx="2941530" cy="3019695"/>
            <a:chOff x="-2" y="-2"/>
            <a:chExt cx="5883057" cy="6039387"/>
          </a:xfrm>
        </p:grpSpPr>
        <p:sp>
          <p:nvSpPr>
            <p:cNvPr id="378" name="Vorm"/>
            <p:cNvSpPr/>
            <p:nvPr/>
          </p:nvSpPr>
          <p:spPr>
            <a:xfrm>
              <a:off x="-3" y="-3"/>
              <a:ext cx="5883059" cy="6039389"/>
            </a:xfrm>
            <a:custGeom>
              <a:avLst/>
              <a:gdLst/>
              <a:ahLst/>
              <a:cxnLst>
                <a:cxn ang="0">
                  <a:pos x="wd2" y="hd2"/>
                </a:cxn>
                <a:cxn ang="5400000">
                  <a:pos x="wd2" y="hd2"/>
                </a:cxn>
                <a:cxn ang="10800000">
                  <a:pos x="wd2" y="hd2"/>
                </a:cxn>
                <a:cxn ang="16200000">
                  <a:pos x="wd2" y="hd2"/>
                </a:cxn>
              </a:cxnLst>
              <a:rect l="0" t="0" r="r" b="b"/>
              <a:pathLst>
                <a:path w="21600" h="21600" extrusionOk="0">
                  <a:moveTo>
                    <a:pt x="14990" y="0"/>
                  </a:moveTo>
                  <a:lnTo>
                    <a:pt x="15399" y="0"/>
                  </a:lnTo>
                  <a:cubicBezTo>
                    <a:pt x="15445" y="6"/>
                    <a:pt x="15490" y="16"/>
                    <a:pt x="15536" y="16"/>
                  </a:cubicBezTo>
                  <a:cubicBezTo>
                    <a:pt x="15866" y="17"/>
                    <a:pt x="16191" y="62"/>
                    <a:pt x="16513" y="129"/>
                  </a:cubicBezTo>
                  <a:cubicBezTo>
                    <a:pt x="17469" y="326"/>
                    <a:pt x="18299" y="753"/>
                    <a:pt x="18995" y="1423"/>
                  </a:cubicBezTo>
                  <a:cubicBezTo>
                    <a:pt x="19496" y="1906"/>
                    <a:pt x="19885" y="2467"/>
                    <a:pt x="20201" y="3078"/>
                  </a:cubicBezTo>
                  <a:cubicBezTo>
                    <a:pt x="20582" y="3816"/>
                    <a:pt x="20844" y="4594"/>
                    <a:pt x="21041" y="5395"/>
                  </a:cubicBezTo>
                  <a:cubicBezTo>
                    <a:pt x="21201" y="6051"/>
                    <a:pt x="21315" y="6714"/>
                    <a:pt x="21398" y="7383"/>
                  </a:cubicBezTo>
                  <a:cubicBezTo>
                    <a:pt x="21465" y="7917"/>
                    <a:pt x="21516" y="8453"/>
                    <a:pt x="21540" y="8989"/>
                  </a:cubicBezTo>
                  <a:cubicBezTo>
                    <a:pt x="21565" y="9521"/>
                    <a:pt x="21574" y="10052"/>
                    <a:pt x="21590" y="10583"/>
                  </a:cubicBezTo>
                  <a:cubicBezTo>
                    <a:pt x="21591" y="10610"/>
                    <a:pt x="21597" y="10637"/>
                    <a:pt x="21600" y="10664"/>
                  </a:cubicBezTo>
                  <a:lnTo>
                    <a:pt x="21600" y="10936"/>
                  </a:lnTo>
                  <a:cubicBezTo>
                    <a:pt x="21597" y="10975"/>
                    <a:pt x="21591" y="11014"/>
                    <a:pt x="21590" y="11053"/>
                  </a:cubicBezTo>
                  <a:cubicBezTo>
                    <a:pt x="21583" y="11729"/>
                    <a:pt x="21560" y="12406"/>
                    <a:pt x="21510" y="13081"/>
                  </a:cubicBezTo>
                  <a:cubicBezTo>
                    <a:pt x="21448" y="13901"/>
                    <a:pt x="21349" y="14717"/>
                    <a:pt x="21190" y="15524"/>
                  </a:cubicBezTo>
                  <a:cubicBezTo>
                    <a:pt x="21038" y="16291"/>
                    <a:pt x="20834" y="17043"/>
                    <a:pt x="20540" y="17771"/>
                  </a:cubicBezTo>
                  <a:cubicBezTo>
                    <a:pt x="20267" y="18446"/>
                    <a:pt x="19924" y="19083"/>
                    <a:pt x="19461" y="19656"/>
                  </a:cubicBezTo>
                  <a:cubicBezTo>
                    <a:pt x="18795" y="20479"/>
                    <a:pt x="17957" y="21059"/>
                    <a:pt x="16918" y="21355"/>
                  </a:cubicBezTo>
                  <a:cubicBezTo>
                    <a:pt x="16515" y="21470"/>
                    <a:pt x="16103" y="21538"/>
                    <a:pt x="15684" y="21566"/>
                  </a:cubicBezTo>
                  <a:cubicBezTo>
                    <a:pt x="15595" y="21572"/>
                    <a:pt x="15507" y="21588"/>
                    <a:pt x="15418" y="21600"/>
                  </a:cubicBezTo>
                  <a:lnTo>
                    <a:pt x="14990" y="21600"/>
                  </a:lnTo>
                  <a:cubicBezTo>
                    <a:pt x="14932" y="21591"/>
                    <a:pt x="14875" y="21576"/>
                    <a:pt x="14816" y="21573"/>
                  </a:cubicBezTo>
                  <a:cubicBezTo>
                    <a:pt x="14139" y="21538"/>
                    <a:pt x="13473" y="21426"/>
                    <a:pt x="12816" y="21263"/>
                  </a:cubicBezTo>
                  <a:cubicBezTo>
                    <a:pt x="11922" y="21041"/>
                    <a:pt x="11057" y="20734"/>
                    <a:pt x="10212" y="20375"/>
                  </a:cubicBezTo>
                  <a:cubicBezTo>
                    <a:pt x="8981" y="19854"/>
                    <a:pt x="7801" y="19237"/>
                    <a:pt x="6651" y="18564"/>
                  </a:cubicBezTo>
                  <a:cubicBezTo>
                    <a:pt x="5538" y="17912"/>
                    <a:pt x="4464" y="17206"/>
                    <a:pt x="3465" y="16396"/>
                  </a:cubicBezTo>
                  <a:cubicBezTo>
                    <a:pt x="2789" y="15847"/>
                    <a:pt x="2155" y="15256"/>
                    <a:pt x="1599" y="14590"/>
                  </a:cubicBezTo>
                  <a:cubicBezTo>
                    <a:pt x="1152" y="14056"/>
                    <a:pt x="766" y="13484"/>
                    <a:pt x="479" y="12853"/>
                  </a:cubicBezTo>
                  <a:cubicBezTo>
                    <a:pt x="244" y="12335"/>
                    <a:pt x="87" y="11797"/>
                    <a:pt x="32" y="11232"/>
                  </a:cubicBezTo>
                  <a:cubicBezTo>
                    <a:pt x="23" y="11139"/>
                    <a:pt x="11" y="11047"/>
                    <a:pt x="0" y="10954"/>
                  </a:cubicBezTo>
                  <a:lnTo>
                    <a:pt x="0" y="10628"/>
                  </a:lnTo>
                  <a:cubicBezTo>
                    <a:pt x="5" y="10601"/>
                    <a:pt x="13" y="10575"/>
                    <a:pt x="15" y="10548"/>
                  </a:cubicBezTo>
                  <a:cubicBezTo>
                    <a:pt x="33" y="10389"/>
                    <a:pt x="43" y="10229"/>
                    <a:pt x="68" y="10071"/>
                  </a:cubicBezTo>
                  <a:cubicBezTo>
                    <a:pt x="165" y="9440"/>
                    <a:pt x="387" y="8850"/>
                    <a:pt x="696" y="8289"/>
                  </a:cubicBezTo>
                  <a:cubicBezTo>
                    <a:pt x="1093" y="7568"/>
                    <a:pt x="1607" y="6930"/>
                    <a:pt x="2185" y="6339"/>
                  </a:cubicBezTo>
                  <a:cubicBezTo>
                    <a:pt x="2811" y="5698"/>
                    <a:pt x="3498" y="5123"/>
                    <a:pt x="4225" y="4595"/>
                  </a:cubicBezTo>
                  <a:cubicBezTo>
                    <a:pt x="5906" y="3373"/>
                    <a:pt x="7707" y="2346"/>
                    <a:pt x="9601" y="1472"/>
                  </a:cubicBezTo>
                  <a:cubicBezTo>
                    <a:pt x="10615" y="1004"/>
                    <a:pt x="11657" y="609"/>
                    <a:pt x="12744" y="336"/>
                  </a:cubicBezTo>
                  <a:cubicBezTo>
                    <a:pt x="13445" y="159"/>
                    <a:pt x="14154" y="27"/>
                    <a:pt x="14881" y="15"/>
                  </a:cubicBezTo>
                  <a:cubicBezTo>
                    <a:pt x="14918" y="14"/>
                    <a:pt x="14954" y="5"/>
                    <a:pt x="14990" y="0"/>
                  </a:cubicBezTo>
                  <a:close/>
                </a:path>
              </a:pathLst>
            </a:custGeom>
            <a:gradFill flip="none" rotWithShape="1">
              <a:gsLst>
                <a:gs pos="0">
                  <a:srgbClr val="E2F2DE">
                    <a:alpha val="82000"/>
                  </a:srgbClr>
                </a:gs>
                <a:gs pos="99000">
                  <a:srgbClr val="93D0B9">
                    <a:alpha val="30000"/>
                  </a:srgbClr>
                </a:gs>
              </a:gsLst>
              <a:lin ang="2700000" scaled="0"/>
            </a:grad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379" name="image29.png" descr="image29.png"/>
            <p:cNvPicPr>
              <a:picLocks noChangeAspect="1"/>
            </p:cNvPicPr>
            <p:nvPr/>
          </p:nvPicPr>
          <p:blipFill>
            <a:blip r:embed="rId2"/>
            <a:srcRect r="3" b="2"/>
            <a:stretch>
              <a:fillRect/>
            </a:stretch>
          </p:blipFill>
          <p:spPr>
            <a:xfrm>
              <a:off x="925520" y="139702"/>
              <a:ext cx="4957367" cy="5759848"/>
            </a:xfrm>
            <a:custGeom>
              <a:avLst/>
              <a:gdLst/>
              <a:ahLst/>
              <a:cxnLst>
                <a:cxn ang="0">
                  <a:pos x="wd2" y="hd2"/>
                </a:cxn>
                <a:cxn ang="5400000">
                  <a:pos x="wd2" y="hd2"/>
                </a:cxn>
                <a:cxn ang="10800000">
                  <a:pos x="wd2" y="hd2"/>
                </a:cxn>
                <a:cxn ang="16200000">
                  <a:pos x="wd2" y="hd2"/>
                </a:cxn>
              </a:cxnLst>
              <a:rect l="0" t="0" r="r" b="b"/>
              <a:pathLst>
                <a:path w="21600" h="21600" extrusionOk="0">
                  <a:moveTo>
                    <a:pt x="10462" y="0"/>
                  </a:moveTo>
                  <a:cubicBezTo>
                    <a:pt x="9400" y="273"/>
                    <a:pt x="8364" y="612"/>
                    <a:pt x="7360" y="1021"/>
                  </a:cubicBezTo>
                  <a:cubicBezTo>
                    <a:pt x="5113" y="1937"/>
                    <a:pt x="2977" y="3014"/>
                    <a:pt x="982" y="4295"/>
                  </a:cubicBezTo>
                  <a:cubicBezTo>
                    <a:pt x="645" y="4511"/>
                    <a:pt x="321" y="4741"/>
                    <a:pt x="0" y="4974"/>
                  </a:cubicBezTo>
                  <a:lnTo>
                    <a:pt x="0" y="16607"/>
                  </a:lnTo>
                  <a:cubicBezTo>
                    <a:pt x="27" y="16626"/>
                    <a:pt x="52" y="16649"/>
                    <a:pt x="80" y="16669"/>
                  </a:cubicBezTo>
                  <a:cubicBezTo>
                    <a:pt x="1263" y="17518"/>
                    <a:pt x="2540" y="18255"/>
                    <a:pt x="3860" y="18939"/>
                  </a:cubicBezTo>
                  <a:cubicBezTo>
                    <a:pt x="5225" y="19645"/>
                    <a:pt x="6626" y="20292"/>
                    <a:pt x="8086" y="20838"/>
                  </a:cubicBezTo>
                  <a:cubicBezTo>
                    <a:pt x="8882" y="21137"/>
                    <a:pt x="9700" y="21387"/>
                    <a:pt x="10531" y="21600"/>
                  </a:cubicBezTo>
                  <a:lnTo>
                    <a:pt x="16860" y="21600"/>
                  </a:lnTo>
                  <a:cubicBezTo>
                    <a:pt x="17724" y="21257"/>
                    <a:pt x="18455" y="20748"/>
                    <a:pt x="19063" y="20085"/>
                  </a:cubicBezTo>
                  <a:cubicBezTo>
                    <a:pt x="19612" y="19484"/>
                    <a:pt x="20017" y="18817"/>
                    <a:pt x="20341" y="18110"/>
                  </a:cubicBezTo>
                  <a:cubicBezTo>
                    <a:pt x="20690" y="17346"/>
                    <a:pt x="20932" y="16555"/>
                    <a:pt x="21112" y="15751"/>
                  </a:cubicBezTo>
                  <a:cubicBezTo>
                    <a:pt x="21301" y="14905"/>
                    <a:pt x="21421" y="14052"/>
                    <a:pt x="21495" y="13192"/>
                  </a:cubicBezTo>
                  <a:cubicBezTo>
                    <a:pt x="21554" y="12484"/>
                    <a:pt x="21578" y="11772"/>
                    <a:pt x="21586" y="11063"/>
                  </a:cubicBezTo>
                  <a:cubicBezTo>
                    <a:pt x="21587" y="11023"/>
                    <a:pt x="21596" y="10982"/>
                    <a:pt x="21600" y="10941"/>
                  </a:cubicBezTo>
                  <a:lnTo>
                    <a:pt x="21600" y="10656"/>
                  </a:lnTo>
                  <a:cubicBezTo>
                    <a:pt x="21596" y="10627"/>
                    <a:pt x="21587" y="10602"/>
                    <a:pt x="21586" y="10573"/>
                  </a:cubicBezTo>
                  <a:cubicBezTo>
                    <a:pt x="21567" y="10017"/>
                    <a:pt x="21557" y="9457"/>
                    <a:pt x="21527" y="8900"/>
                  </a:cubicBezTo>
                  <a:cubicBezTo>
                    <a:pt x="21499" y="8338"/>
                    <a:pt x="21437" y="7778"/>
                    <a:pt x="21358" y="7218"/>
                  </a:cubicBezTo>
                  <a:cubicBezTo>
                    <a:pt x="21259" y="6516"/>
                    <a:pt x="21126" y="5820"/>
                    <a:pt x="20936" y="5132"/>
                  </a:cubicBezTo>
                  <a:cubicBezTo>
                    <a:pt x="20702" y="4293"/>
                    <a:pt x="20392" y="3476"/>
                    <a:pt x="19940" y="2703"/>
                  </a:cubicBezTo>
                  <a:cubicBezTo>
                    <a:pt x="19565" y="2062"/>
                    <a:pt x="19103" y="1474"/>
                    <a:pt x="18508" y="967"/>
                  </a:cubicBezTo>
                  <a:cubicBezTo>
                    <a:pt x="18022" y="553"/>
                    <a:pt x="17472" y="240"/>
                    <a:pt x="16877" y="0"/>
                  </a:cubicBezTo>
                  <a:lnTo>
                    <a:pt x="10462" y="0"/>
                  </a:lnTo>
                  <a:close/>
                </a:path>
              </a:pathLst>
            </a:custGeom>
            <a:ln w="12700" cap="flat">
              <a:noFill/>
              <a:miter lim="400000"/>
            </a:ln>
            <a:effectLst/>
          </p:spPr>
        </p:pic>
      </p:gr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ISDE Subsidie</a:t>
            </a:r>
          </a:p>
        </p:txBody>
      </p:sp>
      <p:sp>
        <p:nvSpPr>
          <p:cNvPr id="383"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84" name="Tekstvak 11"/>
          <p:cNvSpPr txBox="1"/>
          <p:nvPr/>
        </p:nvSpPr>
        <p:spPr>
          <a:xfrm>
            <a:off x="902800" y="1302102"/>
            <a:ext cx="11289201" cy="4854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lnSpc>
                <a:spcPct val="150000"/>
              </a:lnSpc>
              <a:defRPr sz="3200" b="1">
                <a:solidFill>
                  <a:srgbClr val="5D7982"/>
                </a:solidFill>
                <a:latin typeface="Open Sans"/>
                <a:ea typeface="Open Sans"/>
                <a:cs typeface="Open Sans"/>
                <a:sym typeface="Open Sans"/>
              </a:defRPr>
            </a:pPr>
            <a:r>
              <a:rPr sz="1600" b="1" kern="0">
                <a:solidFill>
                  <a:srgbClr val="5D7982"/>
                </a:solidFill>
                <a:latin typeface="Open Sans"/>
                <a:ea typeface="Open Sans"/>
                <a:cs typeface="Open Sans"/>
                <a:sym typeface="Open Sans"/>
              </a:rPr>
              <a:t>ISDE via RVO </a:t>
            </a:r>
            <a:endParaRPr sz="1600" b="1" kern="0">
              <a:solidFill>
                <a:srgbClr val="485561"/>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Isolatiesubsidie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subsidie</a:t>
            </a:r>
            <a:r>
              <a:rPr sz="1600" kern="0">
                <a:solidFill>
                  <a:srgbClr val="4A6168"/>
                </a:solidFill>
                <a:latin typeface="Open Sans"/>
                <a:ea typeface="Open Sans"/>
                <a:cs typeface="Open Sans"/>
                <a:sym typeface="Open Sans"/>
              </a:rPr>
              <a:t> op </a:t>
            </a:r>
            <a:r>
              <a:rPr sz="1600" kern="0" err="1">
                <a:solidFill>
                  <a:srgbClr val="4A6168"/>
                </a:solidFill>
                <a:latin typeface="Open Sans"/>
                <a:ea typeface="Open Sans"/>
                <a:cs typeface="Open Sans"/>
                <a:sym typeface="Open Sans"/>
              </a:rPr>
              <a:t>warmtepompen</a:t>
            </a:r>
            <a:r>
              <a:rPr sz="1600" kern="0">
                <a:solidFill>
                  <a:srgbClr val="4A6168"/>
                </a:solidFill>
                <a:latin typeface="Open Sans"/>
                <a:ea typeface="Open Sans"/>
                <a:cs typeface="Open Sans"/>
                <a:sym typeface="Open Sans"/>
              </a:rPr>
              <a:t> </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Ingewikkeld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proces</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meldcodes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oppervlakten</a:t>
            </a:r>
            <a:r>
              <a:rPr sz="1600" kern="0">
                <a:solidFill>
                  <a:srgbClr val="4A6168"/>
                </a:solidFill>
                <a:latin typeface="Open Sans"/>
                <a:ea typeface="Open Sans"/>
                <a:cs typeface="Open Sans"/>
                <a:sym typeface="Open Sans"/>
              </a:rPr>
              <a:t>, m2, etc.</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Aanvraag</a:t>
            </a:r>
            <a:r>
              <a:rPr sz="1600" kern="0">
                <a:solidFill>
                  <a:srgbClr val="4A6168"/>
                </a:solidFill>
                <a:latin typeface="Open Sans"/>
                <a:ea typeface="Open Sans"/>
                <a:cs typeface="Open Sans"/>
                <a:sym typeface="Open Sans"/>
              </a:rPr>
              <a:t> in </a:t>
            </a:r>
            <a:r>
              <a:rPr sz="1600" kern="0" err="1">
                <a:solidFill>
                  <a:srgbClr val="4A6168"/>
                </a:solidFill>
                <a:latin typeface="Open Sans"/>
                <a:ea typeface="Open Sans"/>
                <a:cs typeface="Open Sans"/>
                <a:sym typeface="Open Sans"/>
              </a:rPr>
              <a:t>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keer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goed</a:t>
            </a:r>
            <a:r>
              <a:rPr sz="1600" kern="0">
                <a:solidFill>
                  <a:srgbClr val="4A6168"/>
                </a:solidFill>
                <a:latin typeface="Open Sans"/>
                <a:ea typeface="Open Sans"/>
                <a:cs typeface="Open Sans"/>
                <a:sym typeface="Open Sans"/>
              </a:rPr>
              <a:t> (twee </a:t>
            </a:r>
            <a:r>
              <a:rPr sz="1600" kern="0" err="1">
                <a:solidFill>
                  <a:srgbClr val="4A6168"/>
                </a:solidFill>
                <a:latin typeface="Open Sans"/>
                <a:ea typeface="Open Sans"/>
                <a:cs typeface="Open Sans"/>
                <a:sym typeface="Open Sans"/>
              </a:rPr>
              <a:t>keer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aanvragen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zelfde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maatregel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gaat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niet</a:t>
            </a:r>
            <a:r>
              <a:rPr sz="1600" kern="0">
                <a:solidFill>
                  <a:srgbClr val="4A6168"/>
                </a:solidFill>
                <a:latin typeface="Open Sans"/>
                <a:ea typeface="Open Sans"/>
                <a:cs typeface="Open Sans"/>
                <a:sym typeface="Open Sans"/>
              </a:rPr>
              <a:t>)</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Eerst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maatregelen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uitvoeren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betalen</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drempel</a:t>
            </a: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Voorfinancieren</a:t>
            </a:r>
            <a:r>
              <a:rPr sz="1600" kern="0">
                <a:solidFill>
                  <a:srgbClr val="4A6168"/>
                </a:solidFill>
                <a:latin typeface="Open Sans"/>
                <a:ea typeface="Open Sans"/>
                <a:cs typeface="Open Sans"/>
                <a:sym typeface="Open Sans"/>
              </a:rPr>
              <a:t>: hoe dan?  </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Nieuwe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mogelijke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oplossing</a:t>
            </a:r>
            <a:r>
              <a:rPr sz="1600" kern="0">
                <a:solidFill>
                  <a:srgbClr val="4A6168"/>
                </a:solidFill>
                <a:latin typeface="Open Sans"/>
                <a:ea typeface="Open Sans"/>
                <a:cs typeface="Open Sans"/>
                <a:sym typeface="Open Sans"/>
              </a:rPr>
              <a:t> via </a:t>
            </a:r>
            <a:r>
              <a:rPr sz="1600" kern="0" err="1">
                <a:solidFill>
                  <a:srgbClr val="4A6168"/>
                </a:solidFill>
                <a:latin typeface="Open Sans"/>
                <a:ea typeface="Open Sans"/>
                <a:cs typeface="Open Sans"/>
                <a:sym typeface="Open Sans"/>
              </a:rPr>
              <a:t>MinBZK</a:t>
            </a:r>
            <a:r>
              <a:rPr sz="1600" kern="0">
                <a:solidFill>
                  <a:srgbClr val="4A6168"/>
                </a:solidFill>
                <a:latin typeface="Open Sans"/>
                <a:ea typeface="Open Sans"/>
                <a:cs typeface="Open Sans"/>
                <a:sym typeface="Open Sans"/>
              </a:rPr>
              <a:t>-RVO - </a:t>
            </a:r>
            <a:r>
              <a:rPr sz="1600" kern="0" err="1">
                <a:solidFill>
                  <a:srgbClr val="4A6168"/>
                </a:solidFill>
                <a:latin typeface="Open Sans"/>
                <a:ea typeface="Open Sans"/>
                <a:cs typeface="Open Sans"/>
                <a:sym typeface="Open Sans"/>
              </a:rPr>
              <a:t>moet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nog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uitgewerkt</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Methode</a:t>
            </a:r>
            <a:r>
              <a:rPr sz="1600" kern="0">
                <a:solidFill>
                  <a:srgbClr val="4A6168"/>
                </a:solidFill>
                <a:latin typeface="Open Sans"/>
                <a:ea typeface="Open Sans"/>
                <a:cs typeface="Open Sans"/>
                <a:sym typeface="Open Sans"/>
              </a:rPr>
              <a:t> PAW </a:t>
            </a:r>
            <a:r>
              <a:rPr sz="1600" kern="0" err="1">
                <a:solidFill>
                  <a:srgbClr val="4A6168"/>
                </a:solidFill>
                <a:latin typeface="Open Sans"/>
                <a:ea typeface="Open Sans"/>
                <a:cs typeface="Open Sans"/>
                <a:sym typeface="Open Sans"/>
              </a:rPr>
              <a:t>Nieuwborgen</a:t>
            </a:r>
            <a:endParaRPr sz="1600" kern="0">
              <a:solidFill>
                <a:srgbClr val="4A6168"/>
              </a:solidFill>
              <a:latin typeface="Open Sans"/>
              <a:ea typeface="Open Sans"/>
              <a:cs typeface="Open Sans"/>
              <a:sym typeface="Open Sans"/>
            </a:endParaRPr>
          </a:p>
          <a:p>
            <a:pPr hangingPunct="0">
              <a:lnSpc>
                <a:spcPct val="150000"/>
              </a:lnSpc>
              <a:defRPr sz="3200">
                <a:solidFill>
                  <a:srgbClr val="485561"/>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Ontzorgen</a:t>
            </a:r>
            <a:r>
              <a:rPr sz="1600" kern="0">
                <a:solidFill>
                  <a:srgbClr val="4A6168"/>
                </a:solidFill>
                <a:latin typeface="Open Sans"/>
                <a:ea typeface="Open Sans"/>
                <a:cs typeface="Open Sans"/>
                <a:sym typeface="Open Sans"/>
              </a:rPr>
              <a:t>’ </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Wordt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intermediair</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laat</a:t>
            </a:r>
            <a:r>
              <a:rPr sz="1600" kern="0">
                <a:solidFill>
                  <a:srgbClr val="4A6168"/>
                </a:solidFill>
                <a:latin typeface="Open Sans"/>
                <a:ea typeface="Open Sans"/>
                <a:cs typeface="Open Sans"/>
                <a:sym typeface="Open Sans"/>
              </a:rPr>
              <a:t> je </a:t>
            </a:r>
            <a:r>
              <a:rPr sz="1600" kern="0" err="1">
                <a:solidFill>
                  <a:srgbClr val="4A6168"/>
                </a:solidFill>
                <a:latin typeface="Open Sans"/>
                <a:ea typeface="Open Sans"/>
                <a:cs typeface="Open Sans"/>
                <a:sym typeface="Open Sans"/>
              </a:rPr>
              <a:t>machtigen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aanvraag</a:t>
            </a:r>
            <a:endParaRPr sz="1600" kern="0">
              <a:solidFill>
                <a:srgbClr val="4A6168"/>
              </a:solidFill>
              <a:latin typeface="Open Sans"/>
              <a:ea typeface="Open Sans"/>
              <a:cs typeface="Open Sans"/>
              <a:sym typeface="Open Sans"/>
            </a:endParaRPr>
          </a:p>
          <a:p>
            <a:pPr hangingPunct="0">
              <a:lnSpc>
                <a:spcPct val="150000"/>
              </a:lnSpc>
              <a:defRPr sz="3200">
                <a:solidFill>
                  <a:srgbClr val="485561"/>
                </a:solidFill>
                <a:latin typeface="Open Sans"/>
                <a:ea typeface="Open Sans"/>
                <a:cs typeface="Open Sans"/>
                <a:sym typeface="Open Sans"/>
              </a:defRPr>
            </a:pPr>
            <a:endParaRPr sz="1600" kern="0">
              <a:solidFill>
                <a:srgbClr val="485561"/>
              </a:solidFill>
              <a:latin typeface="Open Sans"/>
              <a:ea typeface="Open Sans"/>
              <a:cs typeface="Open Sans"/>
              <a:sym typeface="Open Sans"/>
            </a:endParaRPr>
          </a:p>
        </p:txBody>
      </p:sp>
      <p:pic>
        <p:nvPicPr>
          <p:cNvPr id="385" name="Picture 2" descr="Picture 2"/>
          <p:cNvPicPr>
            <a:picLocks noChangeAspect="1"/>
          </p:cNvPicPr>
          <p:nvPr/>
        </p:nvPicPr>
        <p:blipFill>
          <a:blip r:embed="rId2"/>
          <a:srcRect l="28955" t="26273" r="26563" b="34043"/>
          <a:stretch>
            <a:fillRect/>
          </a:stretch>
        </p:blipFill>
        <p:spPr>
          <a:xfrm>
            <a:off x="9093725" y="120409"/>
            <a:ext cx="2684617" cy="25866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hangingPunct="0">
              <a:lnSpc>
                <a:spcPct val="80000"/>
              </a:lnSpc>
              <a:defRPr sz="7200" b="1">
                <a:solidFill>
                  <a:srgbClr val="5D7982"/>
                </a:solidFill>
                <a:latin typeface="Futura PT Heavy"/>
                <a:ea typeface="Futura PT Heavy"/>
                <a:cs typeface="Futura PT Heavy"/>
                <a:sym typeface="Futura PT Heavy"/>
              </a:defRPr>
            </a:pPr>
            <a:r>
              <a:rPr sz="3600" b="1" kern="0">
                <a:solidFill>
                  <a:srgbClr val="5D7982"/>
                </a:solidFill>
                <a:latin typeface="Futura PT Heavy"/>
                <a:sym typeface="Futura PT Heavy"/>
              </a:rPr>
              <a:t>Voorfinancieren ISDE (en andere subsidies?)</a:t>
            </a:r>
          </a:p>
        </p:txBody>
      </p:sp>
      <p:sp>
        <p:nvSpPr>
          <p:cNvPr id="388"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89" name="Alternatieven?…"/>
          <p:cNvSpPr txBox="1"/>
          <p:nvPr/>
        </p:nvSpPr>
        <p:spPr>
          <a:xfrm>
            <a:off x="939124" y="1425093"/>
            <a:ext cx="8890676" cy="25767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hangingPunct="0">
              <a:spcBef>
                <a:spcPts val="1200"/>
              </a:spcBef>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Ontwikkeld</a:t>
            </a:r>
            <a:r>
              <a:rPr sz="1600" kern="0">
                <a:solidFill>
                  <a:srgbClr val="4A6168"/>
                </a:solidFill>
                <a:latin typeface="Open Sans"/>
                <a:ea typeface="Open Sans"/>
                <a:cs typeface="Open Sans"/>
                <a:sym typeface="Open Sans"/>
              </a:rPr>
              <a:t> door PAW </a:t>
            </a:r>
            <a:r>
              <a:rPr sz="1600" kern="0" err="1">
                <a:solidFill>
                  <a:srgbClr val="4A6168"/>
                </a:solidFill>
                <a:latin typeface="Open Sans"/>
                <a:ea typeface="Open Sans"/>
                <a:cs typeface="Open Sans"/>
                <a:sym typeface="Open Sans"/>
              </a:rPr>
              <a:t>Nieuwborgen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gemeenten</a:t>
            </a:r>
            <a:r>
              <a:rPr sz="1600" kern="0">
                <a:solidFill>
                  <a:srgbClr val="4A6168"/>
                </a:solidFill>
                <a:latin typeface="Open Sans"/>
                <a:ea typeface="Open Sans"/>
                <a:cs typeface="Open Sans"/>
                <a:sym typeface="Open Sans"/>
              </a:rPr>
              <a:t> via WTCG </a:t>
            </a:r>
            <a:r>
              <a:rPr sz="1600" kern="0" err="1">
                <a:solidFill>
                  <a:srgbClr val="4A6168"/>
                </a:solidFill>
                <a:latin typeface="Open Sans"/>
                <a:ea typeface="Open Sans"/>
                <a:cs typeface="Open Sans"/>
                <a:sym typeface="Open Sans"/>
              </a:rPr>
              <a:t>beschikbaar</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vrijwillige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solidariteitsbijdrage</a:t>
            </a:r>
            <a:r>
              <a:rPr sz="1600" kern="0">
                <a:solidFill>
                  <a:srgbClr val="4A6168"/>
                </a:solidFill>
                <a:latin typeface="Open Sans"/>
                <a:ea typeface="Open Sans"/>
                <a:cs typeface="Open Sans"/>
                <a:sym typeface="Open Sans"/>
              </a:rPr>
              <a:t> van: € 1.500,- </a:t>
            </a:r>
            <a:br>
              <a:rPr sz="1600" kern="0">
                <a:solidFill>
                  <a:srgbClr val="4A6168"/>
                </a:solidFill>
                <a:latin typeface="Open Sans"/>
                <a:ea typeface="Open Sans"/>
                <a:cs typeface="Open Sans"/>
                <a:sym typeface="Open Sans"/>
              </a:rPr>
            </a:br>
            <a:endParaRPr sz="1600" kern="0">
              <a:solidFill>
                <a:srgbClr val="4A6168"/>
              </a:solidFill>
              <a:latin typeface="Open Sans"/>
              <a:ea typeface="Open Sans"/>
              <a:cs typeface="Open Sans"/>
              <a:sym typeface="Open Sans"/>
            </a:endParaRPr>
          </a:p>
          <a:p>
            <a:pPr marL="285750" indent="-285750" hangingPunct="0">
              <a:lnSpc>
                <a:spcPct val="150000"/>
              </a:lnSpc>
              <a:spcBef>
                <a:spcPts val="600"/>
              </a:spcBef>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Subsidieverordening</a:t>
            </a:r>
            <a:endParaRPr sz="1600" kern="0">
              <a:solidFill>
                <a:srgbClr val="4A6168"/>
              </a:solidFill>
              <a:latin typeface="Open Sans"/>
              <a:ea typeface="Open Sans"/>
              <a:cs typeface="Open Sans"/>
              <a:sym typeface="Open Sans"/>
            </a:endParaRPr>
          </a:p>
          <a:p>
            <a:pPr marL="285750" indent="-285750" hangingPunct="0">
              <a:lnSpc>
                <a:spcPct val="150000"/>
              </a:lnSpc>
              <a:spcBef>
                <a:spcPts val="600"/>
              </a:spcBef>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Uitvoeringsovereenkomst</a:t>
            </a:r>
            <a:endParaRPr sz="1600" kern="0">
              <a:solidFill>
                <a:srgbClr val="4A6168"/>
              </a:solidFill>
              <a:latin typeface="Open Sans"/>
              <a:ea typeface="Open Sans"/>
              <a:cs typeface="Open Sans"/>
              <a:sym typeface="Open Sans"/>
            </a:endParaRPr>
          </a:p>
          <a:p>
            <a:pPr marL="285750" indent="-285750" hangingPunct="0">
              <a:lnSpc>
                <a:spcPct val="150000"/>
              </a:lnSpc>
              <a:spcBef>
                <a:spcPts val="600"/>
              </a:spcBef>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Beschikking</a:t>
            </a:r>
            <a:endParaRPr sz="1600" kern="0">
              <a:solidFill>
                <a:srgbClr val="4A6168"/>
              </a:solidFill>
              <a:latin typeface="Open Sans"/>
              <a:ea typeface="Open Sans"/>
              <a:cs typeface="Open Sans"/>
              <a:sym typeface="Open Sans"/>
            </a:endParaRPr>
          </a:p>
          <a:p>
            <a:pPr hangingPunct="0">
              <a:lnSpc>
                <a:spcPct val="150000"/>
              </a:lnSpc>
              <a:spcBef>
                <a:spcPts val="600"/>
              </a:spcBef>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Privaatrechtelijke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overeenkomst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terugbetaling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gekoppeld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subsidieverordening</a:t>
            </a:r>
            <a:endParaRPr sz="1600" kern="0">
              <a:solidFill>
                <a:srgbClr val="4A6168"/>
              </a:solidFill>
              <a:latin typeface="Open Sans"/>
              <a:ea typeface="Open Sans"/>
              <a:cs typeface="Open Sans"/>
              <a:sym typeface="Open Sans"/>
            </a:endParaRPr>
          </a:p>
        </p:txBody>
      </p:sp>
      <p:pic>
        <p:nvPicPr>
          <p:cNvPr id="390" name="Afbeelding 2" descr="Afbeelding 2"/>
          <p:cNvPicPr>
            <a:picLocks noChangeAspect="1"/>
          </p:cNvPicPr>
          <p:nvPr/>
        </p:nvPicPr>
        <p:blipFill>
          <a:blip r:embed="rId2"/>
          <a:stretch>
            <a:fillRect/>
          </a:stretch>
        </p:blipFill>
        <p:spPr>
          <a:xfrm>
            <a:off x="1052680" y="5149620"/>
            <a:ext cx="3623313" cy="1117191"/>
          </a:xfrm>
          <a:prstGeom prst="rect">
            <a:avLst/>
          </a:prstGeom>
          <a:ln w="12700">
            <a:miter lim="400000"/>
          </a:ln>
        </p:spPr>
      </p:pic>
      <p:sp>
        <p:nvSpPr>
          <p:cNvPr id="391" name="Tekstvak 11"/>
          <p:cNvSpPr txBox="1"/>
          <p:nvPr/>
        </p:nvSpPr>
        <p:spPr>
          <a:xfrm>
            <a:off x="992923" y="4567723"/>
            <a:ext cx="9378817" cy="4223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l" defTabSz="1828800">
              <a:lnSpc>
                <a:spcPct val="150000"/>
              </a:lnSpc>
              <a:defRPr sz="3200" b="1">
                <a:solidFill>
                  <a:srgbClr val="5D7982"/>
                </a:solidFill>
                <a:latin typeface="Open Sans"/>
                <a:ea typeface="Open Sans"/>
                <a:cs typeface="Open Sans"/>
                <a:sym typeface="Open Sans"/>
              </a:defRPr>
            </a:lvl1pPr>
          </a:lstStyle>
          <a:p>
            <a:pPr defTabSz="914400" hangingPunct="0"/>
            <a:r>
              <a:rPr sz="1600" kern="0"/>
              <a:t>Wil je meer informatie over package deal voorfinancieren?</a:t>
            </a:r>
          </a:p>
        </p:txBody>
      </p:sp>
      <p:sp>
        <p:nvSpPr>
          <p:cNvPr id="392" name="Tekstvak 7"/>
          <p:cNvSpPr txBox="1"/>
          <p:nvPr/>
        </p:nvSpPr>
        <p:spPr>
          <a:xfrm>
            <a:off x="5417756" y="5383093"/>
            <a:ext cx="6536361" cy="5847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defRPr sz="3200">
                <a:solidFill>
                  <a:srgbClr val="5D7982"/>
                </a:solidFill>
                <a:latin typeface="Open Sans"/>
                <a:ea typeface="Open Sans"/>
                <a:cs typeface="Open Sans"/>
                <a:sym typeface="Open Sans"/>
              </a:defRPr>
            </a:pPr>
            <a:r>
              <a:rPr sz="1600" kern="0">
                <a:solidFill>
                  <a:srgbClr val="5D7982"/>
                </a:solidFill>
                <a:latin typeface="Open Sans"/>
                <a:ea typeface="Open Sans"/>
                <a:cs typeface="Open Sans"/>
                <a:sym typeface="Open Sans"/>
              </a:rPr>
              <a:t>Martinikerkhof 12  |  9712 JG Groningen | (06) 17 12 72 13</a:t>
            </a:r>
            <a:endParaRPr sz="1600" kern="0">
              <a:solidFill>
                <a:srgbClr val="485561"/>
              </a:solidFill>
              <a:latin typeface="Open Sans"/>
              <a:ea typeface="Open Sans"/>
              <a:cs typeface="Open Sans"/>
              <a:sym typeface="Open Sans"/>
            </a:endParaRPr>
          </a:p>
          <a:p>
            <a:pPr hangingPunct="0">
              <a:defRPr sz="3200">
                <a:solidFill>
                  <a:srgbClr val="5D7982"/>
                </a:solidFill>
                <a:latin typeface="Open Sans"/>
                <a:ea typeface="Open Sans"/>
                <a:cs typeface="Open Sans"/>
                <a:sym typeface="Open Sans"/>
              </a:defRPr>
            </a:pPr>
            <a:r>
              <a:rPr sz="1600" kern="0">
                <a:solidFill>
                  <a:srgbClr val="5D7982"/>
                </a:solidFill>
                <a:latin typeface="Open Sans"/>
                <a:ea typeface="Open Sans"/>
                <a:cs typeface="Open Sans"/>
                <a:sym typeface="Open Sans"/>
              </a:rPr>
              <a:t>Martine.Niezink@wtcgroningen.nl  |  www.wtcgroningen.nl</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Afbeelding" descr="Afbeelding"/>
          <p:cNvPicPr>
            <a:picLocks noChangeAspect="1"/>
          </p:cNvPicPr>
          <p:nvPr/>
        </p:nvPicPr>
        <p:blipFill>
          <a:blip r:embed="rId2"/>
          <a:stretch>
            <a:fillRect/>
          </a:stretch>
        </p:blipFill>
        <p:spPr>
          <a:xfrm>
            <a:off x="8071508" y="55235"/>
            <a:ext cx="3714754" cy="6858004"/>
          </a:xfrm>
          <a:prstGeom prst="rect">
            <a:avLst/>
          </a:prstGeom>
          <a:ln w="12700">
            <a:miter lim="400000"/>
          </a:ln>
        </p:spPr>
      </p:pic>
      <p:sp>
        <p:nvSpPr>
          <p:cNvPr id="395"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96" name="Bestemd voor aanpak leefbaarheid…"/>
          <p:cNvSpPr txBox="1"/>
          <p:nvPr/>
        </p:nvSpPr>
        <p:spPr>
          <a:xfrm>
            <a:off x="934547" y="1471543"/>
            <a:ext cx="6467374" cy="51398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spcBef>
                <a:spcPts val="1200"/>
              </a:spcBef>
              <a:defRPr sz="3200">
                <a:solidFill>
                  <a:srgbClr val="5D7982"/>
                </a:solidFill>
                <a:latin typeface="Open Sans"/>
                <a:ea typeface="Open Sans"/>
                <a:cs typeface="Open Sans"/>
                <a:sym typeface="Open Sans"/>
              </a:defRPr>
            </a:pPr>
            <a:r>
              <a:rPr sz="1600" b="1" kern="0" err="1">
                <a:solidFill>
                  <a:srgbClr val="5D7982"/>
                </a:solidFill>
                <a:latin typeface="Open Sans"/>
                <a:ea typeface="Open Sans"/>
                <a:cs typeface="Open Sans"/>
                <a:sym typeface="Open Sans"/>
              </a:rPr>
              <a:t>Volkshuisvestingfonds</a:t>
            </a:r>
            <a:r>
              <a:rPr sz="1600" kern="0">
                <a:solidFill>
                  <a:srgbClr val="5D7982"/>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bestemd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aanpak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leefbaarheid</a:t>
            </a:r>
            <a:r>
              <a:rPr sz="1600" kern="0">
                <a:solidFill>
                  <a:srgbClr val="4A6168"/>
                </a:solidFill>
                <a:latin typeface="Open Sans"/>
                <a:ea typeface="Open Sans"/>
                <a:cs typeface="Open Sans"/>
                <a:sym typeface="Open Sans"/>
              </a:rPr>
              <a:t>” </a:t>
            </a:r>
          </a:p>
          <a:p>
            <a:pPr hangingPunct="0">
              <a:spcBef>
                <a:spcPts val="1200"/>
              </a:spcBef>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spcBef>
                <a:spcPts val="1200"/>
              </a:spcBef>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1e tranche ca. 420 </a:t>
            </a:r>
            <a:r>
              <a:rPr sz="1600" kern="0" err="1">
                <a:solidFill>
                  <a:srgbClr val="4A6168"/>
                </a:solidFill>
                <a:latin typeface="Open Sans"/>
                <a:ea typeface="Open Sans"/>
                <a:cs typeface="Open Sans"/>
                <a:sym typeface="Open Sans"/>
              </a:rPr>
              <a:t>mln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veelal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alleen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duurzaamheid</a:t>
            </a:r>
            <a:r>
              <a:rPr sz="1600" kern="0">
                <a:solidFill>
                  <a:srgbClr val="4A6168"/>
                </a:solidFill>
                <a:latin typeface="Open Sans"/>
                <a:ea typeface="Open Sans"/>
                <a:cs typeface="Open Sans"/>
                <a:sym typeface="Open Sans"/>
              </a:rPr>
              <a:t>” </a:t>
            </a:r>
          </a:p>
          <a:p>
            <a:pPr hangingPunct="0">
              <a:spcBef>
                <a:spcPts val="1200"/>
              </a:spcBef>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2e tranche </a:t>
            </a:r>
            <a:r>
              <a:rPr sz="1600" kern="0" err="1">
                <a:solidFill>
                  <a:srgbClr val="4A6168"/>
                </a:solidFill>
                <a:latin typeface="Open Sans"/>
                <a:ea typeface="Open Sans"/>
                <a:cs typeface="Open Sans"/>
                <a:sym typeface="Open Sans"/>
              </a:rPr>
              <a:t>staat</a:t>
            </a:r>
            <a:r>
              <a:rPr sz="1600" kern="0">
                <a:solidFill>
                  <a:srgbClr val="4A6168"/>
                </a:solidFill>
                <a:latin typeface="Open Sans"/>
                <a:ea typeface="Open Sans"/>
                <a:cs typeface="Open Sans"/>
                <a:sym typeface="Open Sans"/>
              </a:rPr>
              <a:t> nu open: </a:t>
            </a:r>
            <a:r>
              <a:rPr sz="1600" kern="0" err="1">
                <a:solidFill>
                  <a:srgbClr val="4A6168"/>
                </a:solidFill>
                <a:latin typeface="Open Sans"/>
                <a:ea typeface="Open Sans"/>
                <a:cs typeface="Open Sans"/>
                <a:sym typeface="Open Sans"/>
              </a:rPr>
              <a:t>breder</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leefbaarheid</a:t>
            </a:r>
            <a:r>
              <a:rPr sz="1600" kern="0">
                <a:solidFill>
                  <a:srgbClr val="4A6168"/>
                </a:solidFill>
                <a:latin typeface="Open Sans"/>
                <a:ea typeface="Open Sans"/>
                <a:cs typeface="Open Sans"/>
                <a:sym typeface="Open Sans"/>
              </a:rPr>
              <a:t>”  </a:t>
            </a:r>
          </a:p>
          <a:p>
            <a:pPr marL="285750" indent="-285750" hangingPunct="0">
              <a:spcBef>
                <a:spcPts val="1200"/>
              </a:spcBef>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70% </a:t>
            </a:r>
            <a:r>
              <a:rPr sz="1600" kern="0" err="1">
                <a:solidFill>
                  <a:srgbClr val="4A6168"/>
                </a:solidFill>
                <a:latin typeface="Open Sans"/>
                <a:ea typeface="Open Sans"/>
                <a:cs typeface="Open Sans"/>
                <a:sym typeface="Open Sans"/>
              </a:rPr>
              <a:t>subsidie</a:t>
            </a:r>
            <a:r>
              <a:rPr sz="1600" kern="0">
                <a:solidFill>
                  <a:srgbClr val="4A6168"/>
                </a:solidFill>
                <a:latin typeface="Open Sans"/>
                <a:ea typeface="Open Sans"/>
                <a:cs typeface="Open Sans"/>
                <a:sym typeface="Open Sans"/>
              </a:rPr>
              <a:t> </a:t>
            </a:r>
          </a:p>
          <a:p>
            <a:pPr marL="285750" indent="-285750" hangingPunct="0">
              <a:spcBef>
                <a:spcPts val="1200"/>
              </a:spcBef>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Gemeente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organiseert</a:t>
            </a:r>
            <a:r>
              <a:rPr sz="1600" kern="0">
                <a:solidFill>
                  <a:srgbClr val="4A6168"/>
                </a:solidFill>
                <a:latin typeface="Open Sans"/>
                <a:ea typeface="Open Sans"/>
                <a:cs typeface="Open Sans"/>
                <a:sym typeface="Open Sans"/>
              </a:rPr>
              <a:t> 30%</a:t>
            </a:r>
          </a:p>
          <a:p>
            <a:pPr marL="285750" indent="-285750" hangingPunct="0">
              <a:spcBef>
                <a:spcPts val="1200"/>
              </a:spcBef>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Eigen </a:t>
            </a:r>
            <a:r>
              <a:rPr sz="1600" kern="0" err="1">
                <a:solidFill>
                  <a:srgbClr val="4A6168"/>
                </a:solidFill>
                <a:latin typeface="Open Sans"/>
                <a:ea typeface="Open Sans"/>
                <a:cs typeface="Open Sans"/>
                <a:sym typeface="Open Sans"/>
              </a:rPr>
              <a:t>bijdrage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inwoner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verrekenen</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o.a.</a:t>
            </a:r>
            <a:r>
              <a:rPr sz="1600" kern="0">
                <a:solidFill>
                  <a:srgbClr val="4A6168"/>
                </a:solidFill>
                <a:latin typeface="Open Sans"/>
                <a:ea typeface="Open Sans"/>
                <a:cs typeface="Open Sans"/>
                <a:sym typeface="Open Sans"/>
              </a:rPr>
              <a:t> ISDE)</a:t>
            </a:r>
          </a:p>
          <a:p>
            <a:pPr hangingPunct="0">
              <a:spcBef>
                <a:spcPts val="1200"/>
              </a:spcBef>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marL="285750" indent="-285750" hangingPunct="0">
              <a:spcBef>
                <a:spcPts val="1200"/>
              </a:spcBef>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Gemeente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organiseert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binnen</a:t>
            </a:r>
            <a:r>
              <a:rPr sz="1600" kern="0">
                <a:solidFill>
                  <a:srgbClr val="4A6168"/>
                </a:solidFill>
                <a:latin typeface="Open Sans"/>
                <a:ea typeface="Open Sans"/>
                <a:cs typeface="Open Sans"/>
                <a:sym typeface="Open Sans"/>
              </a:rPr>
              <a:t> twee </a:t>
            </a:r>
            <a:r>
              <a:rPr sz="1600" kern="0" err="1">
                <a:solidFill>
                  <a:srgbClr val="4A6168"/>
                </a:solidFill>
                <a:latin typeface="Open Sans"/>
                <a:ea typeface="Open Sans"/>
                <a:cs typeface="Open Sans"/>
                <a:sym typeface="Open Sans"/>
              </a:rPr>
              <a:t>jaar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na</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toekenning</a:t>
            </a:r>
            <a:r>
              <a:rPr sz="1600" kern="0">
                <a:solidFill>
                  <a:srgbClr val="4A6168"/>
                </a:solidFill>
                <a:latin typeface="Open Sans"/>
                <a:ea typeface="Open Sans"/>
                <a:cs typeface="Open Sans"/>
                <a:sym typeface="Open Sans"/>
              </a:rPr>
              <a:t>…</a:t>
            </a:r>
          </a:p>
          <a:p>
            <a:pPr hangingPunct="0">
              <a:spcBef>
                <a:spcPts val="1200"/>
              </a:spcBef>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spcBef>
                <a:spcPts val="1200"/>
              </a:spcBef>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Ingewikkeld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proces</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ontzorgen</a:t>
            </a:r>
            <a:r>
              <a:rPr sz="1600" kern="0">
                <a:solidFill>
                  <a:srgbClr val="4A6168"/>
                </a:solidFill>
                <a:latin typeface="Open Sans"/>
                <a:ea typeface="Open Sans"/>
                <a:cs typeface="Open Sans"/>
                <a:sym typeface="Open Sans"/>
              </a:rPr>
              <a:t> van </a:t>
            </a:r>
            <a:r>
              <a:rPr sz="1600" kern="0" err="1">
                <a:solidFill>
                  <a:srgbClr val="4A6168"/>
                </a:solidFill>
                <a:latin typeface="Open Sans"/>
                <a:ea typeface="Open Sans"/>
                <a:cs typeface="Open Sans"/>
                <a:sym typeface="Open Sans"/>
              </a:rPr>
              <a:t>inwoners</a:t>
            </a:r>
            <a:endParaRPr sz="1600" kern="0">
              <a:solidFill>
                <a:srgbClr val="4A6168"/>
              </a:solidFill>
              <a:latin typeface="Open Sans"/>
              <a:ea typeface="Open Sans"/>
              <a:cs typeface="Open Sans"/>
              <a:sym typeface="Open Sans"/>
            </a:endParaRPr>
          </a:p>
          <a:p>
            <a:pPr hangingPunct="0">
              <a:spcBef>
                <a:spcPts val="1200"/>
              </a:spcBef>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Hoe </a:t>
            </a:r>
            <a:r>
              <a:rPr sz="1600" kern="0" err="1">
                <a:solidFill>
                  <a:srgbClr val="4A6168"/>
                </a:solidFill>
                <a:latin typeface="Open Sans"/>
                <a:ea typeface="Open Sans"/>
                <a:cs typeface="Open Sans"/>
                <a:sym typeface="Open Sans"/>
              </a:rPr>
              <a:t>organiseer</a:t>
            </a:r>
            <a:r>
              <a:rPr sz="1600" kern="0">
                <a:solidFill>
                  <a:srgbClr val="4A6168"/>
                </a:solidFill>
                <a:latin typeface="Open Sans"/>
                <a:ea typeface="Open Sans"/>
                <a:cs typeface="Open Sans"/>
                <a:sym typeface="Open Sans"/>
              </a:rPr>
              <a:t> je de eigen </a:t>
            </a:r>
            <a:r>
              <a:rPr sz="1600" kern="0" err="1">
                <a:solidFill>
                  <a:srgbClr val="4A6168"/>
                </a:solidFill>
                <a:latin typeface="Open Sans"/>
                <a:ea typeface="Open Sans"/>
                <a:cs typeface="Open Sans"/>
                <a:sym typeface="Open Sans"/>
              </a:rPr>
              <a:t>bijdrage</a:t>
            </a:r>
            <a:r>
              <a:rPr sz="1600" kern="0">
                <a:solidFill>
                  <a:srgbClr val="4A6168"/>
                </a:solidFill>
                <a:latin typeface="Open Sans"/>
                <a:ea typeface="Open Sans"/>
                <a:cs typeface="Open Sans"/>
                <a:sym typeface="Open Sans"/>
              </a:rPr>
              <a:t>? </a:t>
            </a:r>
          </a:p>
          <a:p>
            <a:pPr hangingPunct="0">
              <a:spcBef>
                <a:spcPts val="1200"/>
              </a:spcBef>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Subsidiestromen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managen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zelf</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als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gemeente</a:t>
            </a: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SVn</a:t>
            </a:r>
            <a:r>
              <a:rPr sz="1600" kern="0">
                <a:solidFill>
                  <a:srgbClr val="4A6168"/>
                </a:solidFill>
                <a:latin typeface="Open Sans"/>
                <a:ea typeface="Open Sans"/>
                <a:cs typeface="Open Sans"/>
                <a:sym typeface="Open Sans"/>
              </a:rPr>
              <a:t>/SNN/…?)</a:t>
            </a:r>
          </a:p>
        </p:txBody>
      </p:sp>
      <p:sp>
        <p:nvSpPr>
          <p:cNvPr id="397" name="VHF subsidie - 1e tranche"/>
          <p:cNvSpPr txBox="1"/>
          <p:nvPr/>
        </p:nvSpPr>
        <p:spPr>
          <a:xfrm>
            <a:off x="934547" y="595965"/>
            <a:ext cx="3021016" cy="5355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VHF subsidie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00" name="Juridisch:…"/>
          <p:cNvSpPr txBox="1"/>
          <p:nvPr/>
        </p:nvSpPr>
        <p:spPr>
          <a:xfrm>
            <a:off x="979213" y="1356462"/>
            <a:ext cx="10976574" cy="60401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90000"/>
              </a:lnSpc>
              <a:spcBef>
                <a:spcPts val="1200"/>
              </a:spcBef>
              <a:defRPr sz="3800" b="1">
                <a:solidFill>
                  <a:srgbClr val="4A6168"/>
                </a:solidFill>
                <a:latin typeface="Open Sans"/>
                <a:ea typeface="Open Sans"/>
                <a:cs typeface="Open Sans"/>
                <a:sym typeface="Open Sans"/>
              </a:defRPr>
            </a:pPr>
            <a:r>
              <a:rPr sz="1900" b="1" kern="0" err="1">
                <a:solidFill>
                  <a:srgbClr val="4A6168"/>
                </a:solidFill>
                <a:latin typeface="Open Sans"/>
                <a:ea typeface="Open Sans"/>
                <a:cs typeface="Open Sans"/>
                <a:sym typeface="Open Sans"/>
              </a:rPr>
              <a:t>Juridisch</a:t>
            </a:r>
            <a:r>
              <a:rPr sz="1900" b="1" kern="0">
                <a:solidFill>
                  <a:srgbClr val="4A6168"/>
                </a:solidFill>
                <a:latin typeface="Open Sans"/>
                <a:ea typeface="Open Sans"/>
                <a:cs typeface="Open Sans"/>
                <a:sym typeface="Open Sans"/>
              </a:rPr>
              <a:t>:</a:t>
            </a:r>
          </a:p>
          <a:p>
            <a:pPr hangingPunct="0">
              <a:lnSpc>
                <a:spcPct val="90000"/>
              </a:lnSpc>
              <a:spcBef>
                <a:spcPts val="1200"/>
              </a:spcBef>
              <a:defRPr sz="3800">
                <a:solidFill>
                  <a:srgbClr val="4A6168"/>
                </a:solidFill>
                <a:latin typeface="Open Sans"/>
                <a:ea typeface="Open Sans"/>
                <a:cs typeface="Open Sans"/>
                <a:sym typeface="Open Sans"/>
              </a:defRPr>
            </a:pPr>
            <a:r>
              <a:rPr sz="1900" kern="0" err="1">
                <a:solidFill>
                  <a:srgbClr val="4A6168"/>
                </a:solidFill>
                <a:latin typeface="Open Sans"/>
                <a:ea typeface="Open Sans"/>
                <a:cs typeface="Open Sans"/>
                <a:sym typeface="Open Sans"/>
              </a:rPr>
              <a:t>subsidie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voor</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een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doel</a:t>
            </a:r>
            <a:r>
              <a:rPr sz="1900" kern="0">
                <a:solidFill>
                  <a:srgbClr val="4A6168"/>
                </a:solidFill>
                <a:latin typeface="Open Sans"/>
                <a:ea typeface="Open Sans"/>
                <a:cs typeface="Open Sans"/>
                <a:sym typeface="Open Sans"/>
              </a:rPr>
              <a:t>’ = </a:t>
            </a:r>
            <a:r>
              <a:rPr sz="1900" kern="0" err="1">
                <a:solidFill>
                  <a:srgbClr val="4A6168"/>
                </a:solidFill>
                <a:latin typeface="Open Sans"/>
                <a:ea typeface="Open Sans"/>
                <a:cs typeface="Open Sans"/>
                <a:sym typeface="Open Sans"/>
              </a:rPr>
              <a:t>geen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inkomen</a:t>
            </a:r>
            <a:r>
              <a:rPr sz="1900" kern="0">
                <a:solidFill>
                  <a:srgbClr val="4A6168"/>
                </a:solidFill>
                <a:latin typeface="Open Sans"/>
                <a:ea typeface="Open Sans"/>
                <a:cs typeface="Open Sans"/>
                <a:sym typeface="Open Sans"/>
              </a:rPr>
              <a:t> — </a:t>
            </a:r>
            <a:r>
              <a:rPr sz="1900" kern="0" err="1">
                <a:solidFill>
                  <a:srgbClr val="4A6168"/>
                </a:solidFill>
                <a:latin typeface="Open Sans"/>
                <a:ea typeface="Open Sans"/>
                <a:cs typeface="Open Sans"/>
                <a:sym typeface="Open Sans"/>
              </a:rPr>
              <a:t>subsidie</a:t>
            </a:r>
            <a:r>
              <a:rPr sz="1900" kern="0">
                <a:solidFill>
                  <a:srgbClr val="4A6168"/>
                </a:solidFill>
                <a:latin typeface="Open Sans"/>
                <a:ea typeface="Open Sans"/>
                <a:cs typeface="Open Sans"/>
                <a:sym typeface="Open Sans"/>
              </a:rPr>
              <a:t> is </a:t>
            </a:r>
            <a:r>
              <a:rPr sz="1900" kern="0" err="1">
                <a:solidFill>
                  <a:srgbClr val="4A6168"/>
                </a:solidFill>
                <a:latin typeface="Open Sans"/>
                <a:ea typeface="Open Sans"/>
                <a:cs typeface="Open Sans"/>
                <a:sym typeface="Open Sans"/>
              </a:rPr>
              <a:t>nodig</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voor</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uitvoering</a:t>
            </a:r>
            <a:r>
              <a:rPr sz="1900" kern="0">
                <a:solidFill>
                  <a:srgbClr val="4A6168"/>
                </a:solidFill>
                <a:latin typeface="Open Sans"/>
                <a:ea typeface="Open Sans"/>
                <a:cs typeface="Open Sans"/>
                <a:sym typeface="Open Sans"/>
              </a:rPr>
              <a:t> van </a:t>
            </a:r>
            <a:r>
              <a:rPr sz="1900" kern="0" err="1">
                <a:solidFill>
                  <a:srgbClr val="4A6168"/>
                </a:solidFill>
                <a:latin typeface="Open Sans"/>
                <a:ea typeface="Open Sans"/>
                <a:cs typeface="Open Sans"/>
                <a:sym typeface="Open Sans"/>
              </a:rPr>
              <a:t>maatregelen</a:t>
            </a:r>
            <a:r>
              <a:rPr sz="1900" kern="0">
                <a:solidFill>
                  <a:srgbClr val="4A6168"/>
                </a:solidFill>
                <a:latin typeface="Open Sans"/>
                <a:ea typeface="Open Sans"/>
                <a:cs typeface="Open Sans"/>
                <a:sym typeface="Open Sans"/>
              </a:rPr>
              <a:t> </a:t>
            </a:r>
          </a:p>
          <a:p>
            <a:pPr hangingPunct="0">
              <a:lnSpc>
                <a:spcPct val="90000"/>
              </a:lnSpc>
              <a:spcBef>
                <a:spcPts val="1200"/>
              </a:spcBef>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niet</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uitvoeren</a:t>
            </a:r>
            <a:r>
              <a:rPr sz="1900" kern="0">
                <a:solidFill>
                  <a:srgbClr val="4A6168"/>
                </a:solidFill>
                <a:latin typeface="Open Sans"/>
                <a:ea typeface="Open Sans"/>
                <a:cs typeface="Open Sans"/>
                <a:sym typeface="Open Sans"/>
              </a:rPr>
              <a:t> = </a:t>
            </a:r>
            <a:r>
              <a:rPr sz="1900" kern="0" err="1">
                <a:solidFill>
                  <a:srgbClr val="4A6168"/>
                </a:solidFill>
                <a:latin typeface="Open Sans"/>
                <a:ea typeface="Open Sans"/>
                <a:cs typeface="Open Sans"/>
                <a:sym typeface="Open Sans"/>
              </a:rPr>
              <a:t>terugbetalen</a:t>
            </a: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b="1">
                <a:solidFill>
                  <a:srgbClr val="4A6168"/>
                </a:solidFill>
                <a:latin typeface="Open Sans"/>
                <a:ea typeface="Open Sans"/>
                <a:cs typeface="Open Sans"/>
                <a:sym typeface="Open Sans"/>
              </a:defRPr>
            </a:pPr>
            <a:r>
              <a:rPr sz="1900" b="1" kern="0" err="1">
                <a:solidFill>
                  <a:srgbClr val="4A6168"/>
                </a:solidFill>
                <a:latin typeface="Open Sans"/>
                <a:ea typeface="Open Sans"/>
                <a:cs typeface="Open Sans"/>
                <a:sym typeface="Open Sans"/>
              </a:rPr>
              <a:t>Sociaal</a:t>
            </a:r>
            <a:r>
              <a:rPr sz="1900" b="1" kern="0">
                <a:solidFill>
                  <a:srgbClr val="4A6168"/>
                </a:solidFill>
                <a:latin typeface="Open Sans"/>
                <a:ea typeface="Open Sans"/>
                <a:cs typeface="Open Sans"/>
                <a:sym typeface="Open Sans"/>
              </a:rPr>
              <a:t> </a:t>
            </a:r>
            <a:r>
              <a:rPr sz="1900" b="1" kern="0" err="1">
                <a:solidFill>
                  <a:srgbClr val="4A6168"/>
                </a:solidFill>
                <a:latin typeface="Open Sans"/>
                <a:ea typeface="Open Sans"/>
                <a:cs typeface="Open Sans"/>
                <a:sym typeface="Open Sans"/>
              </a:rPr>
              <a:t>Domein</a:t>
            </a:r>
            <a:r>
              <a:rPr sz="1900" b="1" kern="0">
                <a:solidFill>
                  <a:srgbClr val="4A6168"/>
                </a:solidFill>
                <a:latin typeface="Open Sans"/>
                <a:ea typeface="Open Sans"/>
                <a:cs typeface="Open Sans"/>
                <a:sym typeface="Open Sans"/>
              </a:rPr>
              <a:t>:</a:t>
            </a:r>
          </a:p>
          <a:p>
            <a:pPr hangingPunct="0">
              <a:lnSpc>
                <a:spcPct val="90000"/>
              </a:lnSpc>
              <a:spcBef>
                <a:spcPts val="1200"/>
              </a:spcBef>
              <a:defRPr sz="3800">
                <a:solidFill>
                  <a:srgbClr val="4A6168"/>
                </a:solidFill>
                <a:latin typeface="Open Sans"/>
                <a:ea typeface="Open Sans"/>
                <a:cs typeface="Open Sans"/>
                <a:sym typeface="Open Sans"/>
              </a:defRPr>
            </a:pPr>
            <a:r>
              <a:rPr sz="1900" kern="0" err="1">
                <a:solidFill>
                  <a:srgbClr val="4A6168"/>
                </a:solidFill>
                <a:latin typeface="Open Sans"/>
                <a:ea typeface="Open Sans"/>
                <a:cs typeface="Open Sans"/>
                <a:sym typeface="Open Sans"/>
              </a:rPr>
              <a:t>Richtlijn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opstellen</a:t>
            </a:r>
            <a:r>
              <a:rPr sz="1900" kern="0">
                <a:solidFill>
                  <a:srgbClr val="4A6168"/>
                </a:solidFill>
                <a:latin typeface="Open Sans"/>
                <a:ea typeface="Open Sans"/>
                <a:cs typeface="Open Sans"/>
                <a:sym typeface="Open Sans"/>
              </a:rPr>
              <a:t> - </a:t>
            </a:r>
            <a:r>
              <a:rPr sz="1900" kern="0" err="1">
                <a:solidFill>
                  <a:srgbClr val="4A6168"/>
                </a:solidFill>
                <a:latin typeface="Open Sans"/>
                <a:ea typeface="Open Sans"/>
                <a:cs typeface="Open Sans"/>
                <a:sym typeface="Open Sans"/>
              </a:rPr>
              <a:t>subsidie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niet</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meetellen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als</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inkomen</a:t>
            </a: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ISDE - </a:t>
            </a:r>
            <a:r>
              <a:rPr sz="1900" kern="0" err="1">
                <a:solidFill>
                  <a:srgbClr val="4A6168"/>
                </a:solidFill>
                <a:latin typeface="Open Sans"/>
                <a:ea typeface="Open Sans"/>
                <a:cs typeface="Open Sans"/>
                <a:sym typeface="Open Sans"/>
              </a:rPr>
              <a:t>achteraf</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uitbetaling</a:t>
            </a:r>
            <a:r>
              <a:rPr sz="1900" kern="0">
                <a:solidFill>
                  <a:srgbClr val="4A6168"/>
                </a:solidFill>
                <a:latin typeface="Open Sans"/>
                <a:ea typeface="Open Sans"/>
                <a:cs typeface="Open Sans"/>
                <a:sym typeface="Open Sans"/>
              </a:rPr>
              <a:t> door RVO = </a:t>
            </a:r>
            <a:r>
              <a:rPr sz="1900" kern="0" err="1">
                <a:solidFill>
                  <a:srgbClr val="4A6168"/>
                </a:solidFill>
                <a:latin typeface="Open Sans"/>
                <a:ea typeface="Open Sans"/>
                <a:cs typeface="Open Sans"/>
                <a:sym typeface="Open Sans"/>
              </a:rPr>
              <a:t>lening</a:t>
            </a:r>
            <a:r>
              <a:rPr sz="1900" kern="0">
                <a:solidFill>
                  <a:srgbClr val="4A6168"/>
                </a:solidFill>
                <a:latin typeface="Open Sans"/>
                <a:ea typeface="Open Sans"/>
                <a:cs typeface="Open Sans"/>
                <a:sym typeface="Open Sans"/>
              </a:rPr>
              <a:t> NWF </a:t>
            </a:r>
            <a:r>
              <a:rPr sz="1900" kern="0" err="1">
                <a:solidFill>
                  <a:srgbClr val="4A6168"/>
                </a:solidFill>
                <a:latin typeface="Open Sans"/>
                <a:ea typeface="Open Sans"/>
                <a:cs typeface="Open Sans"/>
                <a:sym typeface="Open Sans"/>
              </a:rPr>
              <a:t>afsluiten</a:t>
            </a:r>
            <a:r>
              <a:rPr sz="1900" kern="0">
                <a:solidFill>
                  <a:srgbClr val="4A6168"/>
                </a:solidFill>
                <a:latin typeface="Open Sans"/>
                <a:ea typeface="Open Sans"/>
                <a:cs typeface="Open Sans"/>
                <a:sym typeface="Open Sans"/>
              </a:rPr>
              <a:t>, maar </a:t>
            </a:r>
            <a:r>
              <a:rPr sz="1900" kern="0" err="1">
                <a:solidFill>
                  <a:srgbClr val="4A6168"/>
                </a:solidFill>
                <a:latin typeface="Open Sans"/>
                <a:ea typeface="Open Sans"/>
                <a:cs typeface="Open Sans"/>
                <a:sym typeface="Open Sans"/>
              </a:rPr>
              <a:t>subsidie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daadwerkelijk</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gebruiken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voor</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aflossing</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lening</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terugbetalen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Bijstandsuitkering</a:t>
            </a:r>
            <a:r>
              <a:rPr sz="1900" kern="0">
                <a:solidFill>
                  <a:srgbClr val="4A6168"/>
                </a:solidFill>
                <a:latin typeface="Open Sans"/>
                <a:ea typeface="Open Sans"/>
                <a:cs typeface="Open Sans"/>
                <a:sym typeface="Open Sans"/>
              </a:rPr>
              <a:t>?……. </a:t>
            </a: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r>
              <a:rPr sz="1900" kern="0" err="1">
                <a:solidFill>
                  <a:srgbClr val="4A6168"/>
                </a:solidFill>
                <a:latin typeface="Open Sans"/>
                <a:ea typeface="Open Sans"/>
                <a:cs typeface="Open Sans"/>
                <a:sym typeface="Open Sans"/>
              </a:rPr>
              <a:t>Heeft</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subsidie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invloed</a:t>
            </a:r>
            <a:r>
              <a:rPr sz="1900" kern="0">
                <a:solidFill>
                  <a:srgbClr val="4A6168"/>
                </a:solidFill>
                <a:latin typeface="Open Sans"/>
                <a:ea typeface="Open Sans"/>
                <a:cs typeface="Open Sans"/>
                <a:sym typeface="Open Sans"/>
              </a:rPr>
              <a:t> op de ‘</a:t>
            </a:r>
            <a:r>
              <a:rPr sz="1900" kern="0" err="1">
                <a:solidFill>
                  <a:srgbClr val="4A6168"/>
                </a:solidFill>
                <a:latin typeface="Open Sans"/>
                <a:ea typeface="Open Sans"/>
                <a:cs typeface="Open Sans"/>
                <a:sym typeface="Open Sans"/>
              </a:rPr>
              <a:t>vermogensgrens</a:t>
            </a:r>
            <a:r>
              <a:rPr sz="1900" kern="0">
                <a:solidFill>
                  <a:srgbClr val="4A6168"/>
                </a:solidFill>
                <a:latin typeface="Open Sans"/>
                <a:ea typeface="Open Sans"/>
                <a:cs typeface="Open Sans"/>
                <a:sym typeface="Open Sans"/>
              </a:rPr>
              <a:t>’ - </a:t>
            </a:r>
            <a:r>
              <a:rPr sz="1900" kern="0" err="1">
                <a:solidFill>
                  <a:srgbClr val="4A6168"/>
                </a:solidFill>
                <a:latin typeface="Open Sans"/>
                <a:ea typeface="Open Sans"/>
                <a:cs typeface="Open Sans"/>
                <a:sym typeface="Open Sans"/>
              </a:rPr>
              <a:t>tijdelijk</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boven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deze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grens</a:t>
            </a: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b="1">
                <a:solidFill>
                  <a:srgbClr val="4A6168"/>
                </a:solidFill>
                <a:latin typeface="Open Sans"/>
                <a:ea typeface="Open Sans"/>
                <a:cs typeface="Open Sans"/>
                <a:sym typeface="Open Sans"/>
              </a:defRPr>
            </a:pPr>
            <a:r>
              <a:rPr sz="1900" b="1" kern="0">
                <a:solidFill>
                  <a:srgbClr val="4A6168"/>
                </a:solidFill>
                <a:latin typeface="Open Sans"/>
                <a:ea typeface="Open Sans"/>
                <a:cs typeface="Open Sans"/>
                <a:sym typeface="Open Sans"/>
              </a:rPr>
              <a:t>NOG VEEL ONDUIDELIJK</a:t>
            </a: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 </a:t>
            </a:r>
          </a:p>
        </p:txBody>
      </p:sp>
      <p:sp>
        <p:nvSpPr>
          <p:cNvPr id="401" name="subsidie - de gevolgen….."/>
          <p:cNvSpPr txBox="1"/>
          <p:nvPr/>
        </p:nvSpPr>
        <p:spPr>
          <a:xfrm>
            <a:off x="934549" y="473002"/>
            <a:ext cx="6038833"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45720" bIns="4572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subsidie - de gevolgen…..</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04" name="Vindt je dat bij ontzorgen ook ‘financieel ontzorgen’ hoort binnen de warmtetransitie (wijkaanpak)?…"/>
          <p:cNvSpPr txBox="1"/>
          <p:nvPr/>
        </p:nvSpPr>
        <p:spPr>
          <a:xfrm>
            <a:off x="792275" y="1356463"/>
            <a:ext cx="10976573" cy="53091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defTabSz="228600" hangingPunct="0">
              <a:defRPr sz="3800">
                <a:solidFill>
                  <a:srgbClr val="000000"/>
                </a:solidFill>
                <a:latin typeface="Helvetica"/>
                <a:ea typeface="Helvetica"/>
                <a:cs typeface="Helvetica"/>
                <a:sym typeface="Helvetica"/>
              </a:defRPr>
            </a:pP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Vind</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je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dat</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bij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ontzorgen</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ook</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financieel</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ontzorgen</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hoort</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binnen</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de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warmtetransitie</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wijkaanpak</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a:t>
            </a:r>
          </a:p>
          <a:p>
            <a:pPr defTabSz="228600" hangingPunct="0">
              <a:defRPr sz="3800">
                <a:solidFill>
                  <a:srgbClr val="000000"/>
                </a:solidFill>
                <a:latin typeface="Helvetica"/>
                <a:ea typeface="Helvetica"/>
                <a:cs typeface="Helvetica"/>
                <a:sym typeface="Helvetica"/>
              </a:defRPr>
            </a:pPr>
            <a:endPar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endParaRPr>
          </a:p>
          <a:p>
            <a:pPr lvl="1" indent="-158750" defTabSz="228600" hangingPunct="0">
              <a:buSzPct val="100000"/>
              <a:buFont typeface="Helvetica"/>
              <a:buChar char="•"/>
              <a:defRPr sz="3800">
                <a:solidFill>
                  <a:srgbClr val="000000"/>
                </a:solidFill>
                <a:latin typeface="Helvetica"/>
                <a:ea typeface="Helvetica"/>
                <a:cs typeface="Helvetica"/>
                <a:sym typeface="Helvetica"/>
              </a:defRPr>
            </a:pP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Ja</a:t>
            </a:r>
          </a:p>
          <a:p>
            <a:pPr defTabSz="228600" hangingPunct="0">
              <a:defRPr sz="3800">
                <a:solidFill>
                  <a:srgbClr val="000000"/>
                </a:solidFill>
                <a:latin typeface="Helvetica"/>
                <a:ea typeface="Helvetica"/>
                <a:cs typeface="Helvetica"/>
                <a:sym typeface="Helvetica"/>
              </a:defRPr>
            </a:pPr>
            <a:endPar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endParaRPr>
          </a:p>
          <a:p>
            <a:pPr lvl="1" indent="-158750" defTabSz="228600" hangingPunct="0">
              <a:buSzPct val="100000"/>
              <a:buFont typeface="Helvetica"/>
              <a:buChar char="•"/>
              <a:defRPr sz="3800">
                <a:solidFill>
                  <a:srgbClr val="000000"/>
                </a:solidFill>
                <a:latin typeface="Helvetica"/>
                <a:ea typeface="Helvetica"/>
                <a:cs typeface="Helvetica"/>
                <a:sym typeface="Helvetica"/>
              </a:defRPr>
            </a:pP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Nee</a:t>
            </a:r>
          </a:p>
          <a:p>
            <a:pPr defTabSz="228600" hangingPunct="0">
              <a:defRPr sz="3800">
                <a:solidFill>
                  <a:srgbClr val="000000"/>
                </a:solidFill>
                <a:latin typeface="Helvetica"/>
                <a:ea typeface="Helvetica"/>
                <a:cs typeface="Helvetica"/>
                <a:sym typeface="Helvetica"/>
              </a:defRPr>
            </a:pPr>
            <a:endPar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endParaRPr>
          </a:p>
          <a:p>
            <a:pPr lvl="1" indent="-158750" defTabSz="228600" hangingPunct="0">
              <a:buSzPct val="100000"/>
              <a:buFont typeface="Helvetica"/>
              <a:buChar char="•"/>
              <a:defRPr sz="3800">
                <a:solidFill>
                  <a:srgbClr val="000000"/>
                </a:solidFill>
                <a:latin typeface="Helvetica"/>
                <a:ea typeface="Helvetica"/>
                <a:cs typeface="Helvetica"/>
                <a:sym typeface="Helvetica"/>
              </a:defRPr>
            </a:pP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Alleen</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voor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bepaalde</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doelgroepen</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geef</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vooral</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in de chat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aan</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voor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welke</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doelgroep</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dit</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geldt</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p>
          <a:p>
            <a:pPr defTabSz="228600" hangingPunct="0">
              <a:defRPr sz="3800">
                <a:solidFill>
                  <a:srgbClr val="000000"/>
                </a:solidFill>
                <a:latin typeface="Helvetica"/>
                <a:ea typeface="Helvetica"/>
                <a:cs typeface="Helvetica"/>
                <a:sym typeface="Helvetica"/>
              </a:defRPr>
            </a:pPr>
            <a:endPar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endParaRPr>
          </a:p>
          <a:p>
            <a:pPr lvl="1" indent="-158750" defTabSz="228600" hangingPunct="0">
              <a:buSzPct val="100000"/>
              <a:buFont typeface="Helvetica"/>
              <a:buChar char="•"/>
              <a:defRPr sz="3800">
                <a:solidFill>
                  <a:srgbClr val="000000"/>
                </a:solidFill>
                <a:latin typeface="Helvetica"/>
                <a:ea typeface="Helvetica"/>
                <a:cs typeface="Helvetica"/>
                <a:sym typeface="Helvetica"/>
              </a:defRPr>
            </a:pP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Anders,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ik</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geef</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mijn</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a:t>
            </a:r>
            <a:r>
              <a:rPr sz="1900" kern="0" err="1">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reactie</a:t>
            </a:r>
            <a:r>
              <a:rPr sz="1900" kern="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a:rPr>
              <a:t> in de chat </a:t>
            </a:r>
          </a:p>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4800" i="1">
                <a:solidFill>
                  <a:srgbClr val="4A6168"/>
                </a:solidFill>
                <a:latin typeface="Open Sans"/>
                <a:ea typeface="Open Sans"/>
                <a:cs typeface="Open Sans"/>
                <a:sym typeface="Open Sans"/>
              </a:defRPr>
            </a:pPr>
            <a:r>
              <a:rPr sz="2400" i="1" kern="0" err="1">
                <a:solidFill>
                  <a:srgbClr val="4A6168"/>
                </a:solidFill>
                <a:latin typeface="Open Sans"/>
                <a:ea typeface="Open Sans"/>
                <a:cs typeface="Open Sans"/>
                <a:sym typeface="Open Sans"/>
              </a:rPr>
              <a:t>Inhoudelijke</a:t>
            </a:r>
            <a:r>
              <a:rPr sz="2400" i="1" kern="0">
                <a:solidFill>
                  <a:srgbClr val="4A6168"/>
                </a:solidFill>
                <a:latin typeface="Open Sans"/>
                <a:ea typeface="Open Sans"/>
                <a:cs typeface="Open Sans"/>
                <a:sym typeface="Open Sans"/>
              </a:rPr>
              <a:t> </a:t>
            </a:r>
            <a:r>
              <a:rPr sz="2400" i="1" kern="0" err="1">
                <a:solidFill>
                  <a:srgbClr val="4A6168"/>
                </a:solidFill>
                <a:latin typeface="Open Sans"/>
                <a:ea typeface="Open Sans"/>
                <a:cs typeface="Open Sans"/>
                <a:sym typeface="Open Sans"/>
              </a:rPr>
              <a:t>reacties</a:t>
            </a:r>
            <a:r>
              <a:rPr sz="2400" i="1" kern="0">
                <a:solidFill>
                  <a:srgbClr val="4A6168"/>
                </a:solidFill>
                <a:latin typeface="Open Sans"/>
                <a:ea typeface="Open Sans"/>
                <a:cs typeface="Open Sans"/>
                <a:sym typeface="Open Sans"/>
              </a:rPr>
              <a:t> </a:t>
            </a:r>
            <a:r>
              <a:rPr sz="2400" i="1" kern="0" err="1">
                <a:solidFill>
                  <a:srgbClr val="4A6168"/>
                </a:solidFill>
                <a:latin typeface="Open Sans"/>
                <a:ea typeface="Open Sans"/>
                <a:cs typeface="Open Sans"/>
                <a:sym typeface="Open Sans"/>
              </a:rPr>
              <a:t>graag</a:t>
            </a:r>
            <a:r>
              <a:rPr sz="2400" i="1" kern="0">
                <a:solidFill>
                  <a:srgbClr val="4A6168"/>
                </a:solidFill>
                <a:latin typeface="Open Sans"/>
                <a:ea typeface="Open Sans"/>
                <a:cs typeface="Open Sans"/>
                <a:sym typeface="Open Sans"/>
              </a:rPr>
              <a:t> in de chat</a:t>
            </a:r>
          </a:p>
          <a:p>
            <a:pPr hangingPunct="0">
              <a:lnSpc>
                <a:spcPct val="90000"/>
              </a:lnSpc>
              <a:spcBef>
                <a:spcPts val="1200"/>
              </a:spcBef>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 </a:t>
            </a:r>
          </a:p>
        </p:txBody>
      </p:sp>
      <p:sp>
        <p:nvSpPr>
          <p:cNvPr id="405" name="Stellingen"/>
          <p:cNvSpPr txBox="1"/>
          <p:nvPr/>
        </p:nvSpPr>
        <p:spPr>
          <a:xfrm>
            <a:off x="934549" y="473002"/>
            <a:ext cx="234391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45720" bIns="4572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Stellingen</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242A969-289A-0C1E-450F-FD8DCD157937}"/>
              </a:ext>
            </a:extLst>
          </p:cNvPr>
          <p:cNvPicPr>
            <a:picLocks noChangeAspect="1"/>
          </p:cNvPicPr>
          <p:nvPr/>
        </p:nvPicPr>
        <p:blipFill>
          <a:blip r:embed="rId3"/>
          <a:stretch>
            <a:fillRect/>
          </a:stretch>
        </p:blipFill>
        <p:spPr>
          <a:xfrm>
            <a:off x="5806440" y="872331"/>
            <a:ext cx="6382002" cy="5988116"/>
          </a:xfrm>
          <a:prstGeom prst="rect">
            <a:avLst/>
          </a:prstGeom>
        </p:spPr>
      </p:pic>
      <p:pic>
        <p:nvPicPr>
          <p:cNvPr id="159" name="Afbeelding" descr="Afbeelding"/>
          <p:cNvPicPr>
            <a:picLocks noChangeAspect="1"/>
          </p:cNvPicPr>
          <p:nvPr/>
        </p:nvPicPr>
        <p:blipFill>
          <a:blip r:embed="rId4"/>
          <a:stretch>
            <a:fillRect/>
          </a:stretch>
        </p:blipFill>
        <p:spPr>
          <a:xfrm>
            <a:off x="855663" y="151823"/>
            <a:ext cx="2249488" cy="597858"/>
          </a:xfrm>
          <a:prstGeom prst="rect">
            <a:avLst/>
          </a:prstGeom>
          <a:ln w="12700">
            <a:miter lim="400000"/>
          </a:ln>
        </p:spPr>
      </p:pic>
      <p:pic>
        <p:nvPicPr>
          <p:cNvPr id="6" name="Afbeelding">
            <a:extLst>
              <a:ext uri="{FF2B5EF4-FFF2-40B4-BE49-F238E27FC236}">
                <a16:creationId xmlns:a16="http://schemas.microsoft.com/office/drawing/2014/main" id="{D1B0E8A1-F1E5-9342-F7E4-6ABAE830E38E}"/>
              </a:ext>
            </a:extLst>
          </p:cNvPr>
          <p:cNvPicPr>
            <a:picLocks noChangeAspect="1"/>
          </p:cNvPicPr>
          <p:nvPr/>
        </p:nvPicPr>
        <p:blipFill>
          <a:blip r:embed="rId5"/>
          <a:srcRect r="19992"/>
          <a:stretch>
            <a:fillRect/>
          </a:stretch>
        </p:blipFill>
        <p:spPr>
          <a:xfrm>
            <a:off x="0" y="872331"/>
            <a:ext cx="6922008" cy="5985669"/>
          </a:xfrm>
          <a:prstGeom prst="rect">
            <a:avLst/>
          </a:prstGeom>
          <a:solidFill>
            <a:srgbClr val="AAC950"/>
          </a:solidFill>
          <a:ln w="12700">
            <a:miter lim="400000"/>
          </a:ln>
        </p:spPr>
      </p:pic>
      <p:sp>
        <p:nvSpPr>
          <p:cNvPr id="4" name="Tekstvak 3">
            <a:extLst>
              <a:ext uri="{FF2B5EF4-FFF2-40B4-BE49-F238E27FC236}">
                <a16:creationId xmlns:a16="http://schemas.microsoft.com/office/drawing/2014/main" id="{F29AF6BD-17F7-157C-3087-C9235AED9175}"/>
              </a:ext>
            </a:extLst>
          </p:cNvPr>
          <p:cNvSpPr txBox="1"/>
          <p:nvPr/>
        </p:nvSpPr>
        <p:spPr>
          <a:xfrm>
            <a:off x="855663" y="1942006"/>
            <a:ext cx="3840435"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nl-NL" sz="3000" b="1">
                <a:solidFill>
                  <a:schemeClr val="bg1"/>
                </a:solidFill>
                <a:latin typeface="Calibri"/>
                <a:cs typeface="Calibri"/>
              </a:rPr>
              <a:t>Waarom Verbouwstromen?</a:t>
            </a:r>
            <a:endParaRPr lang="en-US">
              <a:solidFill>
                <a:schemeClr val="bg1"/>
              </a:solidFill>
            </a:endParaRPr>
          </a:p>
        </p:txBody>
      </p:sp>
      <p:sp>
        <p:nvSpPr>
          <p:cNvPr id="2" name="Tekstvak 1">
            <a:extLst>
              <a:ext uri="{FF2B5EF4-FFF2-40B4-BE49-F238E27FC236}">
                <a16:creationId xmlns:a16="http://schemas.microsoft.com/office/drawing/2014/main" id="{6EBF05EF-2FFF-82D0-B80D-8CADD0FF97A5}"/>
              </a:ext>
            </a:extLst>
          </p:cNvPr>
          <p:cNvSpPr txBox="1"/>
          <p:nvPr/>
        </p:nvSpPr>
        <p:spPr>
          <a:xfrm>
            <a:off x="921924" y="3217861"/>
            <a:ext cx="5620644" cy="2262158"/>
          </a:xfrm>
          <a:prstGeom prst="rect">
            <a:avLst/>
          </a:prstGeom>
          <a:noFill/>
        </p:spPr>
        <p:txBody>
          <a:bodyPr wrap="square" lIns="45720" tIns="22860" rIns="45720" bIns="22860" rtlCol="0" anchor="t">
            <a:spAutoFit/>
          </a:bodyPr>
          <a:lstStyle/>
          <a:p>
            <a:pPr marL="285750" indent="-285750">
              <a:buFont typeface="Arial"/>
              <a:buChar char="•"/>
            </a:pPr>
            <a:r>
              <a:rPr lang="nl-NL">
                <a:solidFill>
                  <a:schemeClr val="bg1"/>
                </a:solidFill>
                <a:latin typeface="Calibri"/>
                <a:ea typeface="Calibri"/>
                <a:cs typeface="Calibri"/>
              </a:rPr>
              <a:t>In het huidige tempo van verduurzamen halen we de klimaat-doelstellingen niet en wonen mensen te lang in slecht geïsoleerde woningen met hoge energielasten.</a:t>
            </a:r>
            <a:endParaRPr lang="en-US" sz="2000">
              <a:solidFill>
                <a:schemeClr val="bg1"/>
              </a:solidFill>
              <a:latin typeface="Helvetica Neue"/>
              <a:ea typeface="Calibri"/>
              <a:cs typeface="Calibri"/>
            </a:endParaRPr>
          </a:p>
          <a:p>
            <a:pPr marL="285750" indent="-285750">
              <a:buFont typeface="Arial"/>
              <a:buChar char="•"/>
            </a:pPr>
            <a:r>
              <a:rPr lang="nl-NL">
                <a:solidFill>
                  <a:schemeClr val="bg1"/>
                </a:solidFill>
                <a:latin typeface="Calibri"/>
                <a:ea typeface="Calibri"/>
                <a:cs typeface="Calibri"/>
              </a:rPr>
              <a:t>Een duurzame, comfortabele en gezonde woning moet voor iedereen sneller realiteit worden. </a:t>
            </a:r>
            <a:endParaRPr lang="en-US" sz="2000">
              <a:solidFill>
                <a:schemeClr val="bg1"/>
              </a:solidFill>
              <a:latin typeface="Helvetica Neue"/>
              <a:ea typeface="Calibri"/>
              <a:cs typeface="Calibri"/>
            </a:endParaRPr>
          </a:p>
          <a:p>
            <a:pPr marL="285750" indent="-285750">
              <a:buFont typeface="Arial"/>
              <a:buChar char="•"/>
            </a:pPr>
            <a:r>
              <a:rPr lang="nl-NL">
                <a:solidFill>
                  <a:schemeClr val="bg1"/>
                </a:solidFill>
                <a:latin typeface="Calibri"/>
                <a:ea typeface="Calibri"/>
                <a:cs typeface="Calibri"/>
              </a:rPr>
              <a:t>Richten ons op interventies waarmee we schaal kunnen maken</a:t>
            </a:r>
          </a:p>
          <a:p>
            <a:endParaRPr lang="nl-NL">
              <a:solidFill>
                <a:schemeClr val="bg1"/>
              </a:solidFill>
              <a:latin typeface="Calibri"/>
              <a:ea typeface="Calibri"/>
              <a:cs typeface="Calibri"/>
            </a:endParaRPr>
          </a:p>
        </p:txBody>
      </p:sp>
      <p:pic>
        <p:nvPicPr>
          <p:cNvPr id="3" name="Afbeelding 2" descr="Afbeelding met kunst, Symmetrie, ontwerp&#10;&#10;Automatisch gegenereerde beschrijving">
            <a:extLst>
              <a:ext uri="{FF2B5EF4-FFF2-40B4-BE49-F238E27FC236}">
                <a16:creationId xmlns:a16="http://schemas.microsoft.com/office/drawing/2014/main" id="{1EF503BC-311D-41CE-7080-4211215017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304" r="19470"/>
          <a:stretch/>
        </p:blipFill>
        <p:spPr>
          <a:xfrm>
            <a:off x="6395930" y="881062"/>
            <a:ext cx="5792512" cy="5819413"/>
          </a:xfrm>
          <a:prstGeom prst="rect">
            <a:avLst/>
          </a:prstGeom>
        </p:spPr>
      </p:pic>
      <p:pic>
        <p:nvPicPr>
          <p:cNvPr id="12" name="Afbeelding 11">
            <a:extLst>
              <a:ext uri="{FF2B5EF4-FFF2-40B4-BE49-F238E27FC236}">
                <a16:creationId xmlns:a16="http://schemas.microsoft.com/office/drawing/2014/main" id="{3398EFA8-4E32-5F8D-6096-1BAF06A2C7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9749" y="6329832"/>
            <a:ext cx="1402429" cy="126726"/>
          </a:xfrm>
          <a:prstGeom prst="rect">
            <a:avLst/>
          </a:prstGeom>
        </p:spPr>
      </p:pic>
      <p:sp>
        <p:nvSpPr>
          <p:cNvPr id="15" name="Rechthoekige driehoek 14">
            <a:extLst>
              <a:ext uri="{FF2B5EF4-FFF2-40B4-BE49-F238E27FC236}">
                <a16:creationId xmlns:a16="http://schemas.microsoft.com/office/drawing/2014/main" id="{1647AC86-07EA-D503-36C8-36984FC18E64}"/>
              </a:ext>
            </a:extLst>
          </p:cNvPr>
          <p:cNvSpPr/>
          <p:nvPr/>
        </p:nvSpPr>
        <p:spPr>
          <a:xfrm rot="2700000">
            <a:off x="11877243" y="6094244"/>
            <a:ext cx="629512" cy="634044"/>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6773159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08" name="Vindt je dat bij ontzorgen ook ‘financieel ontzorgen’ hoort binnen het Nationaal Isolatieprogramma…"/>
          <p:cNvSpPr txBox="1"/>
          <p:nvPr/>
        </p:nvSpPr>
        <p:spPr>
          <a:xfrm>
            <a:off x="944675" y="1576070"/>
            <a:ext cx="10976573" cy="49890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defTabSz="228600" hangingPunct="0">
              <a:defRPr sz="3800">
                <a:solidFill>
                  <a:srgbClr val="000000"/>
                </a:solidFill>
                <a:latin typeface="Open Sans"/>
                <a:ea typeface="Open Sans"/>
                <a:cs typeface="Open Sans"/>
                <a:sym typeface="Open Sans"/>
              </a:defRPr>
            </a:pPr>
            <a:r>
              <a:rPr sz="1900" kern="0" err="1">
                <a:solidFill>
                  <a:srgbClr val="4A6168"/>
                </a:solidFill>
                <a:latin typeface="Open Sans"/>
                <a:ea typeface="Open Sans"/>
                <a:cs typeface="Open Sans"/>
                <a:sym typeface="Open Sans"/>
              </a:rPr>
              <a:t>Vind</a:t>
            </a:r>
            <a:r>
              <a:rPr sz="1900" kern="0">
                <a:solidFill>
                  <a:srgbClr val="4A6168"/>
                </a:solidFill>
                <a:latin typeface="Open Sans"/>
                <a:ea typeface="Open Sans"/>
                <a:cs typeface="Open Sans"/>
                <a:sym typeface="Open Sans"/>
              </a:rPr>
              <a:t> je </a:t>
            </a:r>
            <a:r>
              <a:rPr sz="1900" kern="0" err="1">
                <a:solidFill>
                  <a:srgbClr val="4A6168"/>
                </a:solidFill>
                <a:latin typeface="Open Sans"/>
                <a:ea typeface="Open Sans"/>
                <a:cs typeface="Open Sans"/>
                <a:sym typeface="Open Sans"/>
              </a:rPr>
              <a:t>dat</a:t>
            </a:r>
            <a:r>
              <a:rPr sz="1900" kern="0">
                <a:solidFill>
                  <a:srgbClr val="4A6168"/>
                </a:solidFill>
                <a:latin typeface="Open Sans"/>
                <a:ea typeface="Open Sans"/>
                <a:cs typeface="Open Sans"/>
                <a:sym typeface="Open Sans"/>
              </a:rPr>
              <a:t> bij </a:t>
            </a:r>
            <a:r>
              <a:rPr sz="1900" kern="0" err="1">
                <a:solidFill>
                  <a:srgbClr val="4A6168"/>
                </a:solidFill>
                <a:latin typeface="Open Sans"/>
                <a:ea typeface="Open Sans"/>
                <a:cs typeface="Open Sans"/>
                <a:sym typeface="Open Sans"/>
              </a:rPr>
              <a:t>ontzorgen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ook</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financieel</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ontzorgen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hoort</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binnen</a:t>
            </a:r>
            <a:r>
              <a:rPr sz="1900" kern="0">
                <a:solidFill>
                  <a:srgbClr val="4A6168"/>
                </a:solidFill>
                <a:latin typeface="Open Sans"/>
                <a:ea typeface="Open Sans"/>
                <a:cs typeface="Open Sans"/>
                <a:sym typeface="Open Sans"/>
              </a:rPr>
              <a:t> het </a:t>
            </a:r>
            <a:r>
              <a:rPr sz="1900" kern="0" err="1">
                <a:solidFill>
                  <a:srgbClr val="4A6168"/>
                </a:solidFill>
                <a:latin typeface="Open Sans"/>
                <a:ea typeface="Open Sans"/>
                <a:cs typeface="Open Sans"/>
                <a:sym typeface="Open Sans"/>
              </a:rPr>
              <a:t>Nationaal</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Isolatieprogramma</a:t>
            </a:r>
            <a:r>
              <a:rPr lang="nl-NL" sz="1900" kern="0">
                <a:solidFill>
                  <a:srgbClr val="4A6168"/>
                </a:solidFill>
                <a:latin typeface="Open Sans"/>
                <a:ea typeface="Open Sans"/>
                <a:cs typeface="Open Sans"/>
                <a:sym typeface="Open Sans"/>
              </a:rPr>
              <a:t>?</a:t>
            </a:r>
            <a:endParaRPr sz="1900" kern="0">
              <a:solidFill>
                <a:srgbClr val="4A6168"/>
              </a:solidFill>
              <a:latin typeface="Open Sans"/>
              <a:ea typeface="Open Sans"/>
              <a:cs typeface="Open Sans"/>
              <a:sym typeface="Open Sans"/>
            </a:endParaRPr>
          </a:p>
          <a:p>
            <a:pPr marL="0" lvl="1" indent="228600" defTabSz="228600" hangingPunct="0">
              <a:defRPr sz="3800">
                <a:solidFill>
                  <a:srgbClr val="000000"/>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marL="850900" lvl="2" indent="-241300" defTabSz="228600" hangingPunct="0">
              <a:buSzPct val="123000"/>
              <a:buFontTx/>
              <a:buChar char="•"/>
              <a:defRPr sz="3800">
                <a:solidFill>
                  <a:srgbClr val="000000"/>
                </a:solidFill>
                <a:latin typeface="Open Sans"/>
                <a:ea typeface="Open Sans"/>
                <a:cs typeface="Open Sans"/>
                <a:sym typeface="Open Sans"/>
              </a:defRPr>
            </a:pPr>
            <a:r>
              <a:rPr sz="1900" kern="0">
                <a:solidFill>
                  <a:srgbClr val="4A6168"/>
                </a:solidFill>
                <a:latin typeface="Open Sans"/>
                <a:ea typeface="Open Sans"/>
                <a:cs typeface="Open Sans"/>
                <a:sym typeface="Open Sans"/>
              </a:rPr>
              <a:t>Ja</a:t>
            </a:r>
          </a:p>
          <a:p>
            <a:pPr defTabSz="228600" hangingPunct="0">
              <a:defRPr sz="3800">
                <a:solidFill>
                  <a:srgbClr val="000000"/>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marL="850900" lvl="2" indent="-241300" defTabSz="228600" hangingPunct="0">
              <a:buSzPct val="123000"/>
              <a:buFontTx/>
              <a:buChar char="•"/>
              <a:defRPr sz="3800">
                <a:solidFill>
                  <a:srgbClr val="000000"/>
                </a:solidFill>
                <a:latin typeface="Open Sans"/>
                <a:ea typeface="Open Sans"/>
                <a:cs typeface="Open Sans"/>
                <a:sym typeface="Open Sans"/>
              </a:defRPr>
            </a:pPr>
            <a:r>
              <a:rPr sz="1900" kern="0">
                <a:solidFill>
                  <a:srgbClr val="4A6168"/>
                </a:solidFill>
                <a:latin typeface="Open Sans"/>
                <a:ea typeface="Open Sans"/>
                <a:cs typeface="Open Sans"/>
                <a:sym typeface="Open Sans"/>
              </a:rPr>
              <a:t>Nee</a:t>
            </a:r>
          </a:p>
          <a:p>
            <a:pPr defTabSz="228600" hangingPunct="0">
              <a:defRPr sz="3800">
                <a:solidFill>
                  <a:srgbClr val="000000"/>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marL="850900" lvl="2" indent="-241300" defTabSz="228600" hangingPunct="0">
              <a:buSzPct val="123000"/>
              <a:buFontTx/>
              <a:buChar char="•"/>
              <a:defRPr sz="3800">
                <a:solidFill>
                  <a:srgbClr val="000000"/>
                </a:solidFill>
                <a:latin typeface="Open Sans"/>
                <a:ea typeface="Open Sans"/>
                <a:cs typeface="Open Sans"/>
                <a:sym typeface="Open Sans"/>
              </a:defRPr>
            </a:pPr>
            <a:r>
              <a:rPr sz="1900" kern="0" err="1">
                <a:solidFill>
                  <a:srgbClr val="4A6168"/>
                </a:solidFill>
                <a:latin typeface="Open Sans"/>
                <a:ea typeface="Open Sans"/>
                <a:cs typeface="Open Sans"/>
                <a:sym typeface="Open Sans"/>
              </a:rPr>
              <a:t>Alleen</a:t>
            </a:r>
            <a:r>
              <a:rPr sz="1900" kern="0">
                <a:solidFill>
                  <a:srgbClr val="4A6168"/>
                </a:solidFill>
                <a:latin typeface="Open Sans"/>
                <a:ea typeface="Open Sans"/>
                <a:cs typeface="Open Sans"/>
                <a:sym typeface="Open Sans"/>
              </a:rPr>
              <a:t> voor </a:t>
            </a:r>
            <a:r>
              <a:rPr sz="1900" kern="0" err="1">
                <a:solidFill>
                  <a:srgbClr val="4A6168"/>
                </a:solidFill>
                <a:latin typeface="Open Sans"/>
                <a:ea typeface="Open Sans"/>
                <a:cs typeface="Open Sans"/>
                <a:sym typeface="Open Sans"/>
              </a:rPr>
              <a:t>bepaalde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doelgroepen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geef</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vooral</a:t>
            </a:r>
            <a:r>
              <a:rPr sz="1900" kern="0">
                <a:solidFill>
                  <a:srgbClr val="4A6168"/>
                </a:solidFill>
                <a:latin typeface="Open Sans"/>
                <a:ea typeface="Open Sans"/>
                <a:cs typeface="Open Sans"/>
                <a:sym typeface="Open Sans"/>
              </a:rPr>
              <a:t> in de chat </a:t>
            </a:r>
            <a:r>
              <a:rPr sz="1900" kern="0" err="1">
                <a:solidFill>
                  <a:srgbClr val="4A6168"/>
                </a:solidFill>
                <a:latin typeface="Open Sans"/>
                <a:ea typeface="Open Sans"/>
                <a:cs typeface="Open Sans"/>
                <a:sym typeface="Open Sans"/>
              </a:rPr>
              <a:t>aan</a:t>
            </a:r>
            <a:r>
              <a:rPr sz="1900" kern="0">
                <a:solidFill>
                  <a:srgbClr val="4A6168"/>
                </a:solidFill>
                <a:latin typeface="Open Sans"/>
                <a:ea typeface="Open Sans"/>
                <a:cs typeface="Open Sans"/>
                <a:sym typeface="Open Sans"/>
              </a:rPr>
              <a:t> voor </a:t>
            </a:r>
            <a:r>
              <a:rPr sz="1900" kern="0" err="1">
                <a:solidFill>
                  <a:srgbClr val="4A6168"/>
                </a:solidFill>
                <a:latin typeface="Open Sans"/>
                <a:ea typeface="Open Sans"/>
                <a:cs typeface="Open Sans"/>
                <a:sym typeface="Open Sans"/>
              </a:rPr>
              <a:t>welke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doelgroep</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dit</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geldt</a:t>
            </a:r>
            <a:r>
              <a:rPr sz="1900" kern="0">
                <a:solidFill>
                  <a:srgbClr val="4A6168"/>
                </a:solidFill>
                <a:latin typeface="Open Sans"/>
                <a:ea typeface="Open Sans"/>
                <a:cs typeface="Open Sans"/>
                <a:sym typeface="Open Sans"/>
              </a:rPr>
              <a:t>)  </a:t>
            </a:r>
          </a:p>
          <a:p>
            <a:pPr marL="850900" lvl="2" indent="-241300" defTabSz="228600" hangingPunct="0">
              <a:buSzPct val="123000"/>
              <a:buFontTx/>
              <a:buChar char="•"/>
              <a:defRPr sz="3800">
                <a:solidFill>
                  <a:srgbClr val="000000"/>
                </a:solidFill>
                <a:latin typeface="Open Sans"/>
                <a:ea typeface="Open Sans"/>
                <a:cs typeface="Open Sans"/>
                <a:sym typeface="Open Sans"/>
              </a:defRPr>
            </a:pPr>
            <a:r>
              <a:rPr sz="1900" kern="0">
                <a:solidFill>
                  <a:srgbClr val="4A6168"/>
                </a:solidFill>
                <a:latin typeface="Open Sans"/>
                <a:ea typeface="Open Sans"/>
                <a:cs typeface="Open Sans"/>
                <a:sym typeface="Open Sans"/>
              </a:rPr>
              <a:t>Anders, </a:t>
            </a:r>
            <a:r>
              <a:rPr sz="1900" kern="0" err="1">
                <a:solidFill>
                  <a:srgbClr val="4A6168"/>
                </a:solidFill>
                <a:latin typeface="Open Sans"/>
                <a:ea typeface="Open Sans"/>
                <a:cs typeface="Open Sans"/>
                <a:sym typeface="Open Sans"/>
              </a:rPr>
              <a:t>ik</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geef</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mijn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reactie</a:t>
            </a:r>
            <a:r>
              <a:rPr sz="1900" kern="0">
                <a:solidFill>
                  <a:srgbClr val="4A6168"/>
                </a:solidFill>
                <a:latin typeface="Open Sans"/>
                <a:ea typeface="Open Sans"/>
                <a:cs typeface="Open Sans"/>
                <a:sym typeface="Open Sans"/>
              </a:rPr>
              <a:t> in de chat  </a:t>
            </a:r>
          </a:p>
          <a:p>
            <a:pPr marL="228600" indent="-228600" hangingPunct="0">
              <a:lnSpc>
                <a:spcPct val="90000"/>
              </a:lnSpc>
              <a:spcBef>
                <a:spcPts val="1200"/>
              </a:spcBef>
              <a:buSzPct val="123000"/>
              <a:buFontTx/>
              <a:buChar char="-"/>
              <a:defRPr sz="3600" b="1">
                <a:solidFill>
                  <a:srgbClr val="4A6168"/>
                </a:solidFill>
                <a:latin typeface="Open Sans"/>
                <a:ea typeface="Open Sans"/>
                <a:cs typeface="Open Sans"/>
                <a:sym typeface="Open Sans"/>
              </a:defRPr>
            </a:pPr>
            <a:endParaRPr b="1" kern="0">
              <a:solidFill>
                <a:srgbClr val="4A6168"/>
              </a:solidFill>
              <a:latin typeface="Open Sans"/>
              <a:ea typeface="Open Sans"/>
              <a:cs typeface="Open Sans"/>
              <a:sym typeface="Open Sans"/>
            </a:endParaRPr>
          </a:p>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hangingPunct="0">
              <a:lnSpc>
                <a:spcPct val="90000"/>
              </a:lnSpc>
              <a:spcBef>
                <a:spcPts val="1200"/>
              </a:spcBef>
              <a:defRPr sz="4800" i="1">
                <a:solidFill>
                  <a:srgbClr val="4A6168"/>
                </a:solidFill>
                <a:latin typeface="Open Sans"/>
                <a:ea typeface="Open Sans"/>
                <a:cs typeface="Open Sans"/>
                <a:sym typeface="Open Sans"/>
              </a:defRPr>
            </a:pPr>
            <a:r>
              <a:rPr sz="2400" i="1" kern="0" err="1">
                <a:solidFill>
                  <a:srgbClr val="4A6168"/>
                </a:solidFill>
                <a:latin typeface="Open Sans"/>
                <a:ea typeface="Open Sans"/>
                <a:cs typeface="Open Sans"/>
                <a:sym typeface="Open Sans"/>
              </a:rPr>
              <a:t>Inhoudelijke</a:t>
            </a:r>
            <a:r>
              <a:rPr sz="2400" i="1" kern="0">
                <a:solidFill>
                  <a:srgbClr val="4A6168"/>
                </a:solidFill>
                <a:latin typeface="Open Sans"/>
                <a:ea typeface="Open Sans"/>
                <a:cs typeface="Open Sans"/>
                <a:sym typeface="Open Sans"/>
              </a:rPr>
              <a:t> </a:t>
            </a:r>
            <a:r>
              <a:rPr sz="2400" i="1" kern="0" err="1">
                <a:solidFill>
                  <a:srgbClr val="4A6168"/>
                </a:solidFill>
                <a:latin typeface="Open Sans"/>
                <a:ea typeface="Open Sans"/>
                <a:cs typeface="Open Sans"/>
                <a:sym typeface="Open Sans"/>
              </a:rPr>
              <a:t>reacties</a:t>
            </a:r>
            <a:r>
              <a:rPr sz="2400" i="1" kern="0">
                <a:solidFill>
                  <a:srgbClr val="4A6168"/>
                </a:solidFill>
                <a:latin typeface="Open Sans"/>
                <a:ea typeface="Open Sans"/>
                <a:cs typeface="Open Sans"/>
                <a:sym typeface="Open Sans"/>
              </a:rPr>
              <a:t> </a:t>
            </a:r>
            <a:r>
              <a:rPr sz="2400" i="1" kern="0" err="1">
                <a:solidFill>
                  <a:srgbClr val="4A6168"/>
                </a:solidFill>
                <a:latin typeface="Open Sans"/>
                <a:ea typeface="Open Sans"/>
                <a:cs typeface="Open Sans"/>
                <a:sym typeface="Open Sans"/>
              </a:rPr>
              <a:t>graag</a:t>
            </a:r>
            <a:r>
              <a:rPr sz="2400" i="1" kern="0">
                <a:solidFill>
                  <a:srgbClr val="4A6168"/>
                </a:solidFill>
                <a:latin typeface="Open Sans"/>
                <a:ea typeface="Open Sans"/>
                <a:cs typeface="Open Sans"/>
                <a:sym typeface="Open Sans"/>
              </a:rPr>
              <a:t> in de chat</a:t>
            </a:r>
          </a:p>
          <a:p>
            <a:pPr hangingPunct="0">
              <a:lnSpc>
                <a:spcPct val="90000"/>
              </a:lnSpc>
              <a:spcBef>
                <a:spcPts val="1200"/>
              </a:spcBef>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 </a:t>
            </a:r>
          </a:p>
        </p:txBody>
      </p:sp>
      <p:sp>
        <p:nvSpPr>
          <p:cNvPr id="409" name="Stellingen"/>
          <p:cNvSpPr txBox="1"/>
          <p:nvPr/>
        </p:nvSpPr>
        <p:spPr>
          <a:xfrm>
            <a:off x="934549" y="473002"/>
            <a:ext cx="234391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45720" bIns="4572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Stellingen</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96EFDD97-A489-1B8B-80A2-5CCB559E7C3F}"/>
              </a:ext>
            </a:extLst>
          </p:cNvPr>
          <p:cNvSpPr/>
          <p:nvPr/>
        </p:nvSpPr>
        <p:spPr>
          <a:xfrm>
            <a:off x="0" y="0"/>
            <a:ext cx="12192000" cy="6966856"/>
          </a:xfrm>
          <a:prstGeom prst="rect">
            <a:avLst/>
          </a:prstGeom>
          <a:gradFill>
            <a:gsLst>
              <a:gs pos="0">
                <a:srgbClr val="5D7982">
                  <a:alpha val="52000"/>
                </a:srgbClr>
              </a:gs>
              <a:gs pos="99000">
                <a:srgbClr val="5D7982">
                  <a:alpha val="9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69" hangingPunct="0"/>
            <a:endParaRPr lang="en-US" sz="2400" kern="0">
              <a:solidFill>
                <a:srgbClr val="FFFFFF"/>
              </a:solidFill>
              <a:latin typeface="Helvetica Neue"/>
              <a:sym typeface="Helvetica Neue"/>
            </a:endParaRPr>
          </a:p>
        </p:txBody>
      </p:sp>
      <p:sp>
        <p:nvSpPr>
          <p:cNvPr id="25" name="Rectangle 24"/>
          <p:cNvSpPr/>
          <p:nvPr/>
        </p:nvSpPr>
        <p:spPr>
          <a:xfrm>
            <a:off x="1727200" y="2904021"/>
            <a:ext cx="8788400" cy="112708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69" hangingPunct="0"/>
            <a:r>
              <a:rPr lang="en-US" sz="4400" kern="0" spc="600">
                <a:solidFill>
                  <a:srgbClr val="FFFFFF"/>
                </a:solidFill>
                <a:latin typeface="Futura PT Heavy"/>
                <a:ea typeface="Titillium" charset="0"/>
                <a:cs typeface="Titillium" charset="0"/>
                <a:sym typeface="Helvetica Neue"/>
              </a:rPr>
              <a:t>FINANCIELE INSTRUMENTEN</a:t>
            </a:r>
            <a:endParaRPr lang="en-US" sz="4400" kern="0" spc="600">
              <a:solidFill>
                <a:srgbClr val="FFFFFF"/>
              </a:solidFill>
              <a:latin typeface="Futura PT Heavy" panose="020B0802020204020303" pitchFamily="34" charset="0"/>
              <a:ea typeface="Titillium" charset="0"/>
              <a:cs typeface="Titillium" charset="0"/>
              <a:sym typeface="Helvetica Neue"/>
            </a:endParaRPr>
          </a:p>
        </p:txBody>
      </p:sp>
    </p:spTree>
    <p:extLst>
      <p:ext uri="{BB962C8B-B14F-4D97-AF65-F5344CB8AC3E}">
        <p14:creationId xmlns:p14="http://schemas.microsoft.com/office/powerpoint/2010/main" val="21944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AutoShape 3"/>
          <p:cNvSpPr>
            <a:spLocks/>
          </p:cNvSpPr>
          <p:nvPr/>
        </p:nvSpPr>
        <p:spPr bwMode="auto">
          <a:xfrm>
            <a:off x="6481547" y="762000"/>
            <a:ext cx="2415395" cy="241539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solidFill>
            <a:srgbClr val="F5F5F5"/>
          </a:solidFill>
          <a:ln w="6350">
            <a:solidFill>
              <a:schemeClr val="tx1">
                <a:alpha val="20000"/>
              </a:schemeClr>
            </a:solidFill>
          </a:ln>
        </p:spPr>
        <p:txBody>
          <a:bodyPr lIns="0" tIns="0" rIns="0" bIns="0"/>
          <a:lstStyle/>
          <a:p>
            <a:endParaRPr lang="en-US">
              <a:solidFill>
                <a:srgbClr val="424242"/>
              </a:solidFill>
              <a:latin typeface="Calibri" panose="020F0502020204030204"/>
              <a:sym typeface="Helvetica Neue"/>
            </a:endParaRPr>
          </a:p>
        </p:txBody>
      </p:sp>
      <p:sp>
        <p:nvSpPr>
          <p:cNvPr id="8" name="TextBox 7"/>
          <p:cNvSpPr txBox="1"/>
          <p:nvPr/>
        </p:nvSpPr>
        <p:spPr>
          <a:xfrm>
            <a:off x="6853577" y="2440466"/>
            <a:ext cx="1754372" cy="150554"/>
          </a:xfrm>
          <a:prstGeom prst="rect">
            <a:avLst/>
          </a:prstGeom>
          <a:noFill/>
        </p:spPr>
        <p:txBody>
          <a:bodyPr wrap="square" lIns="0" tIns="0" rIns="0" bIns="0" rtlCol="0">
            <a:spAutoFit/>
          </a:bodyPr>
          <a:lstStyle/>
          <a:p>
            <a:pPr algn="ctr">
              <a:lnSpc>
                <a:spcPct val="80000"/>
              </a:lnSpc>
            </a:pPr>
            <a:r>
              <a:rPr lang="en-US" sz="1200" b="1" spc="20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EIGEN GELD</a:t>
            </a:r>
          </a:p>
        </p:txBody>
      </p:sp>
      <p:sp>
        <p:nvSpPr>
          <p:cNvPr id="11" name="AutoShape 3"/>
          <p:cNvSpPr>
            <a:spLocks/>
          </p:cNvSpPr>
          <p:nvPr/>
        </p:nvSpPr>
        <p:spPr bwMode="auto">
          <a:xfrm>
            <a:off x="6481547" y="3680608"/>
            <a:ext cx="2415395" cy="241539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solidFill>
            <a:srgbClr val="F5F5F5"/>
          </a:solidFill>
          <a:ln w="6350">
            <a:solidFill>
              <a:schemeClr val="tx1">
                <a:alpha val="20000"/>
              </a:schemeClr>
            </a:solidFill>
          </a:ln>
        </p:spPr>
        <p:txBody>
          <a:bodyPr lIns="0" tIns="0" rIns="0" bIns="0"/>
          <a:lstStyle/>
          <a:p>
            <a:endParaRPr lang="en-US">
              <a:solidFill>
                <a:srgbClr val="424242"/>
              </a:solidFill>
              <a:latin typeface="Calibri" panose="020F0502020204030204"/>
              <a:sym typeface="Helvetica Neue"/>
            </a:endParaRPr>
          </a:p>
        </p:txBody>
      </p:sp>
      <p:sp>
        <p:nvSpPr>
          <p:cNvPr id="12" name="TextBox 11"/>
          <p:cNvSpPr txBox="1"/>
          <p:nvPr/>
        </p:nvSpPr>
        <p:spPr>
          <a:xfrm>
            <a:off x="6806776" y="5321954"/>
            <a:ext cx="1754372" cy="150554"/>
          </a:xfrm>
          <a:prstGeom prst="rect">
            <a:avLst/>
          </a:prstGeom>
          <a:noFill/>
        </p:spPr>
        <p:txBody>
          <a:bodyPr wrap="square" lIns="0" tIns="0" rIns="0" bIns="0" rtlCol="0">
            <a:spAutoFit/>
          </a:bodyPr>
          <a:lstStyle/>
          <a:p>
            <a:pPr algn="ctr">
              <a:lnSpc>
                <a:spcPct val="80000"/>
              </a:lnSpc>
            </a:pPr>
            <a:r>
              <a:rPr lang="en-US" sz="1200" b="1" spc="20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WARMTEFONDS</a:t>
            </a:r>
          </a:p>
        </p:txBody>
      </p:sp>
      <p:sp>
        <p:nvSpPr>
          <p:cNvPr id="16" name="TextBox 15"/>
          <p:cNvSpPr txBox="1"/>
          <p:nvPr/>
        </p:nvSpPr>
        <p:spPr>
          <a:xfrm>
            <a:off x="1762754" y="2485711"/>
            <a:ext cx="3286588" cy="886397"/>
          </a:xfrm>
          <a:prstGeom prst="rect">
            <a:avLst/>
          </a:prstGeom>
          <a:noFill/>
        </p:spPr>
        <p:txBody>
          <a:bodyPr wrap="square" lIns="0" tIns="0" rIns="0" bIns="0" rtlCol="0">
            <a:spAutoFit/>
          </a:bodyPr>
          <a:lstStyle/>
          <a:p>
            <a:pPr>
              <a:lnSpc>
                <a:spcPct val="80000"/>
              </a:lnSpc>
            </a:pPr>
            <a:r>
              <a:rPr lang="nl-NL" sz="3600">
                <a:solidFill>
                  <a:srgbClr val="5D7982"/>
                </a:solidFill>
                <a:latin typeface="Futura PT Heavy" panose="020B0802020204020303" pitchFamily="34" charset="0"/>
                <a:ea typeface="Titillium Light" charset="0"/>
                <a:cs typeface="Titillium Light" charset="0"/>
                <a:sym typeface="Helvetica Neue"/>
              </a:rPr>
              <a:t>Financieel</a:t>
            </a:r>
          </a:p>
          <a:p>
            <a:pPr>
              <a:lnSpc>
                <a:spcPct val="80000"/>
              </a:lnSpc>
            </a:pPr>
            <a:r>
              <a:rPr lang="nl-NL" sz="3600">
                <a:solidFill>
                  <a:srgbClr val="5D7982"/>
                </a:solidFill>
                <a:latin typeface="Futura PT Heavy" panose="020B0802020204020303" pitchFamily="34" charset="0"/>
                <a:ea typeface="Titillium Light" charset="0"/>
                <a:cs typeface="Titillium Light" charset="0"/>
                <a:sym typeface="Helvetica Neue"/>
              </a:rPr>
              <a:t>advies</a:t>
            </a:r>
          </a:p>
        </p:txBody>
      </p:sp>
      <p:sp>
        <p:nvSpPr>
          <p:cNvPr id="17" name="TextBox 16"/>
          <p:cNvSpPr txBox="1"/>
          <p:nvPr/>
        </p:nvSpPr>
        <p:spPr>
          <a:xfrm>
            <a:off x="1790700" y="3717320"/>
            <a:ext cx="2628900" cy="699359"/>
          </a:xfrm>
          <a:prstGeom prst="rect">
            <a:avLst/>
          </a:prstGeom>
          <a:noFill/>
        </p:spPr>
        <p:txBody>
          <a:bodyPr wrap="square" lIns="0" tIns="0" rIns="91440" bIns="0" rtlCol="0">
            <a:spAutoFit/>
          </a:bodyPr>
          <a:lstStyle/>
          <a:p>
            <a:pPr>
              <a:lnSpc>
                <a:spcPct val="150000"/>
              </a:lnSpc>
            </a:pPr>
            <a:r>
              <a:rPr lang="nl-NL" sz="1600" b="1">
                <a:solidFill>
                  <a:srgbClr val="5D7982"/>
                </a:solidFill>
                <a:latin typeface="Open Sans" panose="020B0606030504020204" pitchFamily="34" charset="0"/>
                <a:ea typeface="Open Sans" panose="020B0606030504020204" pitchFamily="34" charset="0"/>
                <a:cs typeface="Open Sans" panose="020B0606030504020204" pitchFamily="34" charset="0"/>
                <a:sym typeface="Helvetica Neue"/>
              </a:rPr>
              <a:t>De mogelijkheden in gemeente …….</a:t>
            </a:r>
            <a:endParaRPr lang="en-US" sz="1600" b="1">
              <a:solidFill>
                <a:srgbClr val="5D7982"/>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cxnSp>
        <p:nvCxnSpPr>
          <p:cNvPr id="18" name="Straight Connector 17"/>
          <p:cNvCxnSpPr/>
          <p:nvPr/>
        </p:nvCxnSpPr>
        <p:spPr>
          <a:xfrm>
            <a:off x="1790701" y="3555292"/>
            <a:ext cx="691243" cy="0"/>
          </a:xfrm>
          <a:prstGeom prst="line">
            <a:avLst/>
          </a:prstGeom>
          <a:ln w="25400">
            <a:solidFill>
              <a:srgbClr val="F4AB6B"/>
            </a:solidFill>
          </a:ln>
        </p:spPr>
        <p:style>
          <a:lnRef idx="1">
            <a:schemeClr val="accent1"/>
          </a:lnRef>
          <a:fillRef idx="0">
            <a:schemeClr val="accent1"/>
          </a:fillRef>
          <a:effectRef idx="0">
            <a:schemeClr val="accent1"/>
          </a:effectRef>
          <a:fontRef idx="minor">
            <a:schemeClr val="tx1"/>
          </a:fontRef>
        </p:style>
      </p:cxnSp>
      <p:sp>
        <p:nvSpPr>
          <p:cNvPr id="19" name="AutoShape 3"/>
          <p:cNvSpPr>
            <a:spLocks/>
          </p:cNvSpPr>
          <p:nvPr/>
        </p:nvSpPr>
        <p:spPr bwMode="auto">
          <a:xfrm>
            <a:off x="4674518" y="2221304"/>
            <a:ext cx="2415395" cy="241539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solidFill>
            <a:srgbClr val="F5F5F5"/>
          </a:solidFill>
          <a:ln w="6350">
            <a:solidFill>
              <a:schemeClr val="tx1">
                <a:alpha val="20000"/>
              </a:schemeClr>
            </a:solidFill>
          </a:ln>
        </p:spPr>
        <p:txBody>
          <a:bodyPr lIns="0" tIns="0" rIns="0" bIns="0"/>
          <a:lstStyle/>
          <a:p>
            <a:endParaRPr lang="en-US">
              <a:solidFill>
                <a:srgbClr val="424242"/>
              </a:solidFill>
              <a:latin typeface="Calibri" panose="020F0502020204030204"/>
              <a:sym typeface="Helvetica Neue"/>
            </a:endParaRPr>
          </a:p>
        </p:txBody>
      </p:sp>
      <p:sp>
        <p:nvSpPr>
          <p:cNvPr id="20" name="TextBox 19"/>
          <p:cNvSpPr txBox="1"/>
          <p:nvPr/>
        </p:nvSpPr>
        <p:spPr>
          <a:xfrm>
            <a:off x="5036874" y="3872771"/>
            <a:ext cx="1754372" cy="150554"/>
          </a:xfrm>
          <a:prstGeom prst="rect">
            <a:avLst/>
          </a:prstGeom>
          <a:noFill/>
        </p:spPr>
        <p:txBody>
          <a:bodyPr wrap="square" lIns="0" tIns="0" rIns="0" bIns="0" rtlCol="0">
            <a:spAutoFit/>
          </a:bodyPr>
          <a:lstStyle/>
          <a:p>
            <a:pPr algn="ctr">
              <a:lnSpc>
                <a:spcPct val="80000"/>
              </a:lnSpc>
            </a:pPr>
            <a:r>
              <a:rPr lang="en-US" sz="1200" b="1" spc="20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HYPOTHEEK</a:t>
            </a:r>
          </a:p>
        </p:txBody>
      </p:sp>
      <p:sp>
        <p:nvSpPr>
          <p:cNvPr id="23" name="AutoShape 3"/>
          <p:cNvSpPr>
            <a:spLocks/>
          </p:cNvSpPr>
          <p:nvPr/>
        </p:nvSpPr>
        <p:spPr bwMode="auto">
          <a:xfrm>
            <a:off x="8272247" y="2221304"/>
            <a:ext cx="2415395" cy="241539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solidFill>
            <a:srgbClr val="F5F5F5"/>
          </a:solidFill>
          <a:ln w="6350">
            <a:solidFill>
              <a:schemeClr val="tx1">
                <a:alpha val="20000"/>
              </a:schemeClr>
            </a:solidFill>
          </a:ln>
        </p:spPr>
        <p:txBody>
          <a:bodyPr lIns="0" tIns="0" rIns="0" bIns="0"/>
          <a:lstStyle/>
          <a:p>
            <a:endParaRPr lang="en-US">
              <a:solidFill>
                <a:srgbClr val="424242"/>
              </a:solidFill>
              <a:latin typeface="Calibri" panose="020F0502020204030204"/>
              <a:sym typeface="Helvetica Neue"/>
            </a:endParaRPr>
          </a:p>
        </p:txBody>
      </p:sp>
      <p:sp>
        <p:nvSpPr>
          <p:cNvPr id="24" name="TextBox 23"/>
          <p:cNvSpPr txBox="1"/>
          <p:nvPr/>
        </p:nvSpPr>
        <p:spPr>
          <a:xfrm>
            <a:off x="8598275" y="3881776"/>
            <a:ext cx="1754372" cy="150554"/>
          </a:xfrm>
          <a:prstGeom prst="rect">
            <a:avLst/>
          </a:prstGeom>
          <a:noFill/>
        </p:spPr>
        <p:txBody>
          <a:bodyPr wrap="square" lIns="0" tIns="0" rIns="0" bIns="0" rtlCol="0">
            <a:spAutoFit/>
          </a:bodyPr>
          <a:lstStyle/>
          <a:p>
            <a:pPr algn="ctr">
              <a:lnSpc>
                <a:spcPct val="80000"/>
              </a:lnSpc>
            </a:pPr>
            <a:r>
              <a:rPr lang="en-US" sz="1200" b="1" spc="20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GEMEENTE / </a:t>
            </a:r>
            <a:r>
              <a:rPr lang="en-US" sz="1200" b="1" spc="200" err="1">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SVn</a:t>
            </a:r>
            <a:endParaRPr lang="en-US" sz="1200" b="1" spc="200">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4" name="Afbeelding 3">
            <a:extLst>
              <a:ext uri="{FF2B5EF4-FFF2-40B4-BE49-F238E27FC236}">
                <a16:creationId xmlns:a16="http://schemas.microsoft.com/office/drawing/2014/main" id="{5BCFA869-1594-AF7F-EADC-9C74426534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6456" y="3886587"/>
            <a:ext cx="1406806" cy="1406806"/>
          </a:xfrm>
          <a:prstGeom prst="rect">
            <a:avLst/>
          </a:prstGeom>
        </p:spPr>
      </p:pic>
      <p:pic>
        <p:nvPicPr>
          <p:cNvPr id="6" name="Afbeelding 5">
            <a:extLst>
              <a:ext uri="{FF2B5EF4-FFF2-40B4-BE49-F238E27FC236}">
                <a16:creationId xmlns:a16="http://schemas.microsoft.com/office/drawing/2014/main" id="{80EE3718-C06F-1FA7-3519-661986AB3A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4277" y="2436683"/>
            <a:ext cx="1682368" cy="1519670"/>
          </a:xfrm>
          <a:prstGeom prst="rect">
            <a:avLst/>
          </a:prstGeom>
        </p:spPr>
      </p:pic>
      <p:pic>
        <p:nvPicPr>
          <p:cNvPr id="14" name="Afbeelding 13">
            <a:extLst>
              <a:ext uri="{FF2B5EF4-FFF2-40B4-BE49-F238E27FC236}">
                <a16:creationId xmlns:a16="http://schemas.microsoft.com/office/drawing/2014/main" id="{B87314F3-2594-64C9-0F8A-92D950FBD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1736" y="2358235"/>
            <a:ext cx="1489363" cy="1445093"/>
          </a:xfrm>
          <a:prstGeom prst="rect">
            <a:avLst/>
          </a:prstGeom>
        </p:spPr>
      </p:pic>
      <p:pic>
        <p:nvPicPr>
          <p:cNvPr id="28" name="Afbeelding 27">
            <a:extLst>
              <a:ext uri="{FF2B5EF4-FFF2-40B4-BE49-F238E27FC236}">
                <a16:creationId xmlns:a16="http://schemas.microsoft.com/office/drawing/2014/main" id="{CF39FA1E-25D0-5091-07CA-F10B28DC77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1328" y="861856"/>
            <a:ext cx="1773547" cy="1624013"/>
          </a:xfrm>
          <a:prstGeom prst="rect">
            <a:avLst/>
          </a:prstGeom>
        </p:spPr>
      </p:pic>
    </p:spTree>
    <p:extLst>
      <p:ext uri="{BB962C8B-B14F-4D97-AF65-F5344CB8AC3E}">
        <p14:creationId xmlns:p14="http://schemas.microsoft.com/office/powerpoint/2010/main" val="259350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417" name="AutoShape 2"/>
          <p:cNvGrpSpPr/>
          <p:nvPr/>
        </p:nvGrpSpPr>
        <p:grpSpPr>
          <a:xfrm>
            <a:off x="971279" y="1688200"/>
            <a:ext cx="899776" cy="973786"/>
            <a:chOff x="-3" y="43"/>
            <a:chExt cx="1799549" cy="1947571"/>
          </a:xfrm>
        </p:grpSpPr>
        <p:sp>
          <p:nvSpPr>
            <p:cNvPr id="415" name="Vorm"/>
            <p:cNvSpPr/>
            <p:nvPr/>
          </p:nvSpPr>
          <p:spPr>
            <a:xfrm>
              <a:off x="-3" y="43"/>
              <a:ext cx="1799549" cy="1947571"/>
            </a:xfrm>
            <a:custGeom>
              <a:avLst/>
              <a:gdLst/>
              <a:ahLst/>
              <a:cxnLst>
                <a:cxn ang="0">
                  <a:pos x="wd2" y="hd2"/>
                </a:cxn>
                <a:cxn ang="5400000">
                  <a:pos x="wd2" y="hd2"/>
                </a:cxn>
                <a:cxn ang="10800000">
                  <a:pos x="wd2" y="hd2"/>
                </a:cxn>
                <a:cxn ang="16200000">
                  <a:pos x="wd2" y="hd2"/>
                </a:cxn>
              </a:cxnLst>
              <a:rect l="0" t="0" r="r" b="b"/>
              <a:pathLst>
                <a:path w="21600" h="21251" extrusionOk="0">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path>
              </a:pathLst>
            </a:custGeom>
            <a:gradFill flip="none" rotWithShape="1">
              <a:gsLst>
                <a:gs pos="0">
                  <a:srgbClr val="5D7982"/>
                </a:gs>
                <a:gs pos="100000">
                  <a:srgbClr val="79ABA3"/>
                </a:gs>
              </a:gsLst>
              <a:lin ang="2700000" scaled="0"/>
            </a:gradFill>
            <a:ln w="12700" cap="flat">
              <a:noFill/>
              <a:miter lim="400000"/>
            </a:ln>
            <a:effectLst/>
          </p:spPr>
          <p:txBody>
            <a:bodyPr wrap="square" lIns="45718" tIns="45718" rIns="45718" bIns="45718" numCol="1" anchor="ctr">
              <a:noAutofit/>
            </a:bodyPr>
            <a:lstStyle/>
            <a:p>
              <a:pPr algn="ct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16" name="1"/>
            <p:cNvSpPr txBox="1"/>
            <p:nvPr/>
          </p:nvSpPr>
          <p:spPr>
            <a:xfrm>
              <a:off x="-3" y="696827"/>
              <a:ext cx="1799549" cy="553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defTabSz="1828800">
                <a:defRPr sz="3600">
                  <a:solidFill>
                    <a:srgbClr val="F5F5F5"/>
                  </a:solidFill>
                  <a:latin typeface="Titillium"/>
                  <a:ea typeface="Titillium"/>
                  <a:cs typeface="Titillium"/>
                  <a:sym typeface="Titillium"/>
                </a:defRPr>
              </a:lvl1pPr>
            </a:lstStyle>
            <a:p>
              <a:pPr algn="ctr" defTabSz="914400" hangingPunct="0"/>
              <a:r>
                <a:rPr sz="1800" kern="0"/>
                <a:t>1</a:t>
              </a:r>
            </a:p>
          </p:txBody>
        </p:sp>
      </p:grpSp>
      <p:sp>
        <p:nvSpPr>
          <p:cNvPr id="418" name="TextBox 6"/>
          <p:cNvSpPr txBox="1"/>
          <p:nvPr/>
        </p:nvSpPr>
        <p:spPr>
          <a:xfrm>
            <a:off x="2009984" y="2083702"/>
            <a:ext cx="5161669" cy="22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1828800">
              <a:lnSpc>
                <a:spcPct val="80000"/>
              </a:lnSpc>
              <a:defRPr sz="3600" b="1">
                <a:solidFill>
                  <a:srgbClr val="485561"/>
                </a:solidFill>
                <a:latin typeface="Open Sans"/>
                <a:ea typeface="Open Sans"/>
                <a:cs typeface="Open Sans"/>
                <a:sym typeface="Open Sans"/>
              </a:defRPr>
            </a:lvl1pPr>
          </a:lstStyle>
          <a:p>
            <a:pPr defTabSz="914400" hangingPunct="0"/>
            <a:r>
              <a:rPr sz="1800" kern="0"/>
              <a:t>Reguliere energiebespaarlening consumptief</a:t>
            </a:r>
          </a:p>
        </p:txBody>
      </p:sp>
      <p:grpSp>
        <p:nvGrpSpPr>
          <p:cNvPr id="421" name="AutoShape 2"/>
          <p:cNvGrpSpPr/>
          <p:nvPr/>
        </p:nvGrpSpPr>
        <p:grpSpPr>
          <a:xfrm>
            <a:off x="939120" y="2832940"/>
            <a:ext cx="899776" cy="973786"/>
            <a:chOff x="-3" y="43"/>
            <a:chExt cx="1799550" cy="1947571"/>
          </a:xfrm>
        </p:grpSpPr>
        <p:sp>
          <p:nvSpPr>
            <p:cNvPr id="419" name="Vorm"/>
            <p:cNvSpPr/>
            <p:nvPr/>
          </p:nvSpPr>
          <p:spPr>
            <a:xfrm>
              <a:off x="-3" y="43"/>
              <a:ext cx="1799550" cy="1947571"/>
            </a:xfrm>
            <a:custGeom>
              <a:avLst/>
              <a:gdLst/>
              <a:ahLst/>
              <a:cxnLst>
                <a:cxn ang="0">
                  <a:pos x="wd2" y="hd2"/>
                </a:cxn>
                <a:cxn ang="5400000">
                  <a:pos x="wd2" y="hd2"/>
                </a:cxn>
                <a:cxn ang="10800000">
                  <a:pos x="wd2" y="hd2"/>
                </a:cxn>
                <a:cxn ang="16200000">
                  <a:pos x="wd2" y="hd2"/>
                </a:cxn>
              </a:cxnLst>
              <a:rect l="0" t="0" r="r" b="b"/>
              <a:pathLst>
                <a:path w="21600" h="21251" extrusionOk="0">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path>
              </a:pathLst>
            </a:custGeom>
            <a:gradFill flip="none" rotWithShape="1">
              <a:gsLst>
                <a:gs pos="0">
                  <a:srgbClr val="5D7982"/>
                </a:gs>
                <a:gs pos="100000">
                  <a:srgbClr val="79ABA3"/>
                </a:gs>
              </a:gsLst>
              <a:lin ang="2700000" scaled="0"/>
            </a:gradFill>
            <a:ln w="12700" cap="flat">
              <a:noFill/>
              <a:miter lim="400000"/>
            </a:ln>
            <a:effectLst/>
          </p:spPr>
          <p:txBody>
            <a:bodyPr wrap="square" lIns="45718" tIns="45718" rIns="45718" bIns="45718" numCol="1" anchor="ctr">
              <a:noAutofit/>
            </a:bodyPr>
            <a:lstStyle/>
            <a:p>
              <a:pPr algn="ct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20" name="2"/>
            <p:cNvSpPr txBox="1"/>
            <p:nvPr/>
          </p:nvSpPr>
          <p:spPr>
            <a:xfrm>
              <a:off x="-1" y="696827"/>
              <a:ext cx="1799546" cy="553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defTabSz="1828800">
                <a:defRPr sz="3600">
                  <a:solidFill>
                    <a:srgbClr val="F5F5F5"/>
                  </a:solidFill>
                  <a:latin typeface="Titillium"/>
                  <a:ea typeface="Titillium"/>
                  <a:cs typeface="Titillium"/>
                  <a:sym typeface="Titillium"/>
                </a:defRPr>
              </a:lvl1pPr>
            </a:lstStyle>
            <a:p>
              <a:pPr algn="ctr" defTabSz="914400" hangingPunct="0"/>
              <a:r>
                <a:rPr sz="1800" kern="0"/>
                <a:t>2</a:t>
              </a:r>
            </a:p>
          </p:txBody>
        </p:sp>
      </p:grpSp>
      <p:grpSp>
        <p:nvGrpSpPr>
          <p:cNvPr id="424" name="AutoShape 2"/>
          <p:cNvGrpSpPr/>
          <p:nvPr/>
        </p:nvGrpSpPr>
        <p:grpSpPr>
          <a:xfrm>
            <a:off x="939120" y="3982809"/>
            <a:ext cx="899776" cy="973787"/>
            <a:chOff x="-3" y="43"/>
            <a:chExt cx="1799550" cy="1947571"/>
          </a:xfrm>
        </p:grpSpPr>
        <p:sp>
          <p:nvSpPr>
            <p:cNvPr id="422" name="Vorm"/>
            <p:cNvSpPr/>
            <p:nvPr/>
          </p:nvSpPr>
          <p:spPr>
            <a:xfrm>
              <a:off x="-3" y="43"/>
              <a:ext cx="1799550" cy="1947571"/>
            </a:xfrm>
            <a:custGeom>
              <a:avLst/>
              <a:gdLst/>
              <a:ahLst/>
              <a:cxnLst>
                <a:cxn ang="0">
                  <a:pos x="wd2" y="hd2"/>
                </a:cxn>
                <a:cxn ang="5400000">
                  <a:pos x="wd2" y="hd2"/>
                </a:cxn>
                <a:cxn ang="10800000">
                  <a:pos x="wd2" y="hd2"/>
                </a:cxn>
                <a:cxn ang="16200000">
                  <a:pos x="wd2" y="hd2"/>
                </a:cxn>
              </a:cxnLst>
              <a:rect l="0" t="0" r="r" b="b"/>
              <a:pathLst>
                <a:path w="21600" h="21251" extrusionOk="0">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path>
              </a:pathLst>
            </a:custGeom>
            <a:gradFill flip="none" rotWithShape="1">
              <a:gsLst>
                <a:gs pos="0">
                  <a:srgbClr val="5D7982"/>
                </a:gs>
                <a:gs pos="100000">
                  <a:srgbClr val="79ABA3"/>
                </a:gs>
              </a:gsLst>
              <a:lin ang="2700000" scaled="0"/>
            </a:gradFill>
            <a:ln w="12700" cap="flat">
              <a:noFill/>
              <a:miter lim="400000"/>
            </a:ln>
            <a:effectLst/>
          </p:spPr>
          <p:txBody>
            <a:bodyPr wrap="square" lIns="45718" tIns="45718" rIns="45718" bIns="45718" numCol="1" anchor="ctr">
              <a:noAutofit/>
            </a:bodyPr>
            <a:lstStyle/>
            <a:p>
              <a:pPr algn="ct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23" name="3"/>
            <p:cNvSpPr txBox="1"/>
            <p:nvPr/>
          </p:nvSpPr>
          <p:spPr>
            <a:xfrm>
              <a:off x="-1" y="696826"/>
              <a:ext cx="1799546" cy="553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defTabSz="1828800">
                <a:defRPr sz="3600">
                  <a:solidFill>
                    <a:srgbClr val="F5F5F5"/>
                  </a:solidFill>
                  <a:latin typeface="Titillium"/>
                  <a:ea typeface="Titillium"/>
                  <a:cs typeface="Titillium"/>
                  <a:sym typeface="Titillium"/>
                </a:defRPr>
              </a:lvl1pPr>
            </a:lstStyle>
            <a:p>
              <a:pPr algn="ctr" defTabSz="914400" hangingPunct="0"/>
              <a:r>
                <a:rPr sz="1800" kern="0"/>
                <a:t>3</a:t>
              </a:r>
            </a:p>
          </p:txBody>
        </p:sp>
      </p:grpSp>
      <p:sp>
        <p:nvSpPr>
          <p:cNvPr id="425" name="TextBox 6"/>
          <p:cNvSpPr txBox="1"/>
          <p:nvPr/>
        </p:nvSpPr>
        <p:spPr>
          <a:xfrm>
            <a:off x="1977824" y="3206912"/>
            <a:ext cx="4039567" cy="22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1828800">
              <a:lnSpc>
                <a:spcPct val="80000"/>
              </a:lnSpc>
              <a:defRPr sz="3600" b="1">
                <a:solidFill>
                  <a:srgbClr val="485561"/>
                </a:solidFill>
                <a:latin typeface="Open Sans"/>
                <a:ea typeface="Open Sans"/>
                <a:cs typeface="Open Sans"/>
                <a:sym typeface="Open Sans"/>
              </a:defRPr>
            </a:lvl1pPr>
          </a:lstStyle>
          <a:p>
            <a:pPr defTabSz="914400" hangingPunct="0"/>
            <a:r>
              <a:rPr sz="1800" kern="0"/>
              <a:t>Energiebespaarlening zonder rente</a:t>
            </a:r>
          </a:p>
        </p:txBody>
      </p:sp>
      <p:sp>
        <p:nvSpPr>
          <p:cNvPr id="426" name="TextBox 6"/>
          <p:cNvSpPr txBox="1"/>
          <p:nvPr/>
        </p:nvSpPr>
        <p:spPr>
          <a:xfrm>
            <a:off x="1977822" y="4357175"/>
            <a:ext cx="6041719" cy="22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1828800">
              <a:lnSpc>
                <a:spcPct val="80000"/>
              </a:lnSpc>
              <a:defRPr sz="3600" b="1">
                <a:solidFill>
                  <a:srgbClr val="485561"/>
                </a:solidFill>
                <a:latin typeface="Open Sans"/>
                <a:ea typeface="Open Sans"/>
                <a:cs typeface="Open Sans"/>
                <a:sym typeface="Open Sans"/>
              </a:defRPr>
            </a:lvl1pPr>
          </a:lstStyle>
          <a:p>
            <a:pPr defTabSz="914400" hangingPunct="0"/>
            <a:r>
              <a:rPr sz="1800" kern="0"/>
              <a:t>Energiebespaarlening € 10.000,- zonder maandlasten</a:t>
            </a:r>
          </a:p>
        </p:txBody>
      </p:sp>
      <p:grpSp>
        <p:nvGrpSpPr>
          <p:cNvPr id="429" name="AutoShape 2"/>
          <p:cNvGrpSpPr/>
          <p:nvPr/>
        </p:nvGrpSpPr>
        <p:grpSpPr>
          <a:xfrm>
            <a:off x="939120" y="5132677"/>
            <a:ext cx="899776" cy="973786"/>
            <a:chOff x="-3" y="43"/>
            <a:chExt cx="1799550" cy="1947571"/>
          </a:xfrm>
        </p:grpSpPr>
        <p:sp>
          <p:nvSpPr>
            <p:cNvPr id="427" name="Vorm"/>
            <p:cNvSpPr/>
            <p:nvPr/>
          </p:nvSpPr>
          <p:spPr>
            <a:xfrm>
              <a:off x="-3" y="43"/>
              <a:ext cx="1799550" cy="1947571"/>
            </a:xfrm>
            <a:custGeom>
              <a:avLst/>
              <a:gdLst/>
              <a:ahLst/>
              <a:cxnLst>
                <a:cxn ang="0">
                  <a:pos x="wd2" y="hd2"/>
                </a:cxn>
                <a:cxn ang="5400000">
                  <a:pos x="wd2" y="hd2"/>
                </a:cxn>
                <a:cxn ang="10800000">
                  <a:pos x="wd2" y="hd2"/>
                </a:cxn>
                <a:cxn ang="16200000">
                  <a:pos x="wd2" y="hd2"/>
                </a:cxn>
              </a:cxnLst>
              <a:rect l="0" t="0" r="r" b="b"/>
              <a:pathLst>
                <a:path w="21600" h="21251" extrusionOk="0">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path>
              </a:pathLst>
            </a:custGeom>
            <a:gradFill flip="none" rotWithShape="1">
              <a:gsLst>
                <a:gs pos="0">
                  <a:srgbClr val="5D7982"/>
                </a:gs>
                <a:gs pos="100000">
                  <a:srgbClr val="79ABA3"/>
                </a:gs>
              </a:gsLst>
              <a:lin ang="2700000" scaled="0"/>
            </a:gradFill>
            <a:ln w="12700" cap="flat">
              <a:noFill/>
              <a:miter lim="400000"/>
            </a:ln>
            <a:effectLst/>
          </p:spPr>
          <p:txBody>
            <a:bodyPr wrap="square" lIns="45718" tIns="45718" rIns="45718" bIns="45718" numCol="1" anchor="ctr">
              <a:noAutofit/>
            </a:bodyPr>
            <a:lstStyle/>
            <a:p>
              <a:pPr algn="ct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28" name="4"/>
            <p:cNvSpPr txBox="1"/>
            <p:nvPr/>
          </p:nvSpPr>
          <p:spPr>
            <a:xfrm>
              <a:off x="-1" y="696827"/>
              <a:ext cx="1799546" cy="553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defTabSz="1828800">
                <a:defRPr sz="3600">
                  <a:solidFill>
                    <a:srgbClr val="F5F5F5"/>
                  </a:solidFill>
                  <a:latin typeface="Titillium"/>
                  <a:ea typeface="Titillium"/>
                  <a:cs typeface="Titillium"/>
                  <a:sym typeface="Titillium"/>
                </a:defRPr>
              </a:lvl1pPr>
            </a:lstStyle>
            <a:p>
              <a:pPr algn="ctr" defTabSz="914400" hangingPunct="0"/>
              <a:r>
                <a:rPr sz="1800" kern="0"/>
                <a:t>4</a:t>
              </a:r>
            </a:p>
          </p:txBody>
        </p:sp>
      </p:grpSp>
      <p:sp>
        <p:nvSpPr>
          <p:cNvPr id="430" name="TextBox 6"/>
          <p:cNvSpPr txBox="1"/>
          <p:nvPr/>
        </p:nvSpPr>
        <p:spPr>
          <a:xfrm>
            <a:off x="1977824" y="5507435"/>
            <a:ext cx="6442469" cy="22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1828800">
              <a:lnSpc>
                <a:spcPct val="80000"/>
              </a:lnSpc>
              <a:defRPr sz="3600" b="1">
                <a:solidFill>
                  <a:srgbClr val="485561"/>
                </a:solidFill>
                <a:latin typeface="Open Sans"/>
                <a:ea typeface="Open Sans"/>
                <a:cs typeface="Open Sans"/>
                <a:sym typeface="Open Sans"/>
              </a:defRPr>
            </a:lvl1pPr>
          </a:lstStyle>
          <a:p>
            <a:pPr defTabSz="914400" hangingPunct="0"/>
            <a:r>
              <a:rPr sz="1800" kern="0"/>
              <a:t>Energiebespaar Hypotheek (alleen voor wijkaanpakken)</a:t>
            </a:r>
          </a:p>
        </p:txBody>
      </p:sp>
      <p:sp>
        <p:nvSpPr>
          <p:cNvPr id="431" name="AutoShape 3"/>
          <p:cNvSpPr/>
          <p:nvPr/>
        </p:nvSpPr>
        <p:spPr>
          <a:xfrm>
            <a:off x="9596008" y="580721"/>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32" name="TextBox 7"/>
          <p:cNvSpPr txBox="1"/>
          <p:nvPr/>
        </p:nvSpPr>
        <p:spPr>
          <a:xfrm>
            <a:off x="9778672" y="1405042"/>
            <a:ext cx="861658" cy="100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EIGEN GELD</a:t>
            </a:r>
          </a:p>
        </p:txBody>
      </p:sp>
      <p:sp>
        <p:nvSpPr>
          <p:cNvPr id="433" name="AutoShape 3"/>
          <p:cNvSpPr/>
          <p:nvPr/>
        </p:nvSpPr>
        <p:spPr>
          <a:xfrm>
            <a:off x="9596008" y="2014194"/>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79ABA3"/>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34" name="TextBox 11"/>
          <p:cNvSpPr txBox="1"/>
          <p:nvPr/>
        </p:nvSpPr>
        <p:spPr>
          <a:xfrm>
            <a:off x="9755685" y="2820283"/>
            <a:ext cx="861658" cy="100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lnSpc>
                <a:spcPct val="80000"/>
              </a:lnSpc>
              <a:defRPr sz="1600" b="1">
                <a:solidFill>
                  <a:srgbClr val="F5F5F5"/>
                </a:solidFill>
                <a:latin typeface="Open Sans"/>
                <a:ea typeface="Open Sans"/>
                <a:cs typeface="Open Sans"/>
                <a:sym typeface="Open Sans"/>
              </a:defRPr>
            </a:lvl1pPr>
          </a:lstStyle>
          <a:p>
            <a:pPr algn="ctr" defTabSz="914400" hangingPunct="0"/>
            <a:r>
              <a:rPr sz="800" kern="0"/>
              <a:t>WARMTEFONDS</a:t>
            </a:r>
          </a:p>
        </p:txBody>
      </p:sp>
      <p:sp>
        <p:nvSpPr>
          <p:cNvPr id="435" name="AutoShape 3"/>
          <p:cNvSpPr/>
          <p:nvPr/>
        </p:nvSpPr>
        <p:spPr>
          <a:xfrm>
            <a:off x="8708488"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36" name="TextBox 19"/>
          <p:cNvSpPr txBox="1"/>
          <p:nvPr/>
        </p:nvSpPr>
        <p:spPr>
          <a:xfrm>
            <a:off x="8886400" y="2108518"/>
            <a:ext cx="861658" cy="100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HYPOTHEEK</a:t>
            </a:r>
          </a:p>
        </p:txBody>
      </p:sp>
      <p:sp>
        <p:nvSpPr>
          <p:cNvPr id="437" name="AutoShape 3"/>
          <p:cNvSpPr/>
          <p:nvPr/>
        </p:nvSpPr>
        <p:spPr>
          <a:xfrm>
            <a:off x="10475509"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38" name="TextBox 23"/>
          <p:cNvSpPr txBox="1"/>
          <p:nvPr/>
        </p:nvSpPr>
        <p:spPr>
          <a:xfrm>
            <a:off x="10635581" y="2112940"/>
            <a:ext cx="861658" cy="100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GEMEENTE / SVn</a:t>
            </a:r>
          </a:p>
        </p:txBody>
      </p:sp>
      <p:pic>
        <p:nvPicPr>
          <p:cNvPr id="439" name="Afbeelding 29" descr="Afbeelding 29"/>
          <p:cNvPicPr>
            <a:picLocks noChangeAspect="1"/>
          </p:cNvPicPr>
          <p:nvPr/>
        </p:nvPicPr>
        <p:blipFill>
          <a:blip r:embed="rId3"/>
          <a:stretch>
            <a:fillRect/>
          </a:stretch>
        </p:blipFill>
        <p:spPr>
          <a:xfrm>
            <a:off x="9873405" y="2115304"/>
            <a:ext cx="690956" cy="690956"/>
          </a:xfrm>
          <a:prstGeom prst="rect">
            <a:avLst/>
          </a:prstGeom>
          <a:ln w="12700">
            <a:miter lim="400000"/>
          </a:ln>
        </p:spPr>
      </p:pic>
      <p:pic>
        <p:nvPicPr>
          <p:cNvPr id="440" name="Afbeelding 30" descr="Afbeelding 30"/>
          <p:cNvPicPr>
            <a:picLocks noChangeAspect="1"/>
          </p:cNvPicPr>
          <p:nvPr/>
        </p:nvPicPr>
        <p:blipFill>
          <a:blip r:embed="rId4"/>
          <a:stretch>
            <a:fillRect/>
          </a:stretch>
        </p:blipFill>
        <p:spPr>
          <a:xfrm>
            <a:off x="10653262" y="1403184"/>
            <a:ext cx="826298" cy="746389"/>
          </a:xfrm>
          <a:prstGeom prst="rect">
            <a:avLst/>
          </a:prstGeom>
          <a:ln w="12700">
            <a:miter lim="400000"/>
          </a:ln>
        </p:spPr>
      </p:pic>
      <p:pic>
        <p:nvPicPr>
          <p:cNvPr id="441" name="Afbeelding 31" descr="Afbeelding 31"/>
          <p:cNvPicPr>
            <a:picLocks noChangeAspect="1"/>
          </p:cNvPicPr>
          <p:nvPr/>
        </p:nvPicPr>
        <p:blipFill>
          <a:blip r:embed="rId5"/>
          <a:stretch>
            <a:fillRect/>
          </a:stretch>
        </p:blipFill>
        <p:spPr>
          <a:xfrm>
            <a:off x="8947725" y="1364654"/>
            <a:ext cx="731503" cy="709758"/>
          </a:xfrm>
          <a:prstGeom prst="rect">
            <a:avLst/>
          </a:prstGeom>
          <a:ln w="12700">
            <a:miter lim="400000"/>
          </a:ln>
        </p:spPr>
      </p:pic>
      <p:pic>
        <p:nvPicPr>
          <p:cNvPr id="442" name="Afbeelding 32" descr="Afbeelding 32"/>
          <p:cNvPicPr>
            <a:picLocks noChangeAspect="1"/>
          </p:cNvPicPr>
          <p:nvPr/>
        </p:nvPicPr>
        <p:blipFill>
          <a:blip r:embed="rId6"/>
          <a:stretch>
            <a:fillRect/>
          </a:stretch>
        </p:blipFill>
        <p:spPr>
          <a:xfrm>
            <a:off x="9728454" y="629707"/>
            <a:ext cx="871080" cy="797635"/>
          </a:xfrm>
          <a:prstGeom prst="rect">
            <a:avLst/>
          </a:prstGeom>
          <a:ln w="12700">
            <a:miter lim="400000"/>
          </a:ln>
        </p:spPr>
      </p:pic>
      <p:sp>
        <p:nvSpPr>
          <p:cNvPr id="443" name="TextBox 4"/>
          <p:cNvSpPr txBox="1"/>
          <p:nvPr/>
        </p:nvSpPr>
        <p:spPr>
          <a:xfrm>
            <a:off x="939124" y="660331"/>
            <a:ext cx="11252880"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Warmtefonds – Mogelijke varianten</a:t>
            </a:r>
          </a:p>
        </p:txBody>
      </p:sp>
      <p:sp>
        <p:nvSpPr>
          <p:cNvPr id="444" name="Straight Connector 8"/>
          <p:cNvSpPr/>
          <p:nvPr/>
        </p:nvSpPr>
        <p:spPr>
          <a:xfrm>
            <a:off x="939126" y="1122381"/>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Tree>
    <p:extLst>
      <p:ext uri="{BB962C8B-B14F-4D97-AF65-F5344CB8AC3E}">
        <p14:creationId xmlns:p14="http://schemas.microsoft.com/office/powerpoint/2010/main" val="2529782996"/>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6" name="TextBox 4"/>
          <p:cNvSpPr txBox="1"/>
          <p:nvPr/>
        </p:nvSpPr>
        <p:spPr>
          <a:xfrm>
            <a:off x="939124" y="657685"/>
            <a:ext cx="11252880" cy="6894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hangingPunct="0">
              <a:lnSpc>
                <a:spcPct val="80000"/>
              </a:lnSpc>
              <a:defRPr sz="7200" b="1">
                <a:solidFill>
                  <a:srgbClr val="5D7982"/>
                </a:solidFill>
                <a:latin typeface="Futura PT Heavy"/>
                <a:ea typeface="Futura PT Heavy"/>
                <a:cs typeface="Futura PT Heavy"/>
                <a:sym typeface="Futura PT Heavy"/>
              </a:defRPr>
            </a:pPr>
            <a:r>
              <a:rPr sz="3600" b="1" kern="0">
                <a:solidFill>
                  <a:srgbClr val="5D7982"/>
                </a:solidFill>
                <a:latin typeface="Futura PT Heavy"/>
                <a:sym typeface="Futura PT Heavy"/>
              </a:rPr>
              <a:t>Warmtefonds</a:t>
            </a:r>
          </a:p>
          <a:p>
            <a:pPr hangingPunct="0">
              <a:lnSpc>
                <a:spcPct val="80000"/>
              </a:lnSpc>
              <a:defRPr sz="4000" b="1">
                <a:solidFill>
                  <a:srgbClr val="5D7982"/>
                </a:solidFill>
                <a:latin typeface="Futura PT Heavy"/>
                <a:ea typeface="Futura PT Heavy"/>
                <a:cs typeface="Futura PT Heavy"/>
                <a:sym typeface="Futura PT Heavy"/>
              </a:defRPr>
            </a:pPr>
            <a:r>
              <a:rPr sz="2000" b="1" kern="0">
                <a:solidFill>
                  <a:srgbClr val="5D7982"/>
                </a:solidFill>
                <a:latin typeface="Futura PT Heavy"/>
                <a:sym typeface="Futura PT Heavy"/>
              </a:rPr>
              <a:t>Energiebespaarlening</a:t>
            </a:r>
          </a:p>
        </p:txBody>
      </p:sp>
      <p:sp>
        <p:nvSpPr>
          <p:cNvPr id="447" name="Straight Connector 8"/>
          <p:cNvSpPr/>
          <p:nvPr/>
        </p:nvSpPr>
        <p:spPr>
          <a:xfrm>
            <a:off x="939124" y="1583174"/>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48" name="Tekstvak 11"/>
          <p:cNvSpPr txBox="1"/>
          <p:nvPr/>
        </p:nvSpPr>
        <p:spPr>
          <a:xfrm>
            <a:off x="965891" y="1997571"/>
            <a:ext cx="8335758" cy="30076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lnSpc>
                <a:spcPct val="150000"/>
              </a:lnSpc>
              <a:defRPr sz="3200" b="1">
                <a:solidFill>
                  <a:srgbClr val="5D7982"/>
                </a:solidFill>
                <a:latin typeface="Open Sans"/>
                <a:ea typeface="Open Sans"/>
                <a:cs typeface="Open Sans"/>
                <a:sym typeface="Open Sans"/>
              </a:defRPr>
            </a:pPr>
            <a:r>
              <a:rPr sz="1600" b="1" kern="0" dirty="0" err="1">
                <a:solidFill>
                  <a:srgbClr val="5D7982"/>
                </a:solidFill>
                <a:latin typeface="Open Sans"/>
                <a:ea typeface="Open Sans"/>
                <a:cs typeface="Open Sans"/>
                <a:sym typeface="Open Sans"/>
              </a:rPr>
              <a:t>Consumptieve</a:t>
            </a:r>
            <a:r>
              <a:rPr sz="1600" b="1" kern="0" dirty="0">
                <a:solidFill>
                  <a:srgbClr val="5D7982"/>
                </a:solidFill>
                <a:latin typeface="Open Sans"/>
                <a:ea typeface="Open Sans"/>
                <a:cs typeface="Open Sans"/>
                <a:sym typeface="Open Sans"/>
              </a:rPr>
              <a:t> variant (</a:t>
            </a:r>
            <a:r>
              <a:rPr sz="1600" b="1" kern="0" dirty="0" err="1">
                <a:solidFill>
                  <a:srgbClr val="5D7982"/>
                </a:solidFill>
                <a:latin typeface="Open Sans"/>
                <a:ea typeface="Open Sans"/>
                <a:cs typeface="Open Sans"/>
                <a:sym typeface="Open Sans"/>
              </a:rPr>
              <a:t>gelijk</a:t>
            </a:r>
            <a:r>
              <a:rPr sz="1600" b="1" kern="0" dirty="0">
                <a:solidFill>
                  <a:srgbClr val="5D7982"/>
                </a:solidFill>
                <a:latin typeface="Open Sans"/>
                <a:ea typeface="Open Sans"/>
                <a:cs typeface="Open Sans"/>
                <a:sym typeface="Open Sans"/>
              </a:rPr>
              <a:t> </a:t>
            </a:r>
            <a:r>
              <a:rPr sz="1600" b="1" kern="0" dirty="0" err="1">
                <a:solidFill>
                  <a:srgbClr val="5D7982"/>
                </a:solidFill>
                <a:latin typeface="Open Sans"/>
                <a:ea typeface="Open Sans"/>
                <a:cs typeface="Open Sans"/>
                <a:sym typeface="Open Sans"/>
              </a:rPr>
              <a:t>aan</a:t>
            </a:r>
            <a:r>
              <a:rPr sz="1600" b="1" kern="0" dirty="0">
                <a:solidFill>
                  <a:srgbClr val="5D7982"/>
                </a:solidFill>
                <a:latin typeface="Open Sans"/>
                <a:ea typeface="Open Sans"/>
                <a:cs typeface="Open Sans"/>
                <a:sym typeface="Open Sans"/>
              </a:rPr>
              <a:t> </a:t>
            </a:r>
            <a:r>
              <a:rPr sz="1600" b="1" kern="0" dirty="0" err="1">
                <a:solidFill>
                  <a:srgbClr val="5D7982"/>
                </a:solidFill>
                <a:latin typeface="Open Sans"/>
                <a:ea typeface="Open Sans"/>
                <a:cs typeface="Open Sans"/>
                <a:sym typeface="Open Sans"/>
              </a:rPr>
              <a:t>toetsing</a:t>
            </a:r>
            <a:r>
              <a:rPr sz="1600" b="1" kern="0" dirty="0">
                <a:solidFill>
                  <a:srgbClr val="5D7982"/>
                </a:solidFill>
                <a:latin typeface="Open Sans"/>
                <a:ea typeface="Open Sans"/>
                <a:cs typeface="Open Sans"/>
                <a:sym typeface="Open Sans"/>
              </a:rPr>
              <a:t> </a:t>
            </a:r>
            <a:r>
              <a:rPr sz="1600" b="1" kern="0" dirty="0" err="1">
                <a:solidFill>
                  <a:srgbClr val="5D7982"/>
                </a:solidFill>
                <a:latin typeface="Open Sans"/>
                <a:ea typeface="Open Sans"/>
                <a:cs typeface="Open Sans"/>
                <a:sym typeface="Open Sans"/>
              </a:rPr>
              <a:t>consumptief</a:t>
            </a:r>
            <a:r>
              <a:rPr sz="1600" b="1" kern="0" dirty="0">
                <a:solidFill>
                  <a:srgbClr val="5D7982"/>
                </a:solidFill>
                <a:latin typeface="Open Sans"/>
                <a:ea typeface="Open Sans"/>
                <a:cs typeface="Open Sans"/>
                <a:sym typeface="Open Sans"/>
              </a:rPr>
              <a:t> </a:t>
            </a:r>
            <a:r>
              <a:rPr sz="1600" b="1" kern="0" dirty="0" err="1">
                <a:solidFill>
                  <a:srgbClr val="5D7982"/>
                </a:solidFill>
                <a:latin typeface="Open Sans"/>
                <a:ea typeface="Open Sans"/>
                <a:cs typeface="Open Sans"/>
                <a:sym typeface="Open Sans"/>
              </a:rPr>
              <a:t>SVn</a:t>
            </a:r>
            <a:r>
              <a:rPr sz="1600" b="1" kern="0" dirty="0">
                <a:solidFill>
                  <a:srgbClr val="5D7982"/>
                </a:solidFill>
                <a:latin typeface="Open Sans"/>
                <a:ea typeface="Open Sans"/>
                <a:cs typeface="Open Sans"/>
                <a:sym typeface="Open Sans"/>
              </a:rPr>
              <a:t>)</a:t>
            </a:r>
            <a:endParaRPr sz="1600" b="1" kern="0" dirty="0">
              <a:solidFill>
                <a:srgbClr val="485561"/>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dirty="0" err="1">
                <a:solidFill>
                  <a:srgbClr val="4A6168"/>
                </a:solidFill>
                <a:latin typeface="Open Sans"/>
                <a:ea typeface="Open Sans"/>
                <a:cs typeface="Open Sans"/>
                <a:sym typeface="Open Sans"/>
              </a:rPr>
              <a:t>Maximaal</a:t>
            </a:r>
            <a:r>
              <a:rPr sz="1600" kern="0" dirty="0">
                <a:solidFill>
                  <a:srgbClr val="4A6168"/>
                </a:solidFill>
                <a:latin typeface="Open Sans"/>
                <a:ea typeface="Open Sans"/>
                <a:cs typeface="Open Sans"/>
                <a:sym typeface="Open Sans"/>
              </a:rPr>
              <a:t> € 25.000  =  </a:t>
            </a:r>
            <a:r>
              <a:rPr lang="nl-NL" sz="1600" kern="0" dirty="0">
                <a:solidFill>
                  <a:srgbClr val="4A6168"/>
                </a:solidFill>
                <a:latin typeface="Open Sans"/>
                <a:ea typeface="Open Sans"/>
                <a:cs typeface="Open Sans"/>
                <a:sym typeface="Open Sans"/>
              </a:rPr>
              <a:t>Is nu </a:t>
            </a:r>
            <a:r>
              <a:rPr sz="1600" kern="0" dirty="0">
                <a:solidFill>
                  <a:srgbClr val="4A6168"/>
                </a:solidFill>
                <a:latin typeface="Open Sans"/>
                <a:ea typeface="Open Sans"/>
                <a:cs typeface="Open Sans"/>
                <a:sym typeface="Open Sans"/>
              </a:rPr>
              <a:t>€ 27.000 </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lang="nl-NL" sz="1600" kern="0" dirty="0">
                <a:solidFill>
                  <a:srgbClr val="4A6168"/>
                </a:solidFill>
                <a:latin typeface="Open Sans"/>
                <a:ea typeface="Open Sans"/>
                <a:cs typeface="Open Sans"/>
                <a:sym typeface="Open Sans"/>
              </a:rPr>
              <a:t>S</a:t>
            </a:r>
            <a:r>
              <a:rPr sz="1600" kern="0" dirty="0">
                <a:solidFill>
                  <a:srgbClr val="4A6168"/>
                </a:solidFill>
                <a:latin typeface="Open Sans"/>
                <a:ea typeface="Open Sans"/>
                <a:cs typeface="Open Sans"/>
                <a:sym typeface="Open Sans"/>
              </a:rPr>
              <a:t>oms lager</a:t>
            </a:r>
            <a:r>
              <a:rPr lang="nl-NL" sz="1600" kern="0" dirty="0">
                <a:solidFill>
                  <a:srgbClr val="4A6168"/>
                </a:solidFill>
                <a:latin typeface="Open Sans"/>
                <a:ea typeface="Open Sans"/>
                <a:cs typeface="Open Sans"/>
                <a:sym typeface="Open Sans"/>
              </a:rPr>
              <a:t>e rente</a:t>
            </a:r>
            <a:r>
              <a:rPr sz="1600" kern="0" dirty="0">
                <a:solidFill>
                  <a:srgbClr val="4A6168"/>
                </a:solidFill>
                <a:latin typeface="Open Sans"/>
                <a:ea typeface="Open Sans"/>
                <a:cs typeface="Open Sans"/>
                <a:sym typeface="Open Sans"/>
              </a:rPr>
              <a:t> door </a:t>
            </a:r>
            <a:r>
              <a:rPr sz="1600" kern="0" dirty="0" err="1">
                <a:solidFill>
                  <a:srgbClr val="4A6168"/>
                </a:solidFill>
                <a:latin typeface="Open Sans"/>
                <a:ea typeface="Open Sans"/>
                <a:cs typeface="Open Sans"/>
                <a:sym typeface="Open Sans"/>
              </a:rPr>
              <a:t>rentekorting</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lokale</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overheid</a:t>
            </a:r>
            <a:r>
              <a:rPr sz="1600" kern="0" dirty="0">
                <a:solidFill>
                  <a:srgbClr val="4A6168"/>
                </a:solidFill>
                <a:latin typeface="Open Sans"/>
                <a:ea typeface="Open Sans"/>
                <a:cs typeface="Open Sans"/>
                <a:sym typeface="Open Sans"/>
              </a:rPr>
              <a:t>: </a:t>
            </a:r>
            <a:endParaRPr lang="nl-NL" sz="1600" kern="0" dirty="0">
              <a:solidFill>
                <a:srgbClr val="4A6168"/>
              </a:solidFill>
              <a:latin typeface="Open Sans"/>
              <a:ea typeface="Open Sans"/>
              <a:cs typeface="Open Sans"/>
              <a:sym typeface="Open Sans"/>
            </a:endParaRPr>
          </a:p>
          <a:p>
            <a:pPr marL="0" lvl="1" hangingPunct="0">
              <a:lnSpc>
                <a:spcPct val="150000"/>
              </a:lnSpc>
              <a:buSzPct val="100000"/>
              <a:defRPr sz="3200">
                <a:solidFill>
                  <a:srgbClr val="5D7982"/>
                </a:solidFill>
                <a:latin typeface="Open Sans"/>
                <a:ea typeface="Open Sans"/>
                <a:cs typeface="Open Sans"/>
                <a:sym typeface="Open Sans"/>
              </a:defRPr>
            </a:pPr>
            <a:r>
              <a:rPr lang="nl-NL" sz="1600" kern="0" dirty="0">
                <a:solidFill>
                  <a:srgbClr val="4A6168"/>
                </a:solidFill>
                <a:latin typeface="Open Sans"/>
                <a:ea typeface="Open Sans"/>
                <a:cs typeface="Open Sans"/>
                <a:sym typeface="Open Sans"/>
              </a:rPr>
              <a:t>     </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Fryslan</a:t>
            </a:r>
            <a:r>
              <a:rPr sz="1600" kern="0" dirty="0">
                <a:solidFill>
                  <a:srgbClr val="4A6168"/>
                </a:solidFill>
                <a:latin typeface="Open Sans"/>
                <a:ea typeface="Open Sans"/>
                <a:cs typeface="Open Sans"/>
                <a:sym typeface="Open Sans"/>
              </a:rPr>
              <a:t>;</a:t>
            </a:r>
            <a:r>
              <a:rPr lang="nl-NL" sz="1600" kern="0" dirty="0">
                <a:solidFill>
                  <a:srgbClr val="4A6168"/>
                </a:solidFill>
                <a:latin typeface="Open Sans"/>
                <a:ea typeface="Open Sans"/>
                <a:cs typeface="Open Sans"/>
                <a:sym typeface="Open Sans"/>
              </a:rPr>
              <a:t> - </a:t>
            </a:r>
            <a:r>
              <a:rPr sz="1600" kern="0" dirty="0">
                <a:solidFill>
                  <a:srgbClr val="4A6168"/>
                </a:solidFill>
                <a:latin typeface="Open Sans"/>
                <a:ea typeface="Open Sans"/>
                <a:cs typeface="Open Sans"/>
                <a:sym typeface="Open Sans"/>
              </a:rPr>
              <a:t>Drenthe; </a:t>
            </a:r>
            <a:r>
              <a:rPr lang="nl-NL" sz="1600" kern="0" dirty="0">
                <a:solidFill>
                  <a:srgbClr val="4A6168"/>
                </a:solidFill>
                <a:latin typeface="Open Sans"/>
                <a:ea typeface="Open Sans"/>
                <a:cs typeface="Open Sans"/>
                <a:sym typeface="Open Sans"/>
              </a:rPr>
              <a:t>- </a:t>
            </a:r>
            <a:r>
              <a:rPr sz="1600" kern="0" dirty="0">
                <a:solidFill>
                  <a:srgbClr val="4A6168"/>
                </a:solidFill>
                <a:latin typeface="Open Sans"/>
                <a:ea typeface="Open Sans"/>
                <a:cs typeface="Open Sans"/>
                <a:sym typeface="Open Sans"/>
              </a:rPr>
              <a:t>Zeeland; </a:t>
            </a:r>
            <a:r>
              <a:rPr lang="nl-NL" sz="1600" kern="0" dirty="0">
                <a:solidFill>
                  <a:srgbClr val="4A6168"/>
                </a:solidFill>
                <a:latin typeface="Open Sans"/>
                <a:ea typeface="Open Sans"/>
                <a:cs typeface="Open Sans"/>
                <a:sym typeface="Open Sans"/>
              </a:rPr>
              <a:t>- Den Haag en Leidschendam Voorburg</a:t>
            </a:r>
          </a:p>
          <a:p>
            <a:pPr marL="0" lvl="1" hangingPunct="0">
              <a:lnSpc>
                <a:spcPct val="150000"/>
              </a:lnSpc>
              <a:buSzPct val="100000"/>
              <a:defRPr sz="3200">
                <a:solidFill>
                  <a:srgbClr val="5D7982"/>
                </a:solidFill>
                <a:latin typeface="Open Sans"/>
                <a:ea typeface="Open Sans"/>
                <a:cs typeface="Open Sans"/>
                <a:sym typeface="Open Sans"/>
              </a:defRPr>
            </a:pPr>
            <a:r>
              <a:rPr lang="nl-NL" sz="1600" kern="0" dirty="0">
                <a:solidFill>
                  <a:srgbClr val="4A6168"/>
                </a:solidFill>
                <a:latin typeface="Open Sans"/>
                <a:ea typeface="Open Sans"/>
                <a:cs typeface="Open Sans"/>
                <a:sym typeface="Open Sans"/>
              </a:rPr>
              <a:t>     - Voor VVE ; Den Haag en Amsterdam</a:t>
            </a:r>
          </a:p>
          <a:p>
            <a:pPr marL="0" lvl="1" hangingPunct="0">
              <a:lnSpc>
                <a:spcPct val="150000"/>
              </a:lnSpc>
              <a:buSzPct val="100000"/>
              <a:defRPr sz="3200">
                <a:solidFill>
                  <a:srgbClr val="5D7982"/>
                </a:solidFill>
                <a:latin typeface="Open Sans"/>
                <a:ea typeface="Open Sans"/>
                <a:cs typeface="Open Sans"/>
                <a:sym typeface="Open Sans"/>
              </a:defRPr>
            </a:pPr>
            <a:endParaRPr lang="nl-NL" sz="1600" kern="0" dirty="0">
              <a:solidFill>
                <a:srgbClr val="4A6168"/>
              </a:solidFill>
              <a:latin typeface="Open Sans"/>
              <a:ea typeface="Open Sans"/>
              <a:cs typeface="Open Sans"/>
              <a:sym typeface="Open Sans"/>
            </a:endParaRPr>
          </a:p>
          <a:p>
            <a:pPr marL="0" lvl="1" hangingPunct="0">
              <a:lnSpc>
                <a:spcPct val="150000"/>
              </a:lnSpc>
              <a:buSzPct val="100000"/>
              <a:defRPr sz="3200">
                <a:solidFill>
                  <a:srgbClr val="5D7982"/>
                </a:solidFill>
                <a:latin typeface="Open Sans"/>
                <a:ea typeface="Open Sans"/>
                <a:cs typeface="Open Sans"/>
                <a:sym typeface="Open Sans"/>
              </a:defRPr>
            </a:pPr>
            <a:r>
              <a:rPr lang="nl-NL" sz="1600" kern="0" dirty="0">
                <a:solidFill>
                  <a:srgbClr val="4A6168"/>
                </a:solidFill>
                <a:latin typeface="Open Sans"/>
                <a:ea typeface="Open Sans"/>
                <a:cs typeface="Open Sans"/>
                <a:sym typeface="Open Sans"/>
              </a:rPr>
              <a:t>Extra aandachtspunten</a:t>
            </a:r>
            <a:endParaRPr sz="1600" kern="0" dirty="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dirty="0" err="1">
                <a:solidFill>
                  <a:srgbClr val="4A6168"/>
                </a:solidFill>
                <a:latin typeface="Open Sans"/>
                <a:ea typeface="Open Sans"/>
                <a:cs typeface="Open Sans"/>
                <a:sym typeface="Open Sans"/>
              </a:rPr>
              <a:t>Geen</a:t>
            </a:r>
            <a:r>
              <a:rPr sz="1600" kern="0" dirty="0">
                <a:solidFill>
                  <a:srgbClr val="4A6168"/>
                </a:solidFill>
                <a:latin typeface="Open Sans"/>
                <a:ea typeface="Open Sans"/>
                <a:cs typeface="Open Sans"/>
                <a:sym typeface="Open Sans"/>
              </a:rPr>
              <a:t> maximum </a:t>
            </a:r>
            <a:r>
              <a:rPr sz="1600" kern="0" dirty="0" err="1">
                <a:solidFill>
                  <a:srgbClr val="4A6168"/>
                </a:solidFill>
                <a:latin typeface="Open Sans"/>
                <a:ea typeface="Open Sans"/>
                <a:cs typeface="Open Sans"/>
                <a:sym typeface="Open Sans"/>
              </a:rPr>
              <a:t>leeftijdsgrens</a:t>
            </a:r>
            <a:r>
              <a:rPr sz="1600" kern="0" dirty="0">
                <a:solidFill>
                  <a:srgbClr val="4A6168"/>
                </a:solidFill>
                <a:latin typeface="Open Sans"/>
                <a:ea typeface="Open Sans"/>
                <a:cs typeface="Open Sans"/>
                <a:sym typeface="Open Sans"/>
              </a:rPr>
              <a:t> </a:t>
            </a:r>
          </a:p>
        </p:txBody>
      </p:sp>
      <p:sp>
        <p:nvSpPr>
          <p:cNvPr id="449" name="AutoShape 3"/>
          <p:cNvSpPr/>
          <p:nvPr/>
        </p:nvSpPr>
        <p:spPr>
          <a:xfrm>
            <a:off x="9596008" y="580721"/>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50" name="TextBox 7"/>
          <p:cNvSpPr txBox="1"/>
          <p:nvPr/>
        </p:nvSpPr>
        <p:spPr>
          <a:xfrm>
            <a:off x="9778672" y="1405042"/>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EIGEN GELD</a:t>
            </a:r>
          </a:p>
        </p:txBody>
      </p:sp>
      <p:sp>
        <p:nvSpPr>
          <p:cNvPr id="451" name="AutoShape 3"/>
          <p:cNvSpPr/>
          <p:nvPr/>
        </p:nvSpPr>
        <p:spPr>
          <a:xfrm>
            <a:off x="9596008" y="2014194"/>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79ABA3"/>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52" name="TextBox 11"/>
          <p:cNvSpPr txBox="1"/>
          <p:nvPr/>
        </p:nvSpPr>
        <p:spPr>
          <a:xfrm>
            <a:off x="9755685" y="2820283"/>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F5F5F5"/>
                </a:solidFill>
                <a:latin typeface="Open Sans"/>
                <a:ea typeface="Open Sans"/>
                <a:cs typeface="Open Sans"/>
                <a:sym typeface="Open Sans"/>
              </a:defRPr>
            </a:lvl1pPr>
          </a:lstStyle>
          <a:p>
            <a:pPr algn="ctr" defTabSz="914400" hangingPunct="0"/>
            <a:r>
              <a:rPr sz="800" kern="0"/>
              <a:t>WARMTEFONDS</a:t>
            </a:r>
          </a:p>
        </p:txBody>
      </p:sp>
      <p:sp>
        <p:nvSpPr>
          <p:cNvPr id="453" name="AutoShape 3"/>
          <p:cNvSpPr/>
          <p:nvPr/>
        </p:nvSpPr>
        <p:spPr>
          <a:xfrm>
            <a:off x="8708488"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54" name="TextBox 19"/>
          <p:cNvSpPr txBox="1"/>
          <p:nvPr/>
        </p:nvSpPr>
        <p:spPr>
          <a:xfrm>
            <a:off x="8886400" y="2108518"/>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HYPOTHEEK</a:t>
            </a:r>
          </a:p>
        </p:txBody>
      </p:sp>
      <p:sp>
        <p:nvSpPr>
          <p:cNvPr id="455" name="AutoShape 3"/>
          <p:cNvSpPr/>
          <p:nvPr/>
        </p:nvSpPr>
        <p:spPr>
          <a:xfrm>
            <a:off x="10475509"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56" name="TextBox 23"/>
          <p:cNvSpPr txBox="1"/>
          <p:nvPr/>
        </p:nvSpPr>
        <p:spPr>
          <a:xfrm>
            <a:off x="10635581" y="2112940"/>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GEMEENTE / SVn</a:t>
            </a:r>
          </a:p>
        </p:txBody>
      </p:sp>
      <p:pic>
        <p:nvPicPr>
          <p:cNvPr id="457" name="Afbeelding 24" descr="Afbeelding 24"/>
          <p:cNvPicPr>
            <a:picLocks noChangeAspect="1"/>
          </p:cNvPicPr>
          <p:nvPr/>
        </p:nvPicPr>
        <p:blipFill>
          <a:blip r:embed="rId3"/>
          <a:stretch>
            <a:fillRect/>
          </a:stretch>
        </p:blipFill>
        <p:spPr>
          <a:xfrm>
            <a:off x="9873405" y="2115304"/>
            <a:ext cx="690956" cy="690956"/>
          </a:xfrm>
          <a:prstGeom prst="rect">
            <a:avLst/>
          </a:prstGeom>
          <a:ln w="12700">
            <a:miter lim="400000"/>
          </a:ln>
        </p:spPr>
      </p:pic>
      <p:pic>
        <p:nvPicPr>
          <p:cNvPr id="458" name="Afbeelding 25" descr="Afbeelding 25"/>
          <p:cNvPicPr>
            <a:picLocks noChangeAspect="1"/>
          </p:cNvPicPr>
          <p:nvPr/>
        </p:nvPicPr>
        <p:blipFill>
          <a:blip r:embed="rId4"/>
          <a:stretch>
            <a:fillRect/>
          </a:stretch>
        </p:blipFill>
        <p:spPr>
          <a:xfrm>
            <a:off x="10653262" y="1403184"/>
            <a:ext cx="826298" cy="746389"/>
          </a:xfrm>
          <a:prstGeom prst="rect">
            <a:avLst/>
          </a:prstGeom>
          <a:ln w="12700">
            <a:miter lim="400000"/>
          </a:ln>
        </p:spPr>
      </p:pic>
      <p:pic>
        <p:nvPicPr>
          <p:cNvPr id="459" name="Afbeelding 26" descr="Afbeelding 26"/>
          <p:cNvPicPr>
            <a:picLocks noChangeAspect="1"/>
          </p:cNvPicPr>
          <p:nvPr/>
        </p:nvPicPr>
        <p:blipFill>
          <a:blip r:embed="rId5"/>
          <a:stretch>
            <a:fillRect/>
          </a:stretch>
        </p:blipFill>
        <p:spPr>
          <a:xfrm>
            <a:off x="8947725" y="1364654"/>
            <a:ext cx="731503" cy="709758"/>
          </a:xfrm>
          <a:prstGeom prst="rect">
            <a:avLst/>
          </a:prstGeom>
          <a:ln w="12700">
            <a:miter lim="400000"/>
          </a:ln>
        </p:spPr>
      </p:pic>
      <p:pic>
        <p:nvPicPr>
          <p:cNvPr id="460" name="Afbeelding 27" descr="Afbeelding 27"/>
          <p:cNvPicPr>
            <a:picLocks noChangeAspect="1"/>
          </p:cNvPicPr>
          <p:nvPr/>
        </p:nvPicPr>
        <p:blipFill>
          <a:blip r:embed="rId6"/>
          <a:stretch>
            <a:fillRect/>
          </a:stretch>
        </p:blipFill>
        <p:spPr>
          <a:xfrm>
            <a:off x="9728454" y="629707"/>
            <a:ext cx="871080" cy="797635"/>
          </a:xfrm>
          <a:prstGeom prst="rect">
            <a:avLst/>
          </a:prstGeom>
          <a:ln w="12700">
            <a:miter lim="400000"/>
          </a:ln>
        </p:spPr>
      </p:pic>
      <p:grpSp>
        <p:nvGrpSpPr>
          <p:cNvPr id="463" name="AutoShape 2"/>
          <p:cNvGrpSpPr/>
          <p:nvPr/>
        </p:nvGrpSpPr>
        <p:grpSpPr>
          <a:xfrm>
            <a:off x="9952011" y="3307581"/>
            <a:ext cx="423962" cy="458834"/>
            <a:chOff x="-3" y="-22"/>
            <a:chExt cx="847922" cy="917667"/>
          </a:xfrm>
        </p:grpSpPr>
        <p:sp>
          <p:nvSpPr>
            <p:cNvPr id="461" name="Vorm"/>
            <p:cNvSpPr/>
            <p:nvPr/>
          </p:nvSpPr>
          <p:spPr>
            <a:xfrm>
              <a:off x="-3" y="-22"/>
              <a:ext cx="847922" cy="917667"/>
            </a:xfrm>
            <a:custGeom>
              <a:avLst/>
              <a:gdLst/>
              <a:ahLst/>
              <a:cxnLst>
                <a:cxn ang="0">
                  <a:pos x="wd2" y="hd2"/>
                </a:cxn>
                <a:cxn ang="5400000">
                  <a:pos x="wd2" y="hd2"/>
                </a:cxn>
                <a:cxn ang="10800000">
                  <a:pos x="wd2" y="hd2"/>
                </a:cxn>
                <a:cxn ang="16200000">
                  <a:pos x="wd2" y="hd2"/>
                </a:cxn>
              </a:cxnLst>
              <a:rect l="0" t="0" r="r" b="b"/>
              <a:pathLst>
                <a:path w="21600" h="21251" extrusionOk="0">
                  <a:moveTo>
                    <a:pt x="0" y="7473"/>
                  </a:moveTo>
                  <a:cubicBezTo>
                    <a:pt x="0" y="6080"/>
                    <a:pt x="1085" y="4369"/>
                    <a:pt x="2412" y="3671"/>
                  </a:cubicBezTo>
                  <a:lnTo>
                    <a:pt x="8389" y="524"/>
                  </a:lnTo>
                  <a:cubicBezTo>
                    <a:pt x="9715" y="-174"/>
                    <a:pt x="11885" y="-174"/>
                    <a:pt x="13211" y="524"/>
                  </a:cubicBezTo>
                  <a:lnTo>
                    <a:pt x="19188" y="3671"/>
                  </a:lnTo>
                  <a:cubicBezTo>
                    <a:pt x="20515" y="4369"/>
                    <a:pt x="21600" y="6080"/>
                    <a:pt x="21600" y="7473"/>
                  </a:cubicBezTo>
                  <a:lnTo>
                    <a:pt x="21600" y="13779"/>
                  </a:lnTo>
                  <a:cubicBezTo>
                    <a:pt x="21600" y="15172"/>
                    <a:pt x="20515" y="16883"/>
                    <a:pt x="19188" y="17581"/>
                  </a:cubicBezTo>
                  <a:lnTo>
                    <a:pt x="13211" y="20728"/>
                  </a:lnTo>
                  <a:cubicBezTo>
                    <a:pt x="11885" y="21426"/>
                    <a:pt x="9715" y="21426"/>
                    <a:pt x="8389" y="20728"/>
                  </a:cubicBezTo>
                  <a:lnTo>
                    <a:pt x="2412" y="17581"/>
                  </a:lnTo>
                  <a:cubicBezTo>
                    <a:pt x="1085" y="16883"/>
                    <a:pt x="0" y="15172"/>
                    <a:pt x="0" y="13779"/>
                  </a:cubicBezTo>
                  <a:lnTo>
                    <a:pt x="0" y="7473"/>
                  </a:lnTo>
                  <a:close/>
                </a:path>
              </a:pathLst>
            </a:custGeom>
            <a:gradFill flip="none" rotWithShape="1">
              <a:gsLst>
                <a:gs pos="0">
                  <a:srgbClr val="5D7982"/>
                </a:gs>
                <a:gs pos="100000">
                  <a:srgbClr val="79ABA3"/>
                </a:gs>
              </a:gsLst>
              <a:lin ang="2700000" scaled="0"/>
            </a:gradFill>
            <a:ln w="12700" cap="flat">
              <a:noFill/>
              <a:miter lim="400000"/>
            </a:ln>
            <a:effectLst/>
          </p:spPr>
          <p:txBody>
            <a:bodyPr wrap="square" lIns="45718" tIns="45718" rIns="45718" bIns="45718" numCol="1" anchor="ctr">
              <a:noAutofit/>
            </a:bodyPr>
            <a:lstStyle/>
            <a:p>
              <a:pPr algn="ct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62" name="1"/>
            <p:cNvSpPr txBox="1"/>
            <p:nvPr/>
          </p:nvSpPr>
          <p:spPr>
            <a:xfrm>
              <a:off x="-3" y="181852"/>
              <a:ext cx="847918" cy="5539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1828800">
                <a:defRPr sz="3600" b="1">
                  <a:solidFill>
                    <a:srgbClr val="F5F5F5"/>
                  </a:solidFill>
                  <a:latin typeface="Open Sans"/>
                  <a:ea typeface="Open Sans"/>
                  <a:cs typeface="Open Sans"/>
                  <a:sym typeface="Open Sans"/>
                </a:defRPr>
              </a:lvl1pPr>
            </a:lstStyle>
            <a:p>
              <a:pPr algn="ctr" defTabSz="914400" hangingPunct="0"/>
              <a:r>
                <a:rPr sz="1800" kern="0"/>
                <a:t>1</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5" name="TextBox 4"/>
          <p:cNvSpPr txBox="1"/>
          <p:nvPr/>
        </p:nvSpPr>
        <p:spPr>
          <a:xfrm>
            <a:off x="939124" y="660331"/>
            <a:ext cx="11252880" cy="6894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hangingPunct="0">
              <a:lnSpc>
                <a:spcPct val="80000"/>
              </a:lnSpc>
              <a:defRPr sz="7200" b="1">
                <a:solidFill>
                  <a:srgbClr val="5D7982"/>
                </a:solidFill>
                <a:latin typeface="Futura PT Heavy"/>
                <a:ea typeface="Futura PT Heavy"/>
                <a:cs typeface="Futura PT Heavy"/>
                <a:sym typeface="Futura PT Heavy"/>
              </a:defRPr>
            </a:pPr>
            <a:r>
              <a:rPr sz="3600" b="1" kern="0">
                <a:solidFill>
                  <a:srgbClr val="5D7982"/>
                </a:solidFill>
                <a:latin typeface="Futura PT Heavy"/>
                <a:sym typeface="Futura PT Heavy"/>
              </a:rPr>
              <a:t>Warmtefonds</a:t>
            </a:r>
          </a:p>
          <a:p>
            <a:pPr hangingPunct="0">
              <a:lnSpc>
                <a:spcPct val="80000"/>
              </a:lnSpc>
              <a:defRPr sz="4000" b="1">
                <a:solidFill>
                  <a:srgbClr val="5D7982"/>
                </a:solidFill>
                <a:latin typeface="Futura PT Heavy"/>
                <a:ea typeface="Futura PT Heavy"/>
                <a:cs typeface="Futura PT Heavy"/>
                <a:sym typeface="Futura PT Heavy"/>
              </a:defRPr>
            </a:pPr>
            <a:r>
              <a:rPr sz="2000" b="1" kern="0">
                <a:solidFill>
                  <a:srgbClr val="5D7982"/>
                </a:solidFill>
                <a:latin typeface="Futura PT Heavy"/>
                <a:sym typeface="Futura PT Heavy"/>
              </a:rPr>
              <a:t>Energiebespaarlening - zonder rente</a:t>
            </a:r>
          </a:p>
        </p:txBody>
      </p:sp>
      <p:sp>
        <p:nvSpPr>
          <p:cNvPr id="466" name="Straight Connector 8"/>
          <p:cNvSpPr/>
          <p:nvPr/>
        </p:nvSpPr>
        <p:spPr>
          <a:xfrm>
            <a:off x="939126" y="1403184"/>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67" name="Tekstvak 11"/>
          <p:cNvSpPr txBox="1"/>
          <p:nvPr/>
        </p:nvSpPr>
        <p:spPr>
          <a:xfrm>
            <a:off x="901961" y="1797609"/>
            <a:ext cx="9378816" cy="37463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lnSpc>
                <a:spcPct val="150000"/>
              </a:lnSpc>
              <a:defRPr sz="3200" b="1">
                <a:solidFill>
                  <a:srgbClr val="5D7982"/>
                </a:solidFill>
                <a:latin typeface="Open Sans"/>
                <a:ea typeface="Open Sans"/>
                <a:cs typeface="Open Sans"/>
                <a:sym typeface="Open Sans"/>
              </a:defRPr>
            </a:pPr>
            <a:r>
              <a:rPr sz="1600" b="1" kern="0">
                <a:solidFill>
                  <a:srgbClr val="5D7982"/>
                </a:solidFill>
                <a:latin typeface="Open Sans"/>
                <a:ea typeface="Open Sans"/>
                <a:cs typeface="Open Sans"/>
                <a:sym typeface="Open Sans"/>
              </a:rPr>
              <a:t>In basis </a:t>
            </a:r>
            <a:r>
              <a:rPr sz="1600" b="1" kern="0" err="1">
                <a:solidFill>
                  <a:srgbClr val="5D7982"/>
                </a:solidFill>
                <a:latin typeface="Open Sans"/>
                <a:ea typeface="Open Sans"/>
                <a:cs typeface="Open Sans"/>
                <a:sym typeface="Open Sans"/>
              </a:rPr>
              <a:t>gelijk</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aan</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Energiebespaarlening</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Warmtefonds</a:t>
            </a:r>
            <a:endParaRPr lang="nl-NL" sz="1600" b="1" kern="0">
              <a:solidFill>
                <a:srgbClr val="5D7982"/>
              </a:solidFill>
              <a:latin typeface="Open Sans"/>
              <a:ea typeface="Open Sans"/>
              <a:cs typeface="Open Sans"/>
              <a:sym typeface="Open Sans"/>
            </a:endParaRPr>
          </a:p>
          <a:p>
            <a:pPr hangingPunct="0">
              <a:lnSpc>
                <a:spcPct val="150000"/>
              </a:lnSpc>
              <a:defRPr sz="3200" b="1">
                <a:solidFill>
                  <a:srgbClr val="5D7982"/>
                </a:solidFill>
                <a:latin typeface="Open Sans"/>
                <a:ea typeface="Open Sans"/>
                <a:cs typeface="Open Sans"/>
                <a:sym typeface="Open Sans"/>
              </a:defRPr>
            </a:pPr>
            <a:endParaRPr sz="1600" b="1" kern="0">
              <a:solidFill>
                <a:srgbClr val="5D7982"/>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Alleen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eigenaars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bewoners</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verzamelinkomen</a:t>
            </a:r>
            <a:r>
              <a:rPr sz="1600" kern="0">
                <a:solidFill>
                  <a:srgbClr val="4A6168"/>
                </a:solidFill>
                <a:latin typeface="Open Sans"/>
                <a:ea typeface="Open Sans"/>
                <a:cs typeface="Open Sans"/>
                <a:sym typeface="Open Sans"/>
              </a:rPr>
              <a:t> van minder </a:t>
            </a:r>
          </a:p>
          <a:p>
            <a:pPr hangingPunct="0">
              <a:lnSpc>
                <a:spcPct val="150000"/>
              </a:lnSpc>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      dan € 60.000,-  (was  € </a:t>
            </a:r>
            <a:r>
              <a:rPr lang="nl-NL" sz="1600" kern="0">
                <a:solidFill>
                  <a:srgbClr val="4A6168"/>
                </a:solidFill>
                <a:latin typeface="Open Sans"/>
                <a:ea typeface="Open Sans"/>
                <a:cs typeface="Open Sans"/>
                <a:sym typeface="Open Sans"/>
              </a:rPr>
              <a:t>48,625</a:t>
            </a:r>
            <a:r>
              <a:rPr sz="1600" kern="0">
                <a:solidFill>
                  <a:srgbClr val="4A6168"/>
                </a:solidFill>
                <a:latin typeface="Open Sans"/>
                <a:ea typeface="Open Sans"/>
                <a:cs typeface="Open Sans"/>
                <a:sym typeface="Open Sans"/>
              </a:rPr>
              <a:t>-</a:t>
            </a:r>
            <a:r>
              <a:rPr lang="nl-NL" sz="1600" kern="0">
                <a:solidFill>
                  <a:srgbClr val="4A6168"/>
                </a:solidFill>
                <a:latin typeface="Open Sans"/>
                <a:ea typeface="Open Sans"/>
                <a:cs typeface="Open Sans"/>
                <a:sym typeface="Open Sans"/>
              </a:rPr>
              <a: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Vastgesteld</a:t>
            </a:r>
            <a:r>
              <a:rPr sz="1600" kern="0">
                <a:solidFill>
                  <a:srgbClr val="4A6168"/>
                </a:solidFill>
                <a:latin typeface="Open Sans"/>
                <a:ea typeface="Open Sans"/>
                <a:cs typeface="Open Sans"/>
                <a:sym typeface="Open Sans"/>
              </a:rPr>
              <a:t> door </a:t>
            </a:r>
            <a:r>
              <a:rPr sz="1600" kern="0" err="1">
                <a:solidFill>
                  <a:srgbClr val="4A6168"/>
                </a:solidFill>
                <a:latin typeface="Open Sans"/>
                <a:ea typeface="Open Sans"/>
                <a:cs typeface="Open Sans"/>
                <a:sym typeface="Open Sans"/>
              </a:rPr>
              <a:t>belastingdienst</a:t>
            </a:r>
            <a:r>
              <a:rPr sz="1600" kern="0">
                <a:solidFill>
                  <a:srgbClr val="4A6168"/>
                </a:solidFill>
                <a:latin typeface="Open Sans"/>
                <a:ea typeface="Open Sans"/>
                <a:cs typeface="Open Sans"/>
                <a:sym typeface="Open Sans"/>
              </a:rPr>
              <a:t> het </a:t>
            </a:r>
            <a:r>
              <a:rPr sz="1600" kern="0" err="1">
                <a:solidFill>
                  <a:srgbClr val="4A6168"/>
                </a:solidFill>
                <a:latin typeface="Open Sans"/>
                <a:ea typeface="Open Sans"/>
                <a:cs typeface="Open Sans"/>
                <a:sym typeface="Open Sans"/>
              </a:rPr>
              <a:t>jaar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ervoor</a:t>
            </a:r>
            <a:endParaRPr sz="1600" kern="0">
              <a:solidFill>
                <a:srgbClr val="4A6168"/>
              </a:solidFill>
              <a:latin typeface="Open Sans"/>
              <a:ea typeface="Open Sans"/>
              <a:cs typeface="Open Sans"/>
              <a:sym typeface="Open Sans"/>
            </a:endParaRPr>
          </a:p>
          <a:p>
            <a:pPr marL="514350" lvl="1"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let op; </a:t>
            </a:r>
            <a:r>
              <a:rPr sz="1600" kern="0" err="1">
                <a:solidFill>
                  <a:srgbClr val="4A6168"/>
                </a:solidFill>
                <a:latin typeface="Open Sans"/>
                <a:ea typeface="Open Sans"/>
                <a:cs typeface="Open Sans"/>
                <a:sym typeface="Open Sans"/>
              </a:rPr>
              <a:t>ook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inkomen</a:t>
            </a:r>
            <a:r>
              <a:rPr sz="1600" kern="0">
                <a:solidFill>
                  <a:srgbClr val="4A6168"/>
                </a:solidFill>
                <a:latin typeface="Open Sans"/>
                <a:ea typeface="Open Sans"/>
                <a:cs typeface="Open Sans"/>
                <a:sym typeface="Open Sans"/>
              </a:rPr>
              <a:t>’ over </a:t>
            </a:r>
            <a:r>
              <a:rPr sz="1600" kern="0" err="1">
                <a:solidFill>
                  <a:srgbClr val="4A6168"/>
                </a:solidFill>
                <a:latin typeface="Open Sans"/>
                <a:ea typeface="Open Sans"/>
                <a:cs typeface="Open Sans"/>
                <a:sym typeface="Open Sans"/>
              </a:rPr>
              <a:t>vermogen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wordt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meegerekend</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Maximaal</a:t>
            </a:r>
            <a:r>
              <a:rPr sz="1600" kern="0">
                <a:solidFill>
                  <a:srgbClr val="4A6168"/>
                </a:solidFill>
                <a:latin typeface="Open Sans"/>
                <a:ea typeface="Open Sans"/>
                <a:cs typeface="Open Sans"/>
                <a:sym typeface="Open Sans"/>
              </a:rPr>
              <a:t> € 27.000,-</a:t>
            </a:r>
            <a:r>
              <a:rPr lang="nl-NL" sz="1600" kern="0">
                <a:solidFill>
                  <a:srgbClr val="4A6168"/>
                </a:solidFill>
                <a:latin typeface="Open Sans"/>
                <a:ea typeface="Open Sans"/>
                <a:cs typeface="Open Sans"/>
                <a:sym typeface="Open Sans"/>
              </a:rPr>
              <a:t> (was € 25.000)</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endParaRPr lang="nl-NL" sz="1600" kern="0">
              <a:solidFill>
                <a:srgbClr val="4A6168"/>
              </a:solidFill>
              <a:latin typeface="Open Sans"/>
              <a:ea typeface="Open Sans"/>
              <a:cs typeface="Open Sans"/>
              <a:sym typeface="Open Sans"/>
            </a:endParaRPr>
          </a:p>
          <a:p>
            <a:pPr hangingPunct="0">
              <a:lnSpc>
                <a:spcPct val="150000"/>
              </a:lnSpc>
              <a:buSzPct val="100000"/>
              <a:defRPr sz="3200">
                <a:solidFill>
                  <a:srgbClr val="5D7982"/>
                </a:solidFill>
                <a:latin typeface="Open Sans"/>
                <a:ea typeface="Open Sans"/>
                <a:cs typeface="Open Sans"/>
                <a:sym typeface="Open Sans"/>
              </a:defRPr>
            </a:pPr>
            <a:r>
              <a:rPr lang="nl-NL" sz="1600" kern="0">
                <a:solidFill>
                  <a:srgbClr val="4A6168"/>
                </a:solidFill>
                <a:latin typeface="Open Sans"/>
                <a:ea typeface="Open Sans"/>
                <a:cs typeface="Open Sans"/>
                <a:sym typeface="Open Sans"/>
              </a:rPr>
              <a:t>Extra aandachtspunten</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Inwoners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moeten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wél</a:t>
            </a:r>
            <a:r>
              <a:rPr sz="1600" kern="0">
                <a:solidFill>
                  <a:srgbClr val="4A6168"/>
                </a:solidFill>
                <a:latin typeface="Open Sans"/>
                <a:ea typeface="Open Sans"/>
                <a:cs typeface="Open Sans"/>
                <a:sym typeface="Open Sans"/>
              </a:rPr>
              <a:t> door </a:t>
            </a:r>
            <a:r>
              <a:rPr sz="1600" kern="0" err="1">
                <a:solidFill>
                  <a:srgbClr val="4A6168"/>
                </a:solidFill>
                <a:latin typeface="Open Sans"/>
                <a:ea typeface="Open Sans"/>
                <a:cs typeface="Open Sans"/>
                <a:sym typeface="Open Sans"/>
              </a:rPr>
              <a:t>consumptieve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krediettoets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komen</a:t>
            </a:r>
            <a:r>
              <a:rPr sz="1600" kern="0">
                <a:solidFill>
                  <a:srgbClr val="4A6168"/>
                </a:solidFill>
                <a:latin typeface="Open Sans"/>
                <a:ea typeface="Open Sans"/>
                <a:cs typeface="Open Sans"/>
                <a:sym typeface="Open Sans"/>
              </a:rPr>
              <a:t>!</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Geen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rente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betaling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maandelijkse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aflossing</a:t>
            </a:r>
            <a:endParaRPr sz="1600" kern="0">
              <a:solidFill>
                <a:srgbClr val="4A6168"/>
              </a:solidFill>
              <a:latin typeface="Open Sans"/>
              <a:ea typeface="Open Sans"/>
              <a:cs typeface="Open Sans"/>
              <a:sym typeface="Open Sans"/>
            </a:endParaRPr>
          </a:p>
        </p:txBody>
      </p:sp>
      <p:sp>
        <p:nvSpPr>
          <p:cNvPr id="468" name="AutoShape 3"/>
          <p:cNvSpPr/>
          <p:nvPr/>
        </p:nvSpPr>
        <p:spPr>
          <a:xfrm>
            <a:off x="9596008" y="580721"/>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69" name="TextBox 7"/>
          <p:cNvSpPr txBox="1"/>
          <p:nvPr/>
        </p:nvSpPr>
        <p:spPr>
          <a:xfrm>
            <a:off x="9778672" y="1405042"/>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EIGEN GELD</a:t>
            </a:r>
          </a:p>
        </p:txBody>
      </p:sp>
      <p:sp>
        <p:nvSpPr>
          <p:cNvPr id="470" name="AutoShape 3"/>
          <p:cNvSpPr/>
          <p:nvPr/>
        </p:nvSpPr>
        <p:spPr>
          <a:xfrm>
            <a:off x="9596008" y="2014194"/>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79ABA3"/>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71" name="TextBox 11"/>
          <p:cNvSpPr txBox="1"/>
          <p:nvPr/>
        </p:nvSpPr>
        <p:spPr>
          <a:xfrm>
            <a:off x="9755685" y="2820283"/>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F5F5F5"/>
                </a:solidFill>
                <a:latin typeface="Open Sans"/>
                <a:ea typeface="Open Sans"/>
                <a:cs typeface="Open Sans"/>
                <a:sym typeface="Open Sans"/>
              </a:defRPr>
            </a:lvl1pPr>
          </a:lstStyle>
          <a:p>
            <a:pPr algn="ctr" defTabSz="914400" hangingPunct="0"/>
            <a:r>
              <a:rPr sz="800" kern="0"/>
              <a:t>WARMTEFONDS</a:t>
            </a:r>
          </a:p>
        </p:txBody>
      </p:sp>
      <p:sp>
        <p:nvSpPr>
          <p:cNvPr id="472" name="AutoShape 3"/>
          <p:cNvSpPr/>
          <p:nvPr/>
        </p:nvSpPr>
        <p:spPr>
          <a:xfrm>
            <a:off x="8708488"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73" name="TextBox 19"/>
          <p:cNvSpPr txBox="1"/>
          <p:nvPr/>
        </p:nvSpPr>
        <p:spPr>
          <a:xfrm>
            <a:off x="8886400" y="2108518"/>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HYPOTHEEK</a:t>
            </a:r>
          </a:p>
        </p:txBody>
      </p:sp>
      <p:sp>
        <p:nvSpPr>
          <p:cNvPr id="474" name="AutoShape 3"/>
          <p:cNvSpPr/>
          <p:nvPr/>
        </p:nvSpPr>
        <p:spPr>
          <a:xfrm>
            <a:off x="10475509"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75" name="TextBox 23"/>
          <p:cNvSpPr txBox="1"/>
          <p:nvPr/>
        </p:nvSpPr>
        <p:spPr>
          <a:xfrm>
            <a:off x="10635581" y="2112940"/>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GEMEENTE / SVn</a:t>
            </a:r>
          </a:p>
        </p:txBody>
      </p:sp>
      <p:pic>
        <p:nvPicPr>
          <p:cNvPr id="476" name="Afbeelding 24" descr="Afbeelding 24"/>
          <p:cNvPicPr>
            <a:picLocks noChangeAspect="1"/>
          </p:cNvPicPr>
          <p:nvPr/>
        </p:nvPicPr>
        <p:blipFill>
          <a:blip r:embed="rId3"/>
          <a:stretch>
            <a:fillRect/>
          </a:stretch>
        </p:blipFill>
        <p:spPr>
          <a:xfrm>
            <a:off x="9873405" y="2115304"/>
            <a:ext cx="690956" cy="690956"/>
          </a:xfrm>
          <a:prstGeom prst="rect">
            <a:avLst/>
          </a:prstGeom>
          <a:ln w="12700">
            <a:miter lim="400000"/>
          </a:ln>
        </p:spPr>
      </p:pic>
      <p:pic>
        <p:nvPicPr>
          <p:cNvPr id="477" name="Afbeelding 25" descr="Afbeelding 25"/>
          <p:cNvPicPr>
            <a:picLocks noChangeAspect="1"/>
          </p:cNvPicPr>
          <p:nvPr/>
        </p:nvPicPr>
        <p:blipFill>
          <a:blip r:embed="rId4"/>
          <a:stretch>
            <a:fillRect/>
          </a:stretch>
        </p:blipFill>
        <p:spPr>
          <a:xfrm>
            <a:off x="10653262" y="1403184"/>
            <a:ext cx="826298" cy="746389"/>
          </a:xfrm>
          <a:prstGeom prst="rect">
            <a:avLst/>
          </a:prstGeom>
          <a:ln w="12700">
            <a:miter lim="400000"/>
          </a:ln>
        </p:spPr>
      </p:pic>
      <p:pic>
        <p:nvPicPr>
          <p:cNvPr id="478" name="Afbeelding 26" descr="Afbeelding 26"/>
          <p:cNvPicPr>
            <a:picLocks noChangeAspect="1"/>
          </p:cNvPicPr>
          <p:nvPr/>
        </p:nvPicPr>
        <p:blipFill>
          <a:blip r:embed="rId5"/>
          <a:stretch>
            <a:fillRect/>
          </a:stretch>
        </p:blipFill>
        <p:spPr>
          <a:xfrm>
            <a:off x="8947725" y="1364654"/>
            <a:ext cx="731503" cy="709758"/>
          </a:xfrm>
          <a:prstGeom prst="rect">
            <a:avLst/>
          </a:prstGeom>
          <a:ln w="12700">
            <a:miter lim="400000"/>
          </a:ln>
        </p:spPr>
      </p:pic>
      <p:pic>
        <p:nvPicPr>
          <p:cNvPr id="479" name="Afbeelding 27" descr="Afbeelding 27"/>
          <p:cNvPicPr>
            <a:picLocks noChangeAspect="1"/>
          </p:cNvPicPr>
          <p:nvPr/>
        </p:nvPicPr>
        <p:blipFill>
          <a:blip r:embed="rId6"/>
          <a:stretch>
            <a:fillRect/>
          </a:stretch>
        </p:blipFill>
        <p:spPr>
          <a:xfrm>
            <a:off x="9728454" y="629707"/>
            <a:ext cx="871080" cy="797635"/>
          </a:xfrm>
          <a:prstGeom prst="rect">
            <a:avLst/>
          </a:prstGeom>
          <a:ln w="12700">
            <a:miter lim="400000"/>
          </a:ln>
        </p:spPr>
      </p:pic>
      <p:grpSp>
        <p:nvGrpSpPr>
          <p:cNvPr id="482" name="AutoShape 2"/>
          <p:cNvGrpSpPr/>
          <p:nvPr/>
        </p:nvGrpSpPr>
        <p:grpSpPr>
          <a:xfrm>
            <a:off x="9952011" y="3307581"/>
            <a:ext cx="423962" cy="458834"/>
            <a:chOff x="-3" y="-22"/>
            <a:chExt cx="847922" cy="917667"/>
          </a:xfrm>
        </p:grpSpPr>
        <p:sp>
          <p:nvSpPr>
            <p:cNvPr id="480" name="Vorm"/>
            <p:cNvSpPr/>
            <p:nvPr/>
          </p:nvSpPr>
          <p:spPr>
            <a:xfrm>
              <a:off x="-3" y="-22"/>
              <a:ext cx="847922" cy="917667"/>
            </a:xfrm>
            <a:custGeom>
              <a:avLst/>
              <a:gdLst/>
              <a:ahLst/>
              <a:cxnLst>
                <a:cxn ang="0">
                  <a:pos x="wd2" y="hd2"/>
                </a:cxn>
                <a:cxn ang="5400000">
                  <a:pos x="wd2" y="hd2"/>
                </a:cxn>
                <a:cxn ang="10800000">
                  <a:pos x="wd2" y="hd2"/>
                </a:cxn>
                <a:cxn ang="16200000">
                  <a:pos x="wd2" y="hd2"/>
                </a:cxn>
              </a:cxnLst>
              <a:rect l="0" t="0" r="r" b="b"/>
              <a:pathLst>
                <a:path w="21600" h="21251" extrusionOk="0">
                  <a:moveTo>
                    <a:pt x="0" y="7473"/>
                  </a:moveTo>
                  <a:cubicBezTo>
                    <a:pt x="0" y="6080"/>
                    <a:pt x="1085" y="4369"/>
                    <a:pt x="2412" y="3671"/>
                  </a:cubicBezTo>
                  <a:lnTo>
                    <a:pt x="8389" y="524"/>
                  </a:lnTo>
                  <a:cubicBezTo>
                    <a:pt x="9715" y="-174"/>
                    <a:pt x="11885" y="-174"/>
                    <a:pt x="13211" y="524"/>
                  </a:cubicBezTo>
                  <a:lnTo>
                    <a:pt x="19188" y="3671"/>
                  </a:lnTo>
                  <a:cubicBezTo>
                    <a:pt x="20515" y="4369"/>
                    <a:pt x="21600" y="6080"/>
                    <a:pt x="21600" y="7473"/>
                  </a:cubicBezTo>
                  <a:lnTo>
                    <a:pt x="21600" y="13779"/>
                  </a:lnTo>
                  <a:cubicBezTo>
                    <a:pt x="21600" y="15172"/>
                    <a:pt x="20515" y="16883"/>
                    <a:pt x="19188" y="17581"/>
                  </a:cubicBezTo>
                  <a:lnTo>
                    <a:pt x="13211" y="20728"/>
                  </a:lnTo>
                  <a:cubicBezTo>
                    <a:pt x="11885" y="21426"/>
                    <a:pt x="9715" y="21426"/>
                    <a:pt x="8389" y="20728"/>
                  </a:cubicBezTo>
                  <a:lnTo>
                    <a:pt x="2412" y="17581"/>
                  </a:lnTo>
                  <a:cubicBezTo>
                    <a:pt x="1085" y="16883"/>
                    <a:pt x="0" y="15172"/>
                    <a:pt x="0" y="13779"/>
                  </a:cubicBezTo>
                  <a:lnTo>
                    <a:pt x="0" y="7473"/>
                  </a:lnTo>
                  <a:close/>
                </a:path>
              </a:pathLst>
            </a:custGeom>
            <a:gradFill flip="none" rotWithShape="1">
              <a:gsLst>
                <a:gs pos="0">
                  <a:srgbClr val="5D7982"/>
                </a:gs>
                <a:gs pos="100000">
                  <a:srgbClr val="79ABA3"/>
                </a:gs>
              </a:gsLst>
              <a:lin ang="2700000" scaled="0"/>
            </a:gradFill>
            <a:ln w="12700" cap="flat">
              <a:noFill/>
              <a:miter lim="400000"/>
            </a:ln>
            <a:effectLst/>
          </p:spPr>
          <p:txBody>
            <a:bodyPr wrap="square" lIns="45718" tIns="45718" rIns="45718" bIns="45718" numCol="1" anchor="ctr">
              <a:noAutofit/>
            </a:bodyPr>
            <a:lstStyle/>
            <a:p>
              <a:pPr algn="ct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81" name="2"/>
            <p:cNvSpPr txBox="1"/>
            <p:nvPr/>
          </p:nvSpPr>
          <p:spPr>
            <a:xfrm>
              <a:off x="-3" y="181852"/>
              <a:ext cx="847918" cy="5539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1828800">
                <a:defRPr sz="3600" b="1">
                  <a:solidFill>
                    <a:srgbClr val="F5F5F5"/>
                  </a:solidFill>
                  <a:latin typeface="Open Sans"/>
                  <a:ea typeface="Open Sans"/>
                  <a:cs typeface="Open Sans"/>
                  <a:sym typeface="Open Sans"/>
                </a:defRPr>
              </a:lvl1pPr>
            </a:lstStyle>
            <a:p>
              <a:pPr algn="ctr" defTabSz="914400" hangingPunct="0"/>
              <a:r>
                <a:rPr sz="1800" kern="0"/>
                <a:t>2</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extBox 6"/>
          <p:cNvSpPr txBox="1">
            <a:spLocks noGrp="1"/>
          </p:cNvSpPr>
          <p:nvPr>
            <p:ph type="sldNum" sz="quarter" idx="4294967295"/>
          </p:nvPr>
        </p:nvSpPr>
        <p:spPr>
          <a:xfrm>
            <a:off x="594015" y="5991924"/>
            <a:ext cx="249423" cy="2769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lgn="l" defTabSz="914400">
              <a:defRPr sz="1200" b="1">
                <a:latin typeface="Titillium"/>
                <a:ea typeface="Titillium"/>
                <a:cs typeface="Titillium"/>
                <a:sym typeface="Titillium"/>
              </a:defRPr>
            </a:lvl1pPr>
          </a:lstStyle>
          <a:p>
            <a:pPr hangingPunct="0"/>
            <a:fld id="{86CB4B4D-7CA3-9044-876B-883B54F8677D}" type="slidenum">
              <a:rPr kern="0"/>
              <a:pPr hangingPunct="0"/>
              <a:t>36</a:t>
            </a:fld>
            <a:endParaRPr kern="0"/>
          </a:p>
        </p:txBody>
      </p:sp>
      <p:sp>
        <p:nvSpPr>
          <p:cNvPr id="485" name="Rectangle 3"/>
          <p:cNvSpPr/>
          <p:nvPr/>
        </p:nvSpPr>
        <p:spPr>
          <a:xfrm>
            <a:off x="0" y="-294"/>
            <a:ext cx="12192000" cy="6858001"/>
          </a:xfrm>
          <a:prstGeom prst="rect">
            <a:avLst/>
          </a:prstGeom>
          <a:solidFill>
            <a:srgbClr val="5D7982"/>
          </a:solidFill>
          <a:ln w="12700">
            <a:miter lim="400000"/>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486" name="TextBox 30"/>
          <p:cNvSpPr txBox="1"/>
          <p:nvPr/>
        </p:nvSpPr>
        <p:spPr>
          <a:xfrm>
            <a:off x="609600" y="2293977"/>
            <a:ext cx="10972800" cy="2215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hangingPunct="0">
              <a:defRPr sz="7200" b="1">
                <a:solidFill>
                  <a:srgbClr val="F5F5F5"/>
                </a:solidFill>
                <a:latin typeface="Futura PT Heavy"/>
                <a:ea typeface="Futura PT Heavy"/>
                <a:cs typeface="Futura PT Heavy"/>
                <a:sym typeface="Futura PT Heavy"/>
              </a:defRPr>
            </a:pPr>
            <a:r>
              <a:rPr sz="3600" b="1" kern="0">
                <a:solidFill>
                  <a:srgbClr val="F5F5F5"/>
                </a:solidFill>
                <a:latin typeface="Futura PT Heavy"/>
                <a:sym typeface="Futura PT Heavy"/>
              </a:rPr>
              <a:t>“Speciaal voor mensen die niet op reguliere manier kunnen lenen of een lening krijgen op </a:t>
            </a:r>
          </a:p>
          <a:p>
            <a:pPr algn="ctr" hangingPunct="0">
              <a:defRPr sz="7200" b="1">
                <a:solidFill>
                  <a:srgbClr val="F5F5F5"/>
                </a:solidFill>
                <a:latin typeface="Futura PT Heavy"/>
                <a:ea typeface="Futura PT Heavy"/>
                <a:cs typeface="Futura PT Heavy"/>
                <a:sym typeface="Futura PT Heavy"/>
              </a:defRPr>
            </a:pPr>
            <a:r>
              <a:rPr sz="3600" b="1" kern="0">
                <a:solidFill>
                  <a:srgbClr val="F5F5F5"/>
                </a:solidFill>
                <a:latin typeface="Futura PT Heavy"/>
                <a:sym typeface="Futura PT Heavy"/>
              </a:rPr>
              <a:t>‘bank’ voorwaarden zijn er alsnog mogelijkheden.”</a:t>
            </a:r>
          </a:p>
        </p:txBody>
      </p:sp>
      <p:grpSp>
        <p:nvGrpSpPr>
          <p:cNvPr id="489" name="Rectangle 36"/>
          <p:cNvGrpSpPr/>
          <p:nvPr/>
        </p:nvGrpSpPr>
        <p:grpSpPr>
          <a:xfrm>
            <a:off x="3714750" y="6102348"/>
            <a:ext cx="4762500" cy="548649"/>
            <a:chOff x="0" y="-3"/>
            <a:chExt cx="9525000" cy="1097297"/>
          </a:xfrm>
        </p:grpSpPr>
        <p:sp>
          <p:nvSpPr>
            <p:cNvPr id="487" name="Rechthoek"/>
            <p:cNvSpPr/>
            <p:nvPr/>
          </p:nvSpPr>
          <p:spPr>
            <a:xfrm>
              <a:off x="0" y="-3"/>
              <a:ext cx="9525000" cy="1097297"/>
            </a:xfrm>
            <a:prstGeom prst="rect">
              <a:avLst/>
            </a:prstGeom>
            <a:solidFill>
              <a:srgbClr val="DDB64D"/>
            </a:solidFill>
            <a:ln w="12700" cap="flat">
              <a:noFill/>
              <a:miter lim="400000"/>
            </a:ln>
            <a:effectLst/>
          </p:spPr>
          <p:txBody>
            <a:bodyPr wrap="square" lIns="45718" tIns="45718" rIns="45718" bIns="45718" numCol="1" anchor="ctr">
              <a:noAutofit/>
            </a:bodyPr>
            <a:lstStyle/>
            <a:p>
              <a:pPr algn="ctr" hangingPunct="0">
                <a:defRPr sz="4800" b="1" spc="600">
                  <a:solidFill>
                    <a:srgbClr val="424242"/>
                  </a:solidFill>
                  <a:latin typeface="Open Sans"/>
                  <a:ea typeface="Open Sans"/>
                  <a:cs typeface="Open Sans"/>
                  <a:sym typeface="Open Sans"/>
                </a:defRPr>
              </a:pPr>
              <a:endParaRPr sz="2400" b="1" kern="0" spc="300">
                <a:solidFill>
                  <a:srgbClr val="424242"/>
                </a:solidFill>
                <a:latin typeface="Open Sans"/>
                <a:ea typeface="Open Sans"/>
                <a:cs typeface="Open Sans"/>
                <a:sym typeface="Open Sans"/>
              </a:endParaRPr>
            </a:p>
          </p:txBody>
        </p:sp>
        <p:sp>
          <p:nvSpPr>
            <p:cNvPr id="488" name="Chantal Muller-Reerink"/>
            <p:cNvSpPr txBox="1"/>
            <p:nvPr/>
          </p:nvSpPr>
          <p:spPr>
            <a:xfrm>
              <a:off x="91434" y="86981"/>
              <a:ext cx="9342130" cy="923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defTabSz="1828800">
                <a:defRPr sz="4800" b="1" spc="600">
                  <a:solidFill>
                    <a:srgbClr val="424242"/>
                  </a:solidFill>
                  <a:latin typeface="Open Sans"/>
                  <a:ea typeface="Open Sans"/>
                  <a:cs typeface="Open Sans"/>
                  <a:sym typeface="Open Sans"/>
                </a:defRPr>
              </a:lvl1pPr>
            </a:lstStyle>
            <a:p>
              <a:pPr algn="ctr" defTabSz="914400" hangingPunct="0"/>
              <a:r>
                <a:rPr sz="2400" kern="0" spc="300"/>
                <a:t>Chantal Muller-Reerink</a:t>
              </a:r>
            </a:p>
          </p:txBody>
        </p:sp>
      </p:grpSp>
      <p:sp>
        <p:nvSpPr>
          <p:cNvPr id="490" name="AutoShape 1"/>
          <p:cNvSpPr/>
          <p:nvPr/>
        </p:nvSpPr>
        <p:spPr>
          <a:xfrm rot="9545534">
            <a:off x="3969720" y="1094076"/>
            <a:ext cx="4823134" cy="4698290"/>
          </a:xfrm>
          <a:custGeom>
            <a:avLst/>
            <a:gdLst/>
            <a:ahLst/>
            <a:cxnLst>
              <a:cxn ang="0">
                <a:pos x="wd2" y="hd2"/>
              </a:cxn>
              <a:cxn ang="5400000">
                <a:pos x="wd2" y="hd2"/>
              </a:cxn>
              <a:cxn ang="10800000">
                <a:pos x="wd2" y="hd2"/>
              </a:cxn>
              <a:cxn ang="16200000">
                <a:pos x="wd2" y="hd2"/>
              </a:cxn>
            </a:cxnLst>
            <a:rect l="0" t="0" r="r" b="b"/>
            <a:pathLst>
              <a:path w="21600" h="21600" extrusionOk="0">
                <a:moveTo>
                  <a:pt x="21600" y="14990"/>
                </a:moveTo>
                <a:cubicBezTo>
                  <a:pt x="21600" y="15126"/>
                  <a:pt x="21600" y="15263"/>
                  <a:pt x="21600" y="15399"/>
                </a:cubicBezTo>
                <a:cubicBezTo>
                  <a:pt x="21594" y="15445"/>
                  <a:pt x="21584" y="15490"/>
                  <a:pt x="21584" y="15536"/>
                </a:cubicBezTo>
                <a:cubicBezTo>
                  <a:pt x="21583" y="15866"/>
                  <a:pt x="21538" y="16191"/>
                  <a:pt x="21471" y="16513"/>
                </a:cubicBezTo>
                <a:cubicBezTo>
                  <a:pt x="21274" y="17469"/>
                  <a:pt x="20847" y="18299"/>
                  <a:pt x="20177" y="18995"/>
                </a:cubicBezTo>
                <a:cubicBezTo>
                  <a:pt x="19694" y="19496"/>
                  <a:pt x="19133" y="19885"/>
                  <a:pt x="18522" y="20201"/>
                </a:cubicBezTo>
                <a:cubicBezTo>
                  <a:pt x="17784" y="20582"/>
                  <a:pt x="17006" y="20844"/>
                  <a:pt x="16205" y="21041"/>
                </a:cubicBezTo>
                <a:cubicBezTo>
                  <a:pt x="15549" y="21201"/>
                  <a:pt x="14886" y="21315"/>
                  <a:pt x="14217" y="21398"/>
                </a:cubicBezTo>
                <a:cubicBezTo>
                  <a:pt x="13683" y="21465"/>
                  <a:pt x="13147" y="21516"/>
                  <a:pt x="12611" y="21540"/>
                </a:cubicBezTo>
                <a:cubicBezTo>
                  <a:pt x="12079" y="21565"/>
                  <a:pt x="11548" y="21574"/>
                  <a:pt x="11017" y="21590"/>
                </a:cubicBezTo>
                <a:cubicBezTo>
                  <a:pt x="10990" y="21591"/>
                  <a:pt x="10963" y="21597"/>
                  <a:pt x="10936" y="21600"/>
                </a:cubicBezTo>
                <a:cubicBezTo>
                  <a:pt x="10845" y="21600"/>
                  <a:pt x="10755" y="21600"/>
                  <a:pt x="10664" y="21600"/>
                </a:cubicBezTo>
                <a:cubicBezTo>
                  <a:pt x="10625" y="21597"/>
                  <a:pt x="10586" y="21591"/>
                  <a:pt x="10547" y="21590"/>
                </a:cubicBezTo>
                <a:cubicBezTo>
                  <a:pt x="9871" y="21583"/>
                  <a:pt x="9194" y="21560"/>
                  <a:pt x="8519" y="21510"/>
                </a:cubicBezTo>
                <a:cubicBezTo>
                  <a:pt x="7699" y="21448"/>
                  <a:pt x="6883" y="21349"/>
                  <a:pt x="6076" y="21190"/>
                </a:cubicBezTo>
                <a:cubicBezTo>
                  <a:pt x="5309" y="21038"/>
                  <a:pt x="4557" y="20834"/>
                  <a:pt x="3829" y="20540"/>
                </a:cubicBezTo>
                <a:cubicBezTo>
                  <a:pt x="3154" y="20267"/>
                  <a:pt x="2517" y="19924"/>
                  <a:pt x="1944" y="19461"/>
                </a:cubicBezTo>
                <a:cubicBezTo>
                  <a:pt x="1121" y="18795"/>
                  <a:pt x="541" y="17957"/>
                  <a:pt x="245" y="16918"/>
                </a:cubicBezTo>
                <a:cubicBezTo>
                  <a:pt x="130" y="16515"/>
                  <a:pt x="62" y="16103"/>
                  <a:pt x="34" y="15684"/>
                </a:cubicBezTo>
                <a:cubicBezTo>
                  <a:pt x="28" y="15595"/>
                  <a:pt x="12" y="15507"/>
                  <a:pt x="0" y="15418"/>
                </a:cubicBezTo>
                <a:cubicBezTo>
                  <a:pt x="0" y="15275"/>
                  <a:pt x="0" y="15132"/>
                  <a:pt x="0" y="14990"/>
                </a:cubicBezTo>
                <a:cubicBezTo>
                  <a:pt x="9" y="14932"/>
                  <a:pt x="24" y="14875"/>
                  <a:pt x="27" y="14816"/>
                </a:cubicBezTo>
                <a:cubicBezTo>
                  <a:pt x="62" y="14139"/>
                  <a:pt x="174" y="13473"/>
                  <a:pt x="337" y="12816"/>
                </a:cubicBezTo>
                <a:cubicBezTo>
                  <a:pt x="559" y="11922"/>
                  <a:pt x="866" y="11057"/>
                  <a:pt x="1225" y="10212"/>
                </a:cubicBezTo>
                <a:cubicBezTo>
                  <a:pt x="1746" y="8981"/>
                  <a:pt x="2363" y="7801"/>
                  <a:pt x="3036" y="6651"/>
                </a:cubicBezTo>
                <a:cubicBezTo>
                  <a:pt x="3688" y="5538"/>
                  <a:pt x="4394" y="4464"/>
                  <a:pt x="5204" y="3465"/>
                </a:cubicBezTo>
                <a:cubicBezTo>
                  <a:pt x="5753" y="2789"/>
                  <a:pt x="6344" y="2155"/>
                  <a:pt x="7010" y="1599"/>
                </a:cubicBezTo>
                <a:cubicBezTo>
                  <a:pt x="7544" y="1152"/>
                  <a:pt x="8116" y="766"/>
                  <a:pt x="8747" y="479"/>
                </a:cubicBezTo>
                <a:cubicBezTo>
                  <a:pt x="9265" y="244"/>
                  <a:pt x="9803" y="87"/>
                  <a:pt x="10368" y="32"/>
                </a:cubicBezTo>
                <a:cubicBezTo>
                  <a:pt x="10461" y="23"/>
                  <a:pt x="10553" y="11"/>
                  <a:pt x="10646" y="0"/>
                </a:cubicBezTo>
                <a:cubicBezTo>
                  <a:pt x="10755" y="0"/>
                  <a:pt x="10863" y="0"/>
                  <a:pt x="10972" y="0"/>
                </a:cubicBezTo>
                <a:cubicBezTo>
                  <a:pt x="10999" y="5"/>
                  <a:pt x="11025" y="13"/>
                  <a:pt x="11052" y="15"/>
                </a:cubicBezTo>
                <a:cubicBezTo>
                  <a:pt x="11211" y="33"/>
                  <a:pt x="11371" y="43"/>
                  <a:pt x="11529" y="68"/>
                </a:cubicBezTo>
                <a:cubicBezTo>
                  <a:pt x="12160" y="165"/>
                  <a:pt x="12750" y="387"/>
                  <a:pt x="13311" y="696"/>
                </a:cubicBezTo>
                <a:cubicBezTo>
                  <a:pt x="14032" y="1093"/>
                  <a:pt x="14670" y="1607"/>
                  <a:pt x="15261" y="2185"/>
                </a:cubicBezTo>
                <a:cubicBezTo>
                  <a:pt x="15902" y="2811"/>
                  <a:pt x="16477" y="3498"/>
                  <a:pt x="17005" y="4225"/>
                </a:cubicBezTo>
                <a:cubicBezTo>
                  <a:pt x="18227" y="5906"/>
                  <a:pt x="19254" y="7707"/>
                  <a:pt x="20128" y="9601"/>
                </a:cubicBezTo>
                <a:cubicBezTo>
                  <a:pt x="20596" y="10615"/>
                  <a:pt x="20991" y="11657"/>
                  <a:pt x="21264" y="12744"/>
                </a:cubicBezTo>
                <a:cubicBezTo>
                  <a:pt x="21441" y="13445"/>
                  <a:pt x="21573" y="14154"/>
                  <a:pt x="21585" y="14881"/>
                </a:cubicBezTo>
                <a:cubicBezTo>
                  <a:pt x="21586" y="14918"/>
                  <a:pt x="21595" y="14954"/>
                  <a:pt x="21600" y="14990"/>
                </a:cubicBezTo>
                <a:close/>
              </a:path>
            </a:pathLst>
          </a:custGeom>
          <a:ln w="25400">
            <a:solidFill>
              <a:srgbClr val="F5F5F5">
                <a:alpha val="30000"/>
              </a:srgbClr>
            </a:solidFill>
            <a:miter/>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2" name="TextBox 4"/>
          <p:cNvSpPr txBox="1"/>
          <p:nvPr/>
        </p:nvSpPr>
        <p:spPr>
          <a:xfrm>
            <a:off x="939124" y="660331"/>
            <a:ext cx="11252880" cy="6894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hangingPunct="0">
              <a:lnSpc>
                <a:spcPct val="80000"/>
              </a:lnSpc>
              <a:defRPr sz="7200" b="1">
                <a:solidFill>
                  <a:srgbClr val="5D7982"/>
                </a:solidFill>
                <a:latin typeface="Futura PT Heavy"/>
                <a:ea typeface="Futura PT Heavy"/>
                <a:cs typeface="Futura PT Heavy"/>
                <a:sym typeface="Futura PT Heavy"/>
              </a:defRPr>
            </a:pPr>
            <a:r>
              <a:rPr sz="3600" b="1" kern="0">
                <a:solidFill>
                  <a:srgbClr val="5D7982"/>
                </a:solidFill>
                <a:latin typeface="Futura PT Heavy"/>
                <a:sym typeface="Futura PT Heavy"/>
              </a:rPr>
              <a:t>Warmtefonds</a:t>
            </a:r>
          </a:p>
          <a:p>
            <a:pPr hangingPunct="0">
              <a:lnSpc>
                <a:spcPct val="80000"/>
              </a:lnSpc>
              <a:defRPr sz="4000" b="1">
                <a:solidFill>
                  <a:srgbClr val="5D7982"/>
                </a:solidFill>
                <a:latin typeface="Futura PT Heavy"/>
                <a:ea typeface="Futura PT Heavy"/>
                <a:cs typeface="Futura PT Heavy"/>
                <a:sym typeface="Futura PT Heavy"/>
              </a:defRPr>
            </a:pPr>
            <a:r>
              <a:rPr sz="2000" b="1" kern="0">
                <a:solidFill>
                  <a:srgbClr val="5D7982"/>
                </a:solidFill>
                <a:latin typeface="Futura PT Heavy"/>
                <a:sym typeface="Futura PT Heavy"/>
              </a:rPr>
              <a:t>Energiebespaarlening - € 10.000,-</a:t>
            </a:r>
          </a:p>
        </p:txBody>
      </p:sp>
      <p:sp>
        <p:nvSpPr>
          <p:cNvPr id="493" name="Straight Connector 8"/>
          <p:cNvSpPr/>
          <p:nvPr/>
        </p:nvSpPr>
        <p:spPr>
          <a:xfrm>
            <a:off x="939124" y="1465365"/>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94" name="Tekstvak 11"/>
          <p:cNvSpPr txBox="1"/>
          <p:nvPr/>
        </p:nvSpPr>
        <p:spPr>
          <a:xfrm>
            <a:off x="878722" y="1752527"/>
            <a:ext cx="9378817" cy="4854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Maximaal</a:t>
            </a:r>
            <a:r>
              <a:rPr sz="1600" kern="0">
                <a:solidFill>
                  <a:srgbClr val="4A6168"/>
                </a:solidFill>
                <a:latin typeface="Open Sans"/>
                <a:ea typeface="Open Sans"/>
                <a:cs typeface="Open Sans"/>
                <a:sym typeface="Open Sans"/>
              </a:rPr>
              <a:t> € 10.000,-   (was € 5.000,-)  </a:t>
            </a:r>
            <a:endParaRPr lang="nl-NL" sz="1600" kern="0">
              <a:solidFill>
                <a:srgbClr val="4A6168"/>
              </a:solidFill>
              <a:latin typeface="Open Sans"/>
              <a:ea typeface="Open Sans"/>
              <a:cs typeface="Open Sans"/>
              <a:sym typeface="Open Sans"/>
            </a:endParaRPr>
          </a:p>
          <a:p>
            <a:pPr hangingPunct="0">
              <a:lnSpc>
                <a:spcPct val="150000"/>
              </a:lnSpc>
              <a:buSzPct val="100000"/>
              <a:defRPr sz="3200">
                <a:solidFill>
                  <a:srgbClr val="5D7982"/>
                </a:solidFill>
                <a:latin typeface="Open Sans"/>
                <a:ea typeface="Open Sans"/>
                <a:cs typeface="Open Sans"/>
                <a:sym typeface="Open Sans"/>
              </a:defRPr>
            </a:pPr>
            <a:br>
              <a:rPr lang="nl-NL" sz="1600" kern="0">
                <a:solidFill>
                  <a:srgbClr val="4A6168"/>
                </a:solidFill>
                <a:latin typeface="Open Sans"/>
                <a:ea typeface="Open Sans"/>
                <a:cs typeface="Open Sans"/>
                <a:sym typeface="Open Sans"/>
              </a:rPr>
            </a:br>
            <a:r>
              <a:rPr lang="nl-NL" sz="1600" kern="0">
                <a:solidFill>
                  <a:srgbClr val="4A6168"/>
                </a:solidFill>
                <a:latin typeface="Open Sans"/>
                <a:ea typeface="Open Sans"/>
                <a:cs typeface="Open Sans"/>
                <a:sym typeface="Open Sans"/>
              </a:rPr>
              <a:t>Extra aandachtspunten:</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Alleen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energiebesparende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voorzieningen</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Looptijd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lening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standaard</a:t>
            </a:r>
            <a:r>
              <a:rPr sz="1600" kern="0">
                <a:solidFill>
                  <a:srgbClr val="4A6168"/>
                </a:solidFill>
                <a:latin typeface="Open Sans"/>
                <a:ea typeface="Open Sans"/>
                <a:cs typeface="Open Sans"/>
                <a:sym typeface="Open Sans"/>
              </a:rPr>
              <a:t> 20 </a:t>
            </a:r>
            <a:r>
              <a:rPr sz="1600" kern="0" err="1">
                <a:solidFill>
                  <a:srgbClr val="4A6168"/>
                </a:solidFill>
                <a:latin typeface="Open Sans"/>
                <a:ea typeface="Open Sans"/>
                <a:cs typeface="Open Sans"/>
                <a:sym typeface="Open Sans"/>
              </a:rPr>
              <a:t>jaar</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b="1">
                <a:solidFill>
                  <a:srgbClr val="5D7982"/>
                </a:solidFill>
                <a:latin typeface="Open Sans"/>
                <a:ea typeface="Open Sans"/>
                <a:cs typeface="Open Sans"/>
                <a:sym typeface="Open Sans"/>
              </a:defRPr>
            </a:pPr>
            <a:r>
              <a:rPr sz="1600" b="1" kern="0" err="1">
                <a:solidFill>
                  <a:srgbClr val="4A6168"/>
                </a:solidFill>
                <a:latin typeface="Open Sans"/>
                <a:ea typeface="Open Sans"/>
                <a:cs typeface="Open Sans"/>
                <a:sym typeface="Open Sans"/>
              </a:rPr>
              <a:t>Eerste</a:t>
            </a:r>
            <a:r>
              <a:rPr sz="1600" b="1" kern="0">
                <a:solidFill>
                  <a:srgbClr val="4A6168"/>
                </a:solidFill>
                <a:latin typeface="Open Sans"/>
                <a:ea typeface="Open Sans"/>
                <a:cs typeface="Open Sans"/>
                <a:sym typeface="Open Sans"/>
              </a:rPr>
              <a:t> 5 </a:t>
            </a:r>
            <a:r>
              <a:rPr sz="1600" b="1" kern="0" err="1">
                <a:solidFill>
                  <a:srgbClr val="4A6168"/>
                </a:solidFill>
                <a:latin typeface="Open Sans"/>
                <a:ea typeface="Open Sans"/>
                <a:cs typeface="Open Sans"/>
                <a:sym typeface="Open Sans"/>
              </a:rPr>
              <a:t>jaar</a:t>
            </a:r>
            <a:r>
              <a:rPr sz="1600" b="1"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rente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én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aflossing</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endParaRPr sz="1600" b="1"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Na 5 </a:t>
            </a:r>
            <a:r>
              <a:rPr sz="1600" kern="0" err="1">
                <a:solidFill>
                  <a:srgbClr val="4A6168"/>
                </a:solidFill>
                <a:latin typeface="Open Sans"/>
                <a:ea typeface="Open Sans"/>
                <a:cs typeface="Open Sans"/>
                <a:sym typeface="Open Sans"/>
              </a:rPr>
              <a:t>jaar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hertoets</a:t>
            </a:r>
            <a:endParaRPr sz="1600" kern="0">
              <a:solidFill>
                <a:srgbClr val="4A6168"/>
              </a:solidFill>
              <a:latin typeface="Open Sans"/>
              <a:ea typeface="Open Sans"/>
              <a:cs typeface="Open Sans"/>
              <a:sym typeface="Open Sans"/>
            </a:endParaRPr>
          </a:p>
          <a:p>
            <a:pPr marL="514350" lvl="1"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Wel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financiële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ruimte</a:t>
            </a:r>
            <a:r>
              <a:rPr sz="1600" kern="0">
                <a:solidFill>
                  <a:srgbClr val="4A6168"/>
                </a:solidFill>
                <a:latin typeface="Open Sans"/>
                <a:ea typeface="Open Sans"/>
                <a:cs typeface="Open Sans"/>
                <a:sym typeface="Open Sans"/>
              </a:rPr>
              <a:t> -&gt; 15 </a:t>
            </a:r>
            <a:r>
              <a:rPr sz="1600" kern="0" err="1">
                <a:solidFill>
                  <a:srgbClr val="4A6168"/>
                </a:solidFill>
                <a:latin typeface="Open Sans"/>
                <a:ea typeface="Open Sans"/>
                <a:cs typeface="Open Sans"/>
                <a:sym typeface="Open Sans"/>
              </a:rPr>
              <a:t>jaar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resterende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deel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aflossen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tegen</a:t>
            </a:r>
            <a:r>
              <a:rPr sz="1600" kern="0">
                <a:solidFill>
                  <a:srgbClr val="4A6168"/>
                </a:solidFill>
                <a:latin typeface="Open Sans"/>
                <a:ea typeface="Open Sans"/>
                <a:cs typeface="Open Sans"/>
                <a:sym typeface="Open Sans"/>
              </a:rPr>
              <a:t> 0% </a:t>
            </a:r>
            <a:r>
              <a:rPr sz="1600" kern="0" err="1">
                <a:solidFill>
                  <a:srgbClr val="4A6168"/>
                </a:solidFill>
                <a:latin typeface="Open Sans"/>
                <a:ea typeface="Open Sans"/>
                <a:cs typeface="Open Sans"/>
                <a:sym typeface="Open Sans"/>
              </a:rPr>
              <a:t>rente</a:t>
            </a:r>
            <a:endParaRPr sz="1600" kern="0">
              <a:solidFill>
                <a:srgbClr val="4A6168"/>
              </a:solidFill>
              <a:latin typeface="Open Sans"/>
              <a:ea typeface="Open Sans"/>
              <a:cs typeface="Open Sans"/>
              <a:sym typeface="Open Sans"/>
            </a:endParaRPr>
          </a:p>
          <a:p>
            <a:pPr marL="514350" lvl="1"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Geen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financiële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ruimte</a:t>
            </a:r>
            <a:r>
              <a:rPr sz="1600" kern="0">
                <a:solidFill>
                  <a:srgbClr val="4A6168"/>
                </a:solidFill>
                <a:latin typeface="Open Sans"/>
                <a:ea typeface="Open Sans"/>
                <a:cs typeface="Open Sans"/>
                <a:sym typeface="Open Sans"/>
              </a:rPr>
              <a:t> -&gt; </a:t>
            </a:r>
            <a:r>
              <a:rPr sz="1600" kern="0" err="1">
                <a:solidFill>
                  <a:srgbClr val="4A6168"/>
                </a:solidFill>
                <a:latin typeface="Open Sans"/>
                <a:ea typeface="Open Sans"/>
                <a:cs typeface="Open Sans"/>
                <a:sym typeface="Open Sans"/>
              </a:rPr>
              <a:t>geen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maandlasten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resterende</a:t>
            </a:r>
            <a:r>
              <a:rPr sz="1600" kern="0">
                <a:solidFill>
                  <a:srgbClr val="4A6168"/>
                </a:solidFill>
                <a:latin typeface="Open Sans"/>
                <a:ea typeface="Open Sans"/>
                <a:cs typeface="Open Sans"/>
                <a:sym typeface="Open Sans"/>
              </a:rPr>
              <a:t> 15 </a:t>
            </a:r>
            <a:r>
              <a:rPr sz="1600" kern="0" err="1">
                <a:solidFill>
                  <a:srgbClr val="4A6168"/>
                </a:solidFill>
                <a:latin typeface="Open Sans"/>
                <a:ea typeface="Open Sans"/>
                <a:cs typeface="Open Sans"/>
                <a:sym typeface="Open Sans"/>
              </a:rPr>
              <a:t>jaar</a:t>
            </a: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Alleen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terugbetalen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als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binnen</a:t>
            </a:r>
            <a:r>
              <a:rPr sz="1600" kern="0">
                <a:solidFill>
                  <a:srgbClr val="4A6168"/>
                </a:solidFill>
                <a:latin typeface="Open Sans"/>
                <a:ea typeface="Open Sans"/>
                <a:cs typeface="Open Sans"/>
                <a:sym typeface="Open Sans"/>
              </a:rPr>
              <a:t> 20 </a:t>
            </a:r>
            <a:r>
              <a:rPr sz="1600" kern="0" err="1">
                <a:solidFill>
                  <a:srgbClr val="4A6168"/>
                </a:solidFill>
                <a:latin typeface="Open Sans"/>
                <a:ea typeface="Open Sans"/>
                <a:cs typeface="Open Sans"/>
                <a:sym typeface="Open Sans"/>
              </a:rPr>
              <a:t>jaar</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woning</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overwaarde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verkocht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wordt</a:t>
            </a: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Niet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naar</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notaris</a:t>
            </a:r>
            <a:r>
              <a:rPr sz="1600" kern="0">
                <a:solidFill>
                  <a:srgbClr val="4A6168"/>
                </a:solidFill>
                <a:latin typeface="Open Sans"/>
                <a:ea typeface="Open Sans"/>
                <a:cs typeface="Open Sans"/>
                <a:sym typeface="Open Sans"/>
              </a:rPr>
              <a:t> -&gt; </a:t>
            </a:r>
            <a:r>
              <a:rPr sz="1600" kern="0" err="1">
                <a:solidFill>
                  <a:srgbClr val="4A6168"/>
                </a:solidFill>
                <a:latin typeface="Open Sans"/>
                <a:ea typeface="Open Sans"/>
                <a:cs typeface="Open Sans"/>
                <a:sym typeface="Open Sans"/>
              </a:rPr>
              <a:t>wel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positief</a:t>
            </a: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negatief</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hypotheekverklaring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tekenen</a:t>
            </a:r>
            <a:endParaRPr sz="1600" kern="0">
              <a:solidFill>
                <a:srgbClr val="4A6168"/>
              </a:solidFill>
              <a:latin typeface="Open Sans"/>
              <a:ea typeface="Open Sans"/>
              <a:cs typeface="Open Sans"/>
              <a:sym typeface="Open Sans"/>
            </a:endParaRPr>
          </a:p>
        </p:txBody>
      </p:sp>
      <p:sp>
        <p:nvSpPr>
          <p:cNvPr id="495" name="AutoShape 3"/>
          <p:cNvSpPr/>
          <p:nvPr/>
        </p:nvSpPr>
        <p:spPr>
          <a:xfrm>
            <a:off x="9596008" y="580721"/>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96" name="TextBox 7"/>
          <p:cNvSpPr txBox="1"/>
          <p:nvPr/>
        </p:nvSpPr>
        <p:spPr>
          <a:xfrm>
            <a:off x="9778672" y="1405042"/>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EIGEN GELD</a:t>
            </a:r>
          </a:p>
        </p:txBody>
      </p:sp>
      <p:sp>
        <p:nvSpPr>
          <p:cNvPr id="497" name="AutoShape 3"/>
          <p:cNvSpPr/>
          <p:nvPr/>
        </p:nvSpPr>
        <p:spPr>
          <a:xfrm>
            <a:off x="9596008" y="2014194"/>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79ABA3"/>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498" name="TextBox 11"/>
          <p:cNvSpPr txBox="1"/>
          <p:nvPr/>
        </p:nvSpPr>
        <p:spPr>
          <a:xfrm>
            <a:off x="9755685" y="2820283"/>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F5F5F5"/>
                </a:solidFill>
                <a:latin typeface="Open Sans"/>
                <a:ea typeface="Open Sans"/>
                <a:cs typeface="Open Sans"/>
                <a:sym typeface="Open Sans"/>
              </a:defRPr>
            </a:lvl1pPr>
          </a:lstStyle>
          <a:p>
            <a:pPr algn="ctr" defTabSz="914400" hangingPunct="0"/>
            <a:r>
              <a:rPr sz="800" kern="0"/>
              <a:t>WARMTEFONDS</a:t>
            </a:r>
          </a:p>
        </p:txBody>
      </p:sp>
      <p:sp>
        <p:nvSpPr>
          <p:cNvPr id="499" name="AutoShape 3"/>
          <p:cNvSpPr/>
          <p:nvPr/>
        </p:nvSpPr>
        <p:spPr>
          <a:xfrm>
            <a:off x="8708488"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00" name="TextBox 19"/>
          <p:cNvSpPr txBox="1"/>
          <p:nvPr/>
        </p:nvSpPr>
        <p:spPr>
          <a:xfrm>
            <a:off x="8886400" y="2108518"/>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HYPOTHEEK</a:t>
            </a:r>
          </a:p>
        </p:txBody>
      </p:sp>
      <p:sp>
        <p:nvSpPr>
          <p:cNvPr id="501" name="AutoShape 3"/>
          <p:cNvSpPr/>
          <p:nvPr/>
        </p:nvSpPr>
        <p:spPr>
          <a:xfrm>
            <a:off x="10475509"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02" name="TextBox 23"/>
          <p:cNvSpPr txBox="1"/>
          <p:nvPr/>
        </p:nvSpPr>
        <p:spPr>
          <a:xfrm>
            <a:off x="10635581" y="2112940"/>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GEMEENTE / SVn</a:t>
            </a:r>
          </a:p>
        </p:txBody>
      </p:sp>
      <p:pic>
        <p:nvPicPr>
          <p:cNvPr id="503" name="Afbeelding 24" descr="Afbeelding 24"/>
          <p:cNvPicPr>
            <a:picLocks noChangeAspect="1"/>
          </p:cNvPicPr>
          <p:nvPr/>
        </p:nvPicPr>
        <p:blipFill>
          <a:blip r:embed="rId3"/>
          <a:stretch>
            <a:fillRect/>
          </a:stretch>
        </p:blipFill>
        <p:spPr>
          <a:xfrm>
            <a:off x="9873405" y="2115304"/>
            <a:ext cx="690956" cy="690956"/>
          </a:xfrm>
          <a:prstGeom prst="rect">
            <a:avLst/>
          </a:prstGeom>
          <a:ln w="12700">
            <a:miter lim="400000"/>
          </a:ln>
        </p:spPr>
      </p:pic>
      <p:pic>
        <p:nvPicPr>
          <p:cNvPr id="504" name="Afbeelding 25" descr="Afbeelding 25"/>
          <p:cNvPicPr>
            <a:picLocks noChangeAspect="1"/>
          </p:cNvPicPr>
          <p:nvPr/>
        </p:nvPicPr>
        <p:blipFill>
          <a:blip r:embed="rId4"/>
          <a:stretch>
            <a:fillRect/>
          </a:stretch>
        </p:blipFill>
        <p:spPr>
          <a:xfrm>
            <a:off x="10653262" y="1403184"/>
            <a:ext cx="826298" cy="746389"/>
          </a:xfrm>
          <a:prstGeom prst="rect">
            <a:avLst/>
          </a:prstGeom>
          <a:ln w="12700">
            <a:miter lim="400000"/>
          </a:ln>
        </p:spPr>
      </p:pic>
      <p:pic>
        <p:nvPicPr>
          <p:cNvPr id="505" name="Afbeelding 26" descr="Afbeelding 26"/>
          <p:cNvPicPr>
            <a:picLocks noChangeAspect="1"/>
          </p:cNvPicPr>
          <p:nvPr/>
        </p:nvPicPr>
        <p:blipFill>
          <a:blip r:embed="rId5"/>
          <a:stretch>
            <a:fillRect/>
          </a:stretch>
        </p:blipFill>
        <p:spPr>
          <a:xfrm>
            <a:off x="8947725" y="1364654"/>
            <a:ext cx="731503" cy="709758"/>
          </a:xfrm>
          <a:prstGeom prst="rect">
            <a:avLst/>
          </a:prstGeom>
          <a:ln w="12700">
            <a:miter lim="400000"/>
          </a:ln>
        </p:spPr>
      </p:pic>
      <p:pic>
        <p:nvPicPr>
          <p:cNvPr id="506" name="Afbeelding 27" descr="Afbeelding 27"/>
          <p:cNvPicPr>
            <a:picLocks noChangeAspect="1"/>
          </p:cNvPicPr>
          <p:nvPr/>
        </p:nvPicPr>
        <p:blipFill>
          <a:blip r:embed="rId6"/>
          <a:stretch>
            <a:fillRect/>
          </a:stretch>
        </p:blipFill>
        <p:spPr>
          <a:xfrm>
            <a:off x="9728454" y="629707"/>
            <a:ext cx="871080" cy="797635"/>
          </a:xfrm>
          <a:prstGeom prst="rect">
            <a:avLst/>
          </a:prstGeom>
          <a:ln w="12700">
            <a:miter lim="400000"/>
          </a:ln>
        </p:spPr>
      </p:pic>
      <p:grpSp>
        <p:nvGrpSpPr>
          <p:cNvPr id="509" name="AutoShape 2"/>
          <p:cNvGrpSpPr/>
          <p:nvPr/>
        </p:nvGrpSpPr>
        <p:grpSpPr>
          <a:xfrm>
            <a:off x="9952011" y="3307581"/>
            <a:ext cx="423962" cy="458834"/>
            <a:chOff x="-3" y="-22"/>
            <a:chExt cx="847922" cy="917667"/>
          </a:xfrm>
        </p:grpSpPr>
        <p:sp>
          <p:nvSpPr>
            <p:cNvPr id="507" name="Vorm"/>
            <p:cNvSpPr/>
            <p:nvPr/>
          </p:nvSpPr>
          <p:spPr>
            <a:xfrm>
              <a:off x="-3" y="-22"/>
              <a:ext cx="847922" cy="917667"/>
            </a:xfrm>
            <a:custGeom>
              <a:avLst/>
              <a:gdLst/>
              <a:ahLst/>
              <a:cxnLst>
                <a:cxn ang="0">
                  <a:pos x="wd2" y="hd2"/>
                </a:cxn>
                <a:cxn ang="5400000">
                  <a:pos x="wd2" y="hd2"/>
                </a:cxn>
                <a:cxn ang="10800000">
                  <a:pos x="wd2" y="hd2"/>
                </a:cxn>
                <a:cxn ang="16200000">
                  <a:pos x="wd2" y="hd2"/>
                </a:cxn>
              </a:cxnLst>
              <a:rect l="0" t="0" r="r" b="b"/>
              <a:pathLst>
                <a:path w="21600" h="21251" extrusionOk="0">
                  <a:moveTo>
                    <a:pt x="0" y="7473"/>
                  </a:moveTo>
                  <a:cubicBezTo>
                    <a:pt x="0" y="6080"/>
                    <a:pt x="1085" y="4369"/>
                    <a:pt x="2412" y="3671"/>
                  </a:cubicBezTo>
                  <a:lnTo>
                    <a:pt x="8389" y="524"/>
                  </a:lnTo>
                  <a:cubicBezTo>
                    <a:pt x="9715" y="-174"/>
                    <a:pt x="11885" y="-174"/>
                    <a:pt x="13211" y="524"/>
                  </a:cubicBezTo>
                  <a:lnTo>
                    <a:pt x="19188" y="3671"/>
                  </a:lnTo>
                  <a:cubicBezTo>
                    <a:pt x="20515" y="4369"/>
                    <a:pt x="21600" y="6080"/>
                    <a:pt x="21600" y="7473"/>
                  </a:cubicBezTo>
                  <a:lnTo>
                    <a:pt x="21600" y="13779"/>
                  </a:lnTo>
                  <a:cubicBezTo>
                    <a:pt x="21600" y="15172"/>
                    <a:pt x="20515" y="16883"/>
                    <a:pt x="19188" y="17581"/>
                  </a:cubicBezTo>
                  <a:lnTo>
                    <a:pt x="13211" y="20728"/>
                  </a:lnTo>
                  <a:cubicBezTo>
                    <a:pt x="11885" y="21426"/>
                    <a:pt x="9715" y="21426"/>
                    <a:pt x="8389" y="20728"/>
                  </a:cubicBezTo>
                  <a:lnTo>
                    <a:pt x="2412" y="17581"/>
                  </a:lnTo>
                  <a:cubicBezTo>
                    <a:pt x="1085" y="16883"/>
                    <a:pt x="0" y="15172"/>
                    <a:pt x="0" y="13779"/>
                  </a:cubicBezTo>
                  <a:lnTo>
                    <a:pt x="0" y="7473"/>
                  </a:lnTo>
                  <a:close/>
                </a:path>
              </a:pathLst>
            </a:custGeom>
            <a:gradFill flip="none" rotWithShape="1">
              <a:gsLst>
                <a:gs pos="0">
                  <a:srgbClr val="5D7982"/>
                </a:gs>
                <a:gs pos="100000">
                  <a:srgbClr val="79ABA3"/>
                </a:gs>
              </a:gsLst>
              <a:lin ang="2700000" scaled="0"/>
            </a:gradFill>
            <a:ln w="12700" cap="flat">
              <a:noFill/>
              <a:miter lim="400000"/>
            </a:ln>
            <a:effectLst/>
          </p:spPr>
          <p:txBody>
            <a:bodyPr wrap="square" lIns="45718" tIns="45718" rIns="45718" bIns="45718" numCol="1" anchor="ctr">
              <a:noAutofit/>
            </a:bodyPr>
            <a:lstStyle/>
            <a:p>
              <a:pPr algn="ct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08" name="3"/>
            <p:cNvSpPr txBox="1"/>
            <p:nvPr/>
          </p:nvSpPr>
          <p:spPr>
            <a:xfrm>
              <a:off x="-3" y="181852"/>
              <a:ext cx="847918" cy="5539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1828800">
                <a:defRPr sz="3600" b="1">
                  <a:solidFill>
                    <a:srgbClr val="F5F5F5"/>
                  </a:solidFill>
                  <a:latin typeface="Open Sans"/>
                  <a:ea typeface="Open Sans"/>
                  <a:cs typeface="Open Sans"/>
                  <a:sym typeface="Open Sans"/>
                </a:defRPr>
              </a:lvl1pPr>
            </a:lstStyle>
            <a:p>
              <a:pPr algn="ctr" defTabSz="914400" hangingPunct="0"/>
              <a:r>
                <a:rPr sz="1800" kern="0"/>
                <a:t>3</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1" name="TextBox 4"/>
          <p:cNvSpPr txBox="1"/>
          <p:nvPr/>
        </p:nvSpPr>
        <p:spPr>
          <a:xfrm>
            <a:off x="939124" y="660331"/>
            <a:ext cx="11252880" cy="6894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hangingPunct="0">
              <a:lnSpc>
                <a:spcPct val="80000"/>
              </a:lnSpc>
              <a:defRPr sz="7200" b="1">
                <a:solidFill>
                  <a:srgbClr val="5D7982"/>
                </a:solidFill>
                <a:latin typeface="Futura PT Heavy"/>
                <a:ea typeface="Futura PT Heavy"/>
                <a:cs typeface="Futura PT Heavy"/>
                <a:sym typeface="Futura PT Heavy"/>
              </a:defRPr>
            </a:pPr>
            <a:r>
              <a:rPr sz="3600" b="1" kern="0">
                <a:solidFill>
                  <a:srgbClr val="5D7982"/>
                </a:solidFill>
                <a:latin typeface="Futura PT Heavy"/>
                <a:sym typeface="Futura PT Heavy"/>
              </a:rPr>
              <a:t>Warmtefonds</a:t>
            </a:r>
          </a:p>
          <a:p>
            <a:pPr hangingPunct="0">
              <a:lnSpc>
                <a:spcPct val="80000"/>
              </a:lnSpc>
              <a:defRPr sz="4000" b="1">
                <a:solidFill>
                  <a:srgbClr val="5D7982"/>
                </a:solidFill>
                <a:latin typeface="Futura PT Heavy"/>
                <a:ea typeface="Futura PT Heavy"/>
                <a:cs typeface="Futura PT Heavy"/>
                <a:sym typeface="Futura PT Heavy"/>
              </a:defRPr>
            </a:pPr>
            <a:r>
              <a:rPr sz="2000" b="1" kern="0">
                <a:solidFill>
                  <a:srgbClr val="5D7982"/>
                </a:solidFill>
                <a:latin typeface="Futura PT Heavy"/>
                <a:sym typeface="Futura PT Heavy"/>
              </a:rPr>
              <a:t>EnergieBespaar Hypotheek - EHB</a:t>
            </a:r>
          </a:p>
        </p:txBody>
      </p:sp>
      <p:sp>
        <p:nvSpPr>
          <p:cNvPr id="512" name="Straight Connector 8"/>
          <p:cNvSpPr/>
          <p:nvPr/>
        </p:nvSpPr>
        <p:spPr>
          <a:xfrm>
            <a:off x="939126" y="1403184"/>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13" name="Tekstvak 11"/>
          <p:cNvSpPr txBox="1"/>
          <p:nvPr/>
        </p:nvSpPr>
        <p:spPr>
          <a:xfrm>
            <a:off x="901961" y="1696474"/>
            <a:ext cx="9378816" cy="4280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Alleen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energiebesparende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voorzieningen</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Maximaal</a:t>
            </a:r>
            <a:r>
              <a:rPr sz="1600" kern="0">
                <a:solidFill>
                  <a:srgbClr val="4A6168"/>
                </a:solidFill>
                <a:latin typeface="Open Sans"/>
                <a:ea typeface="Open Sans"/>
                <a:cs typeface="Open Sans"/>
                <a:sym typeface="Open Sans"/>
              </a:rPr>
              <a:t> </a:t>
            </a:r>
            <a:r>
              <a:rPr sz="1600" b="1" kern="0">
                <a:solidFill>
                  <a:srgbClr val="4A6168"/>
                </a:solidFill>
                <a:latin typeface="Open Sans"/>
                <a:ea typeface="Open Sans"/>
                <a:cs typeface="Open Sans"/>
                <a:sym typeface="Open Sans"/>
              </a:rPr>
              <a:t>€ 25.000,-  (</a:t>
            </a:r>
            <a:r>
              <a:rPr sz="1600" b="1" kern="0" err="1">
                <a:solidFill>
                  <a:srgbClr val="4A6168"/>
                </a:solidFill>
                <a:latin typeface="Open Sans"/>
                <a:ea typeface="Open Sans"/>
                <a:cs typeface="Open Sans"/>
                <a:sym typeface="Open Sans"/>
              </a:rPr>
              <a:t>niet</a:t>
            </a:r>
            <a:r>
              <a:rPr sz="1600" b="1" kern="0">
                <a:solidFill>
                  <a:srgbClr val="4A6168"/>
                </a:solidFill>
                <a:latin typeface="Open Sans"/>
                <a:ea typeface="Open Sans"/>
                <a:cs typeface="Open Sans"/>
                <a:sym typeface="Open Sans"/>
              </a:rPr>
              <a:t> </a:t>
            </a:r>
            <a:r>
              <a:rPr sz="1600" b="1" kern="0" err="1">
                <a:solidFill>
                  <a:srgbClr val="4A6168"/>
                </a:solidFill>
                <a:latin typeface="Open Sans"/>
                <a:ea typeface="Open Sans"/>
                <a:cs typeface="Open Sans"/>
                <a:sym typeface="Open Sans"/>
              </a:rPr>
              <a:t>verhoogd</a:t>
            </a:r>
            <a:r>
              <a:rPr sz="1600" b="1" kern="0">
                <a:solidFill>
                  <a:srgbClr val="4A6168"/>
                </a:solidFill>
                <a:latin typeface="Open Sans"/>
                <a:ea typeface="Open Sans"/>
                <a:cs typeface="Open Sans"/>
                <a:sym typeface="Open Sans"/>
              </a:rPr>
              <a:t> </a:t>
            </a:r>
            <a:r>
              <a:rPr sz="1600" b="1" kern="0" err="1">
                <a:solidFill>
                  <a:srgbClr val="4A6168"/>
                </a:solidFill>
                <a:latin typeface="Open Sans"/>
                <a:ea typeface="Open Sans"/>
                <a:cs typeface="Open Sans"/>
                <a:sym typeface="Open Sans"/>
              </a:rPr>
              <a:t>naar</a:t>
            </a:r>
            <a:r>
              <a:rPr sz="1600" b="1" kern="0">
                <a:solidFill>
                  <a:srgbClr val="4A6168"/>
                </a:solidFill>
                <a:latin typeface="Open Sans"/>
                <a:ea typeface="Open Sans"/>
                <a:cs typeface="Open Sans"/>
                <a:sym typeface="Open Sans"/>
              </a:rPr>
              <a:t> € 27.000,-</a:t>
            </a:r>
            <a:r>
              <a:rPr sz="1600" kern="0">
                <a:solidFill>
                  <a:srgbClr val="4A6168"/>
                </a:solidFill>
                <a:latin typeface="Open Sans"/>
                <a:ea typeface="Open Sans"/>
                <a:cs typeface="Open Sans"/>
                <a:sym typeface="Open Sans"/>
              </a:rPr>
              <a:t>)</a:t>
            </a:r>
            <a:endParaRPr sz="1600" b="1"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Alleen</a:t>
            </a:r>
            <a:r>
              <a:rPr sz="1600" kern="0">
                <a:solidFill>
                  <a:srgbClr val="4A6168"/>
                </a:solidFill>
                <a:latin typeface="Open Sans"/>
                <a:ea typeface="Open Sans"/>
                <a:cs typeface="Open Sans"/>
                <a:sym typeface="Open Sans"/>
              </a:rPr>
              <a:t> in </a:t>
            </a:r>
            <a:r>
              <a:rPr sz="1600" kern="0" err="1">
                <a:solidFill>
                  <a:srgbClr val="4A6168"/>
                </a:solidFill>
                <a:latin typeface="Open Sans"/>
                <a:ea typeface="Open Sans"/>
                <a:cs typeface="Open Sans"/>
                <a:sym typeface="Open Sans"/>
              </a:rPr>
              <a:t>aangewezen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wijken</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Eerste</a:t>
            </a:r>
            <a:r>
              <a:rPr sz="1600" kern="0">
                <a:solidFill>
                  <a:srgbClr val="4A6168"/>
                </a:solidFill>
                <a:latin typeface="Open Sans"/>
                <a:ea typeface="Open Sans"/>
                <a:cs typeface="Open Sans"/>
                <a:sym typeface="Open Sans"/>
              </a:rPr>
              <a:t> 3 </a:t>
            </a:r>
            <a:r>
              <a:rPr sz="1600" kern="0" err="1">
                <a:solidFill>
                  <a:srgbClr val="4A6168"/>
                </a:solidFill>
                <a:latin typeface="Open Sans"/>
                <a:ea typeface="Open Sans"/>
                <a:cs typeface="Open Sans"/>
                <a:sym typeface="Open Sans"/>
              </a:rPr>
              <a:t>jaar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maandlasten</a:t>
            </a:r>
            <a:r>
              <a:rPr sz="1600" kern="0">
                <a:solidFill>
                  <a:srgbClr val="4A6168"/>
                </a:solidFill>
                <a:latin typeface="Open Sans"/>
                <a:ea typeface="Open Sans"/>
                <a:cs typeface="Open Sans"/>
                <a:sym typeface="Open Sans"/>
              </a:rPr>
              <a:t> </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Na 3,6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10 </a:t>
            </a:r>
            <a:r>
              <a:rPr sz="1600" kern="0" err="1">
                <a:solidFill>
                  <a:srgbClr val="4A6168"/>
                </a:solidFill>
                <a:latin typeface="Open Sans"/>
                <a:ea typeface="Open Sans"/>
                <a:cs typeface="Open Sans"/>
                <a:sym typeface="Open Sans"/>
              </a:rPr>
              <a:t>jaar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hertoets</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Na 20 </a:t>
            </a:r>
            <a:r>
              <a:rPr sz="1600" kern="0" err="1">
                <a:solidFill>
                  <a:srgbClr val="4A6168"/>
                </a:solidFill>
                <a:latin typeface="Open Sans"/>
                <a:ea typeface="Open Sans"/>
                <a:cs typeface="Open Sans"/>
                <a:sym typeface="Open Sans"/>
              </a:rPr>
              <a:t>jaar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mogelijkheid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kwijtschelding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schuld</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Bijkomende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kosten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zoals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notaris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worden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vergoed</a:t>
            </a:r>
            <a:r>
              <a:rPr sz="1600" kern="0">
                <a:solidFill>
                  <a:srgbClr val="4A6168"/>
                </a:solidFill>
                <a:latin typeface="Open Sans"/>
                <a:ea typeface="Open Sans"/>
                <a:cs typeface="Open Sans"/>
                <a:sym typeface="Open Sans"/>
              </a:rPr>
              <a:t> -&gt; </a:t>
            </a:r>
            <a:r>
              <a:rPr sz="1600" kern="0" err="1">
                <a:solidFill>
                  <a:srgbClr val="4A6168"/>
                </a:solidFill>
                <a:latin typeface="Open Sans"/>
                <a:ea typeface="Open Sans"/>
                <a:cs typeface="Open Sans"/>
                <a:sym typeface="Open Sans"/>
              </a:rPr>
              <a:t>financieel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advies</a:t>
            </a:r>
            <a:r>
              <a:rPr sz="1600" kern="0">
                <a:solidFill>
                  <a:srgbClr val="4A6168"/>
                </a:solidFill>
                <a:latin typeface="Open Sans"/>
                <a:ea typeface="Open Sans"/>
                <a:cs typeface="Open Sans"/>
                <a:sym typeface="Open Sans"/>
              </a:rPr>
              <a:t> NIET!</a:t>
            </a: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Uitvoering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maatregelen</a:t>
            </a:r>
            <a:r>
              <a:rPr sz="1600" kern="0">
                <a:solidFill>
                  <a:srgbClr val="4A6168"/>
                </a:solidFill>
                <a:latin typeface="Open Sans"/>
                <a:ea typeface="Open Sans"/>
                <a:cs typeface="Open Sans"/>
                <a:sym typeface="Open Sans"/>
              </a:rPr>
              <a:t> mag </a:t>
            </a:r>
            <a:r>
              <a:rPr sz="1600" kern="0" err="1">
                <a:solidFill>
                  <a:srgbClr val="4A6168"/>
                </a:solidFill>
                <a:latin typeface="Open Sans"/>
                <a:ea typeface="Open Sans"/>
                <a:cs typeface="Open Sans"/>
                <a:sym typeface="Open Sans"/>
              </a:rPr>
              <a:t>maximaal</a:t>
            </a:r>
            <a:r>
              <a:rPr sz="1600" kern="0">
                <a:solidFill>
                  <a:srgbClr val="4A6168"/>
                </a:solidFill>
                <a:latin typeface="Open Sans"/>
                <a:ea typeface="Open Sans"/>
                <a:cs typeface="Open Sans"/>
                <a:sym typeface="Open Sans"/>
              </a:rPr>
              <a:t> 2 </a:t>
            </a:r>
            <a:r>
              <a:rPr sz="1600" kern="0" err="1">
                <a:solidFill>
                  <a:srgbClr val="4A6168"/>
                </a:solidFill>
                <a:latin typeface="Open Sans"/>
                <a:ea typeface="Open Sans"/>
                <a:cs typeface="Open Sans"/>
                <a:sym typeface="Open Sans"/>
              </a:rPr>
              <a:t>maanden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aanvraag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liggen</a:t>
            </a:r>
            <a:endParaRPr sz="1600"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b="1">
                <a:solidFill>
                  <a:srgbClr val="5D7982"/>
                </a:solidFill>
                <a:latin typeface="Open Sans"/>
                <a:ea typeface="Open Sans"/>
                <a:cs typeface="Open Sans"/>
                <a:sym typeface="Open Sans"/>
              </a:defRPr>
            </a:pPr>
            <a:r>
              <a:rPr sz="1600" b="1" kern="0">
                <a:solidFill>
                  <a:srgbClr val="4A6168"/>
                </a:solidFill>
                <a:latin typeface="Open Sans"/>
                <a:ea typeface="Open Sans"/>
                <a:cs typeface="Open Sans"/>
                <a:sym typeface="Open Sans"/>
              </a:rPr>
              <a:t>Is </a:t>
            </a:r>
            <a:r>
              <a:rPr sz="1600" b="1" kern="0" err="1">
                <a:solidFill>
                  <a:srgbClr val="4A6168"/>
                </a:solidFill>
                <a:latin typeface="Open Sans"/>
                <a:ea typeface="Open Sans"/>
                <a:cs typeface="Open Sans"/>
                <a:sym typeface="Open Sans"/>
              </a:rPr>
              <a:t>verplicht</a:t>
            </a:r>
            <a:r>
              <a:rPr sz="1600" b="1" kern="0">
                <a:solidFill>
                  <a:srgbClr val="4A6168"/>
                </a:solidFill>
                <a:latin typeface="Open Sans"/>
                <a:ea typeface="Open Sans"/>
                <a:cs typeface="Open Sans"/>
                <a:sym typeface="Open Sans"/>
              </a:rPr>
              <a:t> met </a:t>
            </a:r>
            <a:r>
              <a:rPr sz="1600" b="1" kern="0" err="1">
                <a:solidFill>
                  <a:srgbClr val="4A6168"/>
                </a:solidFill>
                <a:latin typeface="Open Sans"/>
                <a:ea typeface="Open Sans"/>
                <a:cs typeface="Open Sans"/>
                <a:sym typeface="Open Sans"/>
              </a:rPr>
              <a:t>financieel</a:t>
            </a:r>
            <a:r>
              <a:rPr sz="1600" b="1" kern="0">
                <a:solidFill>
                  <a:srgbClr val="4A6168"/>
                </a:solidFill>
                <a:latin typeface="Open Sans"/>
                <a:ea typeface="Open Sans"/>
                <a:cs typeface="Open Sans"/>
                <a:sym typeface="Open Sans"/>
              </a:rPr>
              <a:t> </a:t>
            </a:r>
            <a:r>
              <a:rPr sz="1600" b="1" kern="0" err="1">
                <a:solidFill>
                  <a:srgbClr val="4A6168"/>
                </a:solidFill>
                <a:latin typeface="Open Sans"/>
                <a:ea typeface="Open Sans"/>
                <a:cs typeface="Open Sans"/>
                <a:sym typeface="Open Sans"/>
              </a:rPr>
              <a:t>advies</a:t>
            </a:r>
            <a:r>
              <a:rPr sz="1600" b="1" kern="0">
                <a:solidFill>
                  <a:srgbClr val="4A6168"/>
                </a:solidFill>
                <a:latin typeface="Open Sans"/>
                <a:ea typeface="Open Sans"/>
                <a:cs typeface="Open Sans"/>
                <a:sym typeface="Open Sans"/>
              </a:rPr>
              <a:t>. </a:t>
            </a:r>
            <a:r>
              <a:rPr sz="1600" b="1" kern="0" err="1">
                <a:solidFill>
                  <a:srgbClr val="4A6168"/>
                </a:solidFill>
                <a:latin typeface="Open Sans"/>
                <a:ea typeface="Open Sans"/>
                <a:cs typeface="Open Sans"/>
                <a:sym typeface="Open Sans"/>
              </a:rPr>
              <a:t>Kosten</a:t>
            </a:r>
            <a:r>
              <a:rPr sz="1600" b="1" kern="0">
                <a:solidFill>
                  <a:srgbClr val="4A6168"/>
                </a:solidFill>
                <a:latin typeface="Open Sans"/>
                <a:ea typeface="Open Sans"/>
                <a:cs typeface="Open Sans"/>
                <a:sym typeface="Open Sans"/>
              </a:rPr>
              <a:t> </a:t>
            </a:r>
            <a:r>
              <a:rPr sz="1600" b="1" kern="0" err="1">
                <a:solidFill>
                  <a:srgbClr val="4A6168"/>
                </a:solidFill>
                <a:latin typeface="Open Sans"/>
                <a:ea typeface="Open Sans"/>
                <a:cs typeface="Open Sans"/>
                <a:sym typeface="Open Sans"/>
              </a:rPr>
              <a:t>voor</a:t>
            </a:r>
            <a:r>
              <a:rPr sz="1600" b="1" kern="0">
                <a:solidFill>
                  <a:srgbClr val="4A6168"/>
                </a:solidFill>
                <a:latin typeface="Open Sans"/>
                <a:ea typeface="Open Sans"/>
                <a:cs typeface="Open Sans"/>
                <a:sym typeface="Open Sans"/>
              </a:rPr>
              <a:t> de </a:t>
            </a:r>
            <a:r>
              <a:rPr sz="1600" b="1" kern="0" err="1">
                <a:solidFill>
                  <a:srgbClr val="4A6168"/>
                </a:solidFill>
                <a:latin typeface="Open Sans"/>
                <a:ea typeface="Open Sans"/>
                <a:cs typeface="Open Sans"/>
                <a:sym typeface="Open Sans"/>
              </a:rPr>
              <a:t>gemeente</a:t>
            </a:r>
            <a:r>
              <a:rPr sz="1600" b="1" kern="0">
                <a:solidFill>
                  <a:srgbClr val="4A6168"/>
                </a:solidFill>
                <a:latin typeface="Open Sans"/>
                <a:ea typeface="Open Sans"/>
                <a:cs typeface="Open Sans"/>
                <a:sym typeface="Open Sans"/>
              </a:rPr>
              <a:t> of </a:t>
            </a:r>
            <a:r>
              <a:rPr sz="1600" b="1" kern="0" err="1">
                <a:solidFill>
                  <a:srgbClr val="4A6168"/>
                </a:solidFill>
                <a:latin typeface="Open Sans"/>
                <a:ea typeface="Open Sans"/>
                <a:cs typeface="Open Sans"/>
                <a:sym typeface="Open Sans"/>
              </a:rPr>
              <a:t>klant</a:t>
            </a:r>
            <a:r>
              <a:rPr sz="1600" b="1" kern="0">
                <a:solidFill>
                  <a:srgbClr val="4A6168"/>
                </a:solidFill>
                <a:latin typeface="Open Sans"/>
                <a:ea typeface="Open Sans"/>
                <a:cs typeface="Open Sans"/>
                <a:sym typeface="Open Sans"/>
              </a:rPr>
              <a:t> </a:t>
            </a:r>
            <a:r>
              <a:rPr sz="1600" b="1" kern="0" err="1">
                <a:solidFill>
                  <a:srgbClr val="4A6168"/>
                </a:solidFill>
                <a:latin typeface="Open Sans"/>
                <a:ea typeface="Open Sans"/>
                <a:cs typeface="Open Sans"/>
                <a:sym typeface="Open Sans"/>
              </a:rPr>
              <a:t>zelf</a:t>
            </a:r>
            <a:endParaRPr sz="1600" b="1"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150000"/>
              </a:lnSpc>
              <a:defRPr sz="4800">
                <a:solidFill>
                  <a:srgbClr val="5D7982"/>
                </a:solidFill>
                <a:latin typeface="Open Sans"/>
                <a:ea typeface="Open Sans"/>
                <a:cs typeface="Open Sans"/>
                <a:sym typeface="Open Sans"/>
              </a:defRPr>
            </a:pPr>
            <a:r>
              <a:rPr sz="2400" kern="0" err="1">
                <a:solidFill>
                  <a:srgbClr val="4A6168"/>
                </a:solidFill>
                <a:latin typeface="Open Sans"/>
                <a:ea typeface="Open Sans"/>
                <a:cs typeface="Open Sans"/>
                <a:sym typeface="Open Sans"/>
              </a:rPr>
              <a:t>Aanmelden</a:t>
            </a:r>
            <a:r>
              <a:rPr sz="2400" kern="0">
                <a:solidFill>
                  <a:srgbClr val="4A6168"/>
                </a:solidFill>
                <a:latin typeface="Open Sans"/>
                <a:ea typeface="Open Sans"/>
                <a:cs typeface="Open Sans"/>
                <a:sym typeface="Open Sans"/>
              </a:rPr>
              <a:t> via RVO-NPLW </a:t>
            </a:r>
          </a:p>
        </p:txBody>
      </p:sp>
      <p:sp>
        <p:nvSpPr>
          <p:cNvPr id="514" name="AutoShape 3"/>
          <p:cNvSpPr/>
          <p:nvPr/>
        </p:nvSpPr>
        <p:spPr>
          <a:xfrm>
            <a:off x="9596008" y="580721"/>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15" name="TextBox 7"/>
          <p:cNvSpPr txBox="1"/>
          <p:nvPr/>
        </p:nvSpPr>
        <p:spPr>
          <a:xfrm>
            <a:off x="9778672" y="1405042"/>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EIGEN GELD</a:t>
            </a:r>
          </a:p>
        </p:txBody>
      </p:sp>
      <p:sp>
        <p:nvSpPr>
          <p:cNvPr id="516" name="AutoShape 3"/>
          <p:cNvSpPr/>
          <p:nvPr/>
        </p:nvSpPr>
        <p:spPr>
          <a:xfrm>
            <a:off x="9596008" y="2014194"/>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79ABA3"/>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17" name="TextBox 11"/>
          <p:cNvSpPr txBox="1"/>
          <p:nvPr/>
        </p:nvSpPr>
        <p:spPr>
          <a:xfrm>
            <a:off x="9755685" y="2820283"/>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F5F5F5"/>
                </a:solidFill>
                <a:latin typeface="Open Sans"/>
                <a:ea typeface="Open Sans"/>
                <a:cs typeface="Open Sans"/>
                <a:sym typeface="Open Sans"/>
              </a:defRPr>
            </a:lvl1pPr>
          </a:lstStyle>
          <a:p>
            <a:pPr algn="ctr" defTabSz="914400" hangingPunct="0"/>
            <a:r>
              <a:rPr sz="800" kern="0"/>
              <a:t>WARMTEFONDS</a:t>
            </a:r>
          </a:p>
        </p:txBody>
      </p:sp>
      <p:sp>
        <p:nvSpPr>
          <p:cNvPr id="518" name="AutoShape 3"/>
          <p:cNvSpPr/>
          <p:nvPr/>
        </p:nvSpPr>
        <p:spPr>
          <a:xfrm>
            <a:off x="8708488"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19" name="TextBox 19"/>
          <p:cNvSpPr txBox="1"/>
          <p:nvPr/>
        </p:nvSpPr>
        <p:spPr>
          <a:xfrm>
            <a:off x="8886400" y="2108518"/>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HYPOTHEEK</a:t>
            </a:r>
          </a:p>
        </p:txBody>
      </p:sp>
      <p:sp>
        <p:nvSpPr>
          <p:cNvPr id="520" name="AutoShape 3"/>
          <p:cNvSpPr/>
          <p:nvPr/>
        </p:nvSpPr>
        <p:spPr>
          <a:xfrm>
            <a:off x="10475509"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21" name="TextBox 23"/>
          <p:cNvSpPr txBox="1"/>
          <p:nvPr/>
        </p:nvSpPr>
        <p:spPr>
          <a:xfrm>
            <a:off x="10635581" y="2112940"/>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GEMEENTE / SVn</a:t>
            </a:r>
          </a:p>
        </p:txBody>
      </p:sp>
      <p:pic>
        <p:nvPicPr>
          <p:cNvPr id="522" name="Afbeelding 24" descr="Afbeelding 24"/>
          <p:cNvPicPr>
            <a:picLocks noChangeAspect="1"/>
          </p:cNvPicPr>
          <p:nvPr/>
        </p:nvPicPr>
        <p:blipFill>
          <a:blip r:embed="rId3"/>
          <a:stretch>
            <a:fillRect/>
          </a:stretch>
        </p:blipFill>
        <p:spPr>
          <a:xfrm>
            <a:off x="9873405" y="2115304"/>
            <a:ext cx="690956" cy="690956"/>
          </a:xfrm>
          <a:prstGeom prst="rect">
            <a:avLst/>
          </a:prstGeom>
          <a:ln w="12700">
            <a:miter lim="400000"/>
          </a:ln>
        </p:spPr>
      </p:pic>
      <p:pic>
        <p:nvPicPr>
          <p:cNvPr id="523" name="Afbeelding 25" descr="Afbeelding 25"/>
          <p:cNvPicPr>
            <a:picLocks noChangeAspect="1"/>
          </p:cNvPicPr>
          <p:nvPr/>
        </p:nvPicPr>
        <p:blipFill>
          <a:blip r:embed="rId4"/>
          <a:stretch>
            <a:fillRect/>
          </a:stretch>
        </p:blipFill>
        <p:spPr>
          <a:xfrm>
            <a:off x="10653262" y="1403184"/>
            <a:ext cx="826298" cy="746389"/>
          </a:xfrm>
          <a:prstGeom prst="rect">
            <a:avLst/>
          </a:prstGeom>
          <a:ln w="12700">
            <a:miter lim="400000"/>
          </a:ln>
        </p:spPr>
      </p:pic>
      <p:pic>
        <p:nvPicPr>
          <p:cNvPr id="524" name="Afbeelding 26" descr="Afbeelding 26"/>
          <p:cNvPicPr>
            <a:picLocks noChangeAspect="1"/>
          </p:cNvPicPr>
          <p:nvPr/>
        </p:nvPicPr>
        <p:blipFill>
          <a:blip r:embed="rId5"/>
          <a:stretch>
            <a:fillRect/>
          </a:stretch>
        </p:blipFill>
        <p:spPr>
          <a:xfrm>
            <a:off x="8947725" y="1364654"/>
            <a:ext cx="731503" cy="709758"/>
          </a:xfrm>
          <a:prstGeom prst="rect">
            <a:avLst/>
          </a:prstGeom>
          <a:ln w="12700">
            <a:miter lim="400000"/>
          </a:ln>
        </p:spPr>
      </p:pic>
      <p:pic>
        <p:nvPicPr>
          <p:cNvPr id="525" name="Afbeelding 27" descr="Afbeelding 27"/>
          <p:cNvPicPr>
            <a:picLocks noChangeAspect="1"/>
          </p:cNvPicPr>
          <p:nvPr/>
        </p:nvPicPr>
        <p:blipFill>
          <a:blip r:embed="rId6"/>
          <a:stretch>
            <a:fillRect/>
          </a:stretch>
        </p:blipFill>
        <p:spPr>
          <a:xfrm>
            <a:off x="9728454" y="629707"/>
            <a:ext cx="871080" cy="797635"/>
          </a:xfrm>
          <a:prstGeom prst="rect">
            <a:avLst/>
          </a:prstGeom>
          <a:ln w="12700">
            <a:miter lim="400000"/>
          </a:ln>
        </p:spPr>
      </p:pic>
      <p:grpSp>
        <p:nvGrpSpPr>
          <p:cNvPr id="528" name="AutoShape 2"/>
          <p:cNvGrpSpPr/>
          <p:nvPr/>
        </p:nvGrpSpPr>
        <p:grpSpPr>
          <a:xfrm>
            <a:off x="9952011" y="3307581"/>
            <a:ext cx="423962" cy="458834"/>
            <a:chOff x="-3" y="-22"/>
            <a:chExt cx="847922" cy="917667"/>
          </a:xfrm>
        </p:grpSpPr>
        <p:sp>
          <p:nvSpPr>
            <p:cNvPr id="526" name="Vorm"/>
            <p:cNvSpPr/>
            <p:nvPr/>
          </p:nvSpPr>
          <p:spPr>
            <a:xfrm>
              <a:off x="-3" y="-22"/>
              <a:ext cx="847922" cy="917667"/>
            </a:xfrm>
            <a:custGeom>
              <a:avLst/>
              <a:gdLst/>
              <a:ahLst/>
              <a:cxnLst>
                <a:cxn ang="0">
                  <a:pos x="wd2" y="hd2"/>
                </a:cxn>
                <a:cxn ang="5400000">
                  <a:pos x="wd2" y="hd2"/>
                </a:cxn>
                <a:cxn ang="10800000">
                  <a:pos x="wd2" y="hd2"/>
                </a:cxn>
                <a:cxn ang="16200000">
                  <a:pos x="wd2" y="hd2"/>
                </a:cxn>
              </a:cxnLst>
              <a:rect l="0" t="0" r="r" b="b"/>
              <a:pathLst>
                <a:path w="21600" h="21251" extrusionOk="0">
                  <a:moveTo>
                    <a:pt x="0" y="7473"/>
                  </a:moveTo>
                  <a:cubicBezTo>
                    <a:pt x="0" y="6080"/>
                    <a:pt x="1085" y="4369"/>
                    <a:pt x="2412" y="3671"/>
                  </a:cubicBezTo>
                  <a:lnTo>
                    <a:pt x="8389" y="524"/>
                  </a:lnTo>
                  <a:cubicBezTo>
                    <a:pt x="9715" y="-174"/>
                    <a:pt x="11885" y="-174"/>
                    <a:pt x="13211" y="524"/>
                  </a:cubicBezTo>
                  <a:lnTo>
                    <a:pt x="19188" y="3671"/>
                  </a:lnTo>
                  <a:cubicBezTo>
                    <a:pt x="20515" y="4369"/>
                    <a:pt x="21600" y="6080"/>
                    <a:pt x="21600" y="7473"/>
                  </a:cubicBezTo>
                  <a:lnTo>
                    <a:pt x="21600" y="13779"/>
                  </a:lnTo>
                  <a:cubicBezTo>
                    <a:pt x="21600" y="15172"/>
                    <a:pt x="20515" y="16883"/>
                    <a:pt x="19188" y="17581"/>
                  </a:cubicBezTo>
                  <a:lnTo>
                    <a:pt x="13211" y="20728"/>
                  </a:lnTo>
                  <a:cubicBezTo>
                    <a:pt x="11885" y="21426"/>
                    <a:pt x="9715" y="21426"/>
                    <a:pt x="8389" y="20728"/>
                  </a:cubicBezTo>
                  <a:lnTo>
                    <a:pt x="2412" y="17581"/>
                  </a:lnTo>
                  <a:cubicBezTo>
                    <a:pt x="1085" y="16883"/>
                    <a:pt x="0" y="15172"/>
                    <a:pt x="0" y="13779"/>
                  </a:cubicBezTo>
                  <a:lnTo>
                    <a:pt x="0" y="7473"/>
                  </a:lnTo>
                  <a:close/>
                </a:path>
              </a:pathLst>
            </a:custGeom>
            <a:gradFill flip="none" rotWithShape="1">
              <a:gsLst>
                <a:gs pos="0">
                  <a:srgbClr val="5D7982"/>
                </a:gs>
                <a:gs pos="100000">
                  <a:srgbClr val="79ABA3"/>
                </a:gs>
              </a:gsLst>
              <a:lin ang="2700000" scaled="0"/>
            </a:gradFill>
            <a:ln w="12700" cap="flat">
              <a:noFill/>
              <a:miter lim="400000"/>
            </a:ln>
            <a:effectLst/>
          </p:spPr>
          <p:txBody>
            <a:bodyPr wrap="square" lIns="45718" tIns="45718" rIns="45718" bIns="45718" numCol="1" anchor="ctr">
              <a:noAutofit/>
            </a:bodyPr>
            <a:lstStyle/>
            <a:p>
              <a:pPr algn="ct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27" name="4"/>
            <p:cNvSpPr txBox="1"/>
            <p:nvPr/>
          </p:nvSpPr>
          <p:spPr>
            <a:xfrm>
              <a:off x="-3" y="181852"/>
              <a:ext cx="847918" cy="5539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1828800">
                <a:defRPr sz="3600" b="1">
                  <a:solidFill>
                    <a:srgbClr val="F5F5F5"/>
                  </a:solidFill>
                  <a:latin typeface="Open Sans"/>
                  <a:ea typeface="Open Sans"/>
                  <a:cs typeface="Open Sans"/>
                  <a:sym typeface="Open Sans"/>
                </a:defRPr>
              </a:lvl1pPr>
            </a:lstStyle>
            <a:p>
              <a:pPr algn="ctr" defTabSz="914400" hangingPunct="0"/>
              <a:r>
                <a:rPr sz="1800" kern="0"/>
                <a:t>4</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Leningen via gemeente / SVn </a:t>
            </a:r>
          </a:p>
        </p:txBody>
      </p:sp>
      <p:sp>
        <p:nvSpPr>
          <p:cNvPr id="531" name="Straight Connector 8"/>
          <p:cNvSpPr/>
          <p:nvPr/>
        </p:nvSpPr>
        <p:spPr>
          <a:xfrm>
            <a:off x="939126" y="1122811"/>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32" name="AutoShape 3"/>
          <p:cNvSpPr/>
          <p:nvPr/>
        </p:nvSpPr>
        <p:spPr>
          <a:xfrm>
            <a:off x="9596008" y="580721"/>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33" name="TextBox 7"/>
          <p:cNvSpPr txBox="1"/>
          <p:nvPr/>
        </p:nvSpPr>
        <p:spPr>
          <a:xfrm>
            <a:off x="9778672" y="1405042"/>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EIGEN GELD</a:t>
            </a:r>
          </a:p>
        </p:txBody>
      </p:sp>
      <p:sp>
        <p:nvSpPr>
          <p:cNvPr id="534" name="AutoShape 3"/>
          <p:cNvSpPr/>
          <p:nvPr/>
        </p:nvSpPr>
        <p:spPr>
          <a:xfrm>
            <a:off x="9596008" y="2014194"/>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35" name="TextBox 11"/>
          <p:cNvSpPr txBox="1"/>
          <p:nvPr/>
        </p:nvSpPr>
        <p:spPr>
          <a:xfrm>
            <a:off x="9755685" y="2820283"/>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WARMTEFONDS</a:t>
            </a:r>
          </a:p>
        </p:txBody>
      </p:sp>
      <p:sp>
        <p:nvSpPr>
          <p:cNvPr id="536" name="AutoShape 3"/>
          <p:cNvSpPr/>
          <p:nvPr/>
        </p:nvSpPr>
        <p:spPr>
          <a:xfrm>
            <a:off x="8708488"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F5F5F5"/>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37" name="TextBox 19"/>
          <p:cNvSpPr txBox="1"/>
          <p:nvPr/>
        </p:nvSpPr>
        <p:spPr>
          <a:xfrm>
            <a:off x="8886400" y="2108518"/>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485561"/>
                </a:solidFill>
                <a:latin typeface="Open Sans"/>
                <a:ea typeface="Open Sans"/>
                <a:cs typeface="Open Sans"/>
                <a:sym typeface="Open Sans"/>
              </a:defRPr>
            </a:lvl1pPr>
          </a:lstStyle>
          <a:p>
            <a:pPr algn="ctr" defTabSz="914400" hangingPunct="0"/>
            <a:r>
              <a:rPr sz="800" kern="0"/>
              <a:t>HYPOTHEEK</a:t>
            </a:r>
          </a:p>
        </p:txBody>
      </p:sp>
      <p:sp>
        <p:nvSpPr>
          <p:cNvPr id="538" name="AutoShape 3"/>
          <p:cNvSpPr/>
          <p:nvPr/>
        </p:nvSpPr>
        <p:spPr>
          <a:xfrm>
            <a:off x="10475509" y="1297457"/>
            <a:ext cx="1186323" cy="1186264"/>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79ABA3"/>
          </a:solidFill>
          <a:ln w="12700">
            <a:solidFill>
              <a:srgbClr val="424242">
                <a:alpha val="20000"/>
              </a:srgbClr>
            </a:solidFill>
          </a:ln>
        </p:spPr>
        <p:txBody>
          <a:bodyPr lIns="45718" tIns="45718" rIns="45718" bIns="45718"/>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39" name="TextBox 23"/>
          <p:cNvSpPr txBox="1"/>
          <p:nvPr/>
        </p:nvSpPr>
        <p:spPr>
          <a:xfrm>
            <a:off x="10635581" y="2112940"/>
            <a:ext cx="861658" cy="1003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1600" b="1">
                <a:solidFill>
                  <a:srgbClr val="F5F5F5"/>
                </a:solidFill>
                <a:latin typeface="Open Sans"/>
                <a:ea typeface="Open Sans"/>
                <a:cs typeface="Open Sans"/>
                <a:sym typeface="Open Sans"/>
              </a:defRPr>
            </a:lvl1pPr>
          </a:lstStyle>
          <a:p>
            <a:pPr algn="ctr" defTabSz="914400" hangingPunct="0"/>
            <a:r>
              <a:rPr sz="800" kern="0"/>
              <a:t>GEMEENTE / SVn</a:t>
            </a:r>
          </a:p>
        </p:txBody>
      </p:sp>
      <p:pic>
        <p:nvPicPr>
          <p:cNvPr id="540" name="Afbeelding 12" descr="Afbeelding 12"/>
          <p:cNvPicPr>
            <a:picLocks noChangeAspect="1"/>
          </p:cNvPicPr>
          <p:nvPr/>
        </p:nvPicPr>
        <p:blipFill>
          <a:blip r:embed="rId2"/>
          <a:stretch>
            <a:fillRect/>
          </a:stretch>
        </p:blipFill>
        <p:spPr>
          <a:xfrm>
            <a:off x="9873405" y="2115304"/>
            <a:ext cx="690956" cy="690956"/>
          </a:xfrm>
          <a:prstGeom prst="rect">
            <a:avLst/>
          </a:prstGeom>
          <a:ln w="12700">
            <a:miter lim="400000"/>
          </a:ln>
        </p:spPr>
      </p:pic>
      <p:pic>
        <p:nvPicPr>
          <p:cNvPr id="541" name="Afbeelding 14" descr="Afbeelding 14"/>
          <p:cNvPicPr>
            <a:picLocks noChangeAspect="1"/>
          </p:cNvPicPr>
          <p:nvPr/>
        </p:nvPicPr>
        <p:blipFill>
          <a:blip r:embed="rId3"/>
          <a:stretch>
            <a:fillRect/>
          </a:stretch>
        </p:blipFill>
        <p:spPr>
          <a:xfrm>
            <a:off x="10653262" y="1403184"/>
            <a:ext cx="826298" cy="746389"/>
          </a:xfrm>
          <a:prstGeom prst="rect">
            <a:avLst/>
          </a:prstGeom>
          <a:ln w="12700">
            <a:miter lim="400000"/>
          </a:ln>
        </p:spPr>
      </p:pic>
      <p:pic>
        <p:nvPicPr>
          <p:cNvPr id="542" name="Afbeelding 15" descr="Afbeelding 15"/>
          <p:cNvPicPr>
            <a:picLocks noChangeAspect="1"/>
          </p:cNvPicPr>
          <p:nvPr/>
        </p:nvPicPr>
        <p:blipFill>
          <a:blip r:embed="rId4"/>
          <a:stretch>
            <a:fillRect/>
          </a:stretch>
        </p:blipFill>
        <p:spPr>
          <a:xfrm>
            <a:off x="8947725" y="1364654"/>
            <a:ext cx="731503" cy="709758"/>
          </a:xfrm>
          <a:prstGeom prst="rect">
            <a:avLst/>
          </a:prstGeom>
          <a:ln w="12700">
            <a:miter lim="400000"/>
          </a:ln>
        </p:spPr>
      </p:pic>
      <p:pic>
        <p:nvPicPr>
          <p:cNvPr id="543" name="Afbeelding 16" descr="Afbeelding 16"/>
          <p:cNvPicPr>
            <a:picLocks noChangeAspect="1"/>
          </p:cNvPicPr>
          <p:nvPr/>
        </p:nvPicPr>
        <p:blipFill>
          <a:blip r:embed="rId5"/>
          <a:stretch>
            <a:fillRect/>
          </a:stretch>
        </p:blipFill>
        <p:spPr>
          <a:xfrm>
            <a:off x="9728454" y="629707"/>
            <a:ext cx="871080" cy="797635"/>
          </a:xfrm>
          <a:prstGeom prst="rect">
            <a:avLst/>
          </a:prstGeom>
          <a:ln w="12700">
            <a:miter lim="400000"/>
          </a:ln>
        </p:spPr>
      </p:pic>
      <p:sp>
        <p:nvSpPr>
          <p:cNvPr id="544" name="Tekstvak 13"/>
          <p:cNvSpPr txBox="1"/>
          <p:nvPr/>
        </p:nvSpPr>
        <p:spPr>
          <a:xfrm>
            <a:off x="770261" y="1476328"/>
            <a:ext cx="10726978" cy="44388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lnSpc>
                <a:spcPct val="150000"/>
              </a:lnSpc>
              <a:defRPr sz="3600" b="1">
                <a:solidFill>
                  <a:srgbClr val="5D7982"/>
                </a:solidFill>
                <a:latin typeface="Open Sans"/>
                <a:ea typeface="Open Sans"/>
                <a:cs typeface="Open Sans"/>
                <a:sym typeface="Open Sans"/>
              </a:defRPr>
            </a:pPr>
            <a:r>
              <a:rPr sz="1400" b="1" kern="0" err="1">
                <a:solidFill>
                  <a:srgbClr val="5D7982"/>
                </a:solidFill>
                <a:latin typeface="Open Sans"/>
                <a:ea typeface="Open Sans"/>
                <a:cs typeface="Open Sans"/>
                <a:sym typeface="Open Sans"/>
              </a:rPr>
              <a:t>Veel</a:t>
            </a:r>
            <a:r>
              <a:rPr sz="1400" b="1" kern="0">
                <a:solidFill>
                  <a:srgbClr val="5D7982"/>
                </a:solidFill>
                <a:latin typeface="Open Sans"/>
                <a:ea typeface="Open Sans"/>
                <a:cs typeface="Open Sans"/>
                <a:sym typeface="Open Sans"/>
              </a:rPr>
              <a:t> </a:t>
            </a:r>
            <a:r>
              <a:rPr sz="1400" b="1" kern="0" err="1">
                <a:solidFill>
                  <a:srgbClr val="5D7982"/>
                </a:solidFill>
                <a:latin typeface="Open Sans"/>
                <a:ea typeface="Open Sans"/>
                <a:cs typeface="Open Sans"/>
                <a:sym typeface="Open Sans"/>
              </a:rPr>
              <a:t>gemeenten</a:t>
            </a:r>
            <a:r>
              <a:rPr sz="1400" b="1" kern="0">
                <a:solidFill>
                  <a:srgbClr val="5D7982"/>
                </a:solidFill>
                <a:latin typeface="Open Sans"/>
                <a:ea typeface="Open Sans"/>
                <a:cs typeface="Open Sans"/>
                <a:sym typeface="Open Sans"/>
              </a:rPr>
              <a:t> (</a:t>
            </a:r>
            <a:r>
              <a:rPr sz="1400" b="1" kern="0" err="1">
                <a:solidFill>
                  <a:srgbClr val="5D7982"/>
                </a:solidFill>
                <a:latin typeface="Open Sans"/>
                <a:ea typeface="Open Sans"/>
                <a:cs typeface="Open Sans"/>
                <a:sym typeface="Open Sans"/>
              </a:rPr>
              <a:t>provincies</a:t>
            </a:r>
            <a:r>
              <a:rPr sz="1400" b="1" kern="0">
                <a:solidFill>
                  <a:srgbClr val="5D7982"/>
                </a:solidFill>
                <a:latin typeface="Open Sans"/>
                <a:ea typeface="Open Sans"/>
                <a:cs typeface="Open Sans"/>
                <a:sym typeface="Open Sans"/>
              </a:rPr>
              <a:t>) </a:t>
            </a:r>
            <a:r>
              <a:rPr sz="1400" b="1" kern="0" err="1">
                <a:solidFill>
                  <a:srgbClr val="5D7982"/>
                </a:solidFill>
                <a:latin typeface="Open Sans"/>
                <a:ea typeface="Open Sans"/>
                <a:cs typeface="Open Sans"/>
                <a:sym typeface="Open Sans"/>
              </a:rPr>
              <a:t>passen</a:t>
            </a:r>
            <a:r>
              <a:rPr sz="1400" b="1" kern="0">
                <a:solidFill>
                  <a:srgbClr val="5D7982"/>
                </a:solidFill>
                <a:latin typeface="Open Sans"/>
                <a:ea typeface="Open Sans"/>
                <a:cs typeface="Open Sans"/>
                <a:sym typeface="Open Sans"/>
              </a:rPr>
              <a:t> </a:t>
            </a:r>
            <a:r>
              <a:rPr sz="1400" b="1" kern="0" err="1">
                <a:solidFill>
                  <a:srgbClr val="5D7982"/>
                </a:solidFill>
                <a:latin typeface="Open Sans"/>
                <a:ea typeface="Open Sans"/>
                <a:cs typeface="Open Sans"/>
                <a:sym typeface="Open Sans"/>
              </a:rPr>
              <a:t>hun</a:t>
            </a:r>
            <a:r>
              <a:rPr sz="1400" b="1" kern="0">
                <a:solidFill>
                  <a:srgbClr val="5D7982"/>
                </a:solidFill>
                <a:latin typeface="Open Sans"/>
                <a:ea typeface="Open Sans"/>
                <a:cs typeface="Open Sans"/>
                <a:sym typeface="Open Sans"/>
              </a:rPr>
              <a:t> </a:t>
            </a:r>
            <a:r>
              <a:rPr sz="1400" b="1" kern="0" err="1">
                <a:solidFill>
                  <a:srgbClr val="5D7982"/>
                </a:solidFill>
                <a:latin typeface="Open Sans"/>
                <a:ea typeface="Open Sans"/>
                <a:cs typeface="Open Sans"/>
                <a:sym typeface="Open Sans"/>
              </a:rPr>
              <a:t>lokale</a:t>
            </a:r>
            <a:r>
              <a:rPr sz="1400" b="1" kern="0">
                <a:solidFill>
                  <a:srgbClr val="5D7982"/>
                </a:solidFill>
                <a:latin typeface="Open Sans"/>
                <a:ea typeface="Open Sans"/>
                <a:cs typeface="Open Sans"/>
                <a:sym typeface="Open Sans"/>
              </a:rPr>
              <a:t> </a:t>
            </a:r>
            <a:r>
              <a:rPr sz="1400" b="1" kern="0" err="1">
                <a:solidFill>
                  <a:srgbClr val="5D7982"/>
                </a:solidFill>
                <a:latin typeface="Open Sans"/>
                <a:ea typeface="Open Sans"/>
                <a:cs typeface="Open Sans"/>
                <a:sym typeface="Open Sans"/>
              </a:rPr>
              <a:t>regelingen</a:t>
            </a:r>
            <a:r>
              <a:rPr sz="1400" b="1" kern="0">
                <a:solidFill>
                  <a:srgbClr val="5D7982"/>
                </a:solidFill>
                <a:latin typeface="Open Sans"/>
                <a:ea typeface="Open Sans"/>
                <a:cs typeface="Open Sans"/>
                <a:sym typeface="Open Sans"/>
              </a:rPr>
              <a:t> </a:t>
            </a:r>
            <a:r>
              <a:rPr sz="1400" b="1" kern="0" err="1">
                <a:solidFill>
                  <a:srgbClr val="5D7982"/>
                </a:solidFill>
                <a:latin typeface="Open Sans"/>
                <a:ea typeface="Open Sans"/>
                <a:cs typeface="Open Sans"/>
                <a:sym typeface="Open Sans"/>
              </a:rPr>
              <a:t>regelmatig</a:t>
            </a:r>
            <a:r>
              <a:rPr sz="1400" b="1" kern="0">
                <a:solidFill>
                  <a:srgbClr val="5D7982"/>
                </a:solidFill>
                <a:latin typeface="Open Sans"/>
                <a:ea typeface="Open Sans"/>
                <a:cs typeface="Open Sans"/>
                <a:sym typeface="Open Sans"/>
              </a:rPr>
              <a:t> </a:t>
            </a:r>
            <a:r>
              <a:rPr sz="1400" b="1" kern="0" err="1">
                <a:solidFill>
                  <a:srgbClr val="5D7982"/>
                </a:solidFill>
                <a:latin typeface="Open Sans"/>
                <a:ea typeface="Open Sans"/>
                <a:cs typeface="Open Sans"/>
                <a:sym typeface="Open Sans"/>
              </a:rPr>
              <a:t>aan</a:t>
            </a:r>
            <a:endParaRPr sz="1400" b="1" kern="0">
              <a:solidFill>
                <a:srgbClr val="5D7982"/>
              </a:solidFill>
              <a:latin typeface="Open Sans"/>
              <a:ea typeface="Open Sans"/>
              <a:cs typeface="Open Sans"/>
              <a:sym typeface="Open Sans"/>
            </a:endParaRPr>
          </a:p>
          <a:p>
            <a:pPr marL="228600" indent="-228600" hangingPunct="0">
              <a:lnSpc>
                <a:spcPct val="150000"/>
              </a:lnSpc>
              <a:buFont typeface="Arial" panose="020B0604020202020204" pitchFamily="34" charset="0"/>
              <a:buChar char="•"/>
              <a:defRPr sz="36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O.a.</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breder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maatregelenpakket</a:t>
            </a:r>
            <a:r>
              <a:rPr sz="1600" kern="0">
                <a:solidFill>
                  <a:srgbClr val="4A6168"/>
                </a:solidFill>
                <a:latin typeface="Open Sans"/>
                <a:ea typeface="Open Sans"/>
                <a:cs typeface="Open Sans"/>
                <a:sym typeface="Open Sans"/>
              </a:rPr>
              <a:t>, </a:t>
            </a:r>
            <a:endParaRPr lang="nl-NL" sz="1600" kern="0">
              <a:solidFill>
                <a:srgbClr val="4A6168"/>
              </a:solidFill>
              <a:latin typeface="Open Sans"/>
              <a:ea typeface="Open Sans"/>
              <a:cs typeface="Open Sans"/>
              <a:sym typeface="Open Sans"/>
            </a:endParaRPr>
          </a:p>
          <a:p>
            <a:pPr marL="228600" indent="-228600" hangingPunct="0">
              <a:lnSpc>
                <a:spcPct val="150000"/>
              </a:lnSpc>
              <a:buFont typeface="Arial" panose="020B0604020202020204" pitchFamily="34" charset="0"/>
              <a:buChar char="•"/>
              <a:defRPr sz="36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hogere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leenbedragen</a:t>
            </a:r>
            <a:r>
              <a:rPr sz="1600" kern="0">
                <a:solidFill>
                  <a:srgbClr val="4A6168"/>
                </a:solidFill>
                <a:latin typeface="Open Sans"/>
                <a:ea typeface="Open Sans"/>
                <a:cs typeface="Open Sans"/>
                <a:sym typeface="Open Sans"/>
              </a:rPr>
              <a:t>, </a:t>
            </a:r>
            <a:endParaRPr lang="nl-NL" sz="1600" kern="0">
              <a:solidFill>
                <a:srgbClr val="4A6168"/>
              </a:solidFill>
              <a:latin typeface="Open Sans"/>
              <a:ea typeface="Open Sans"/>
              <a:cs typeface="Open Sans"/>
              <a:sym typeface="Open Sans"/>
            </a:endParaRPr>
          </a:p>
          <a:p>
            <a:pPr marL="228600" indent="-228600" hangingPunct="0">
              <a:lnSpc>
                <a:spcPct val="150000"/>
              </a:lnSpc>
              <a:buFont typeface="Arial" panose="020B0604020202020204" pitchFamily="34" charset="0"/>
              <a:buChar char="•"/>
              <a:defRPr sz="36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soms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lagere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rente</a:t>
            </a:r>
            <a:r>
              <a:rPr sz="1600" kern="0">
                <a:solidFill>
                  <a:srgbClr val="4A6168"/>
                </a:solidFill>
                <a:latin typeface="Open Sans"/>
                <a:ea typeface="Open Sans"/>
                <a:cs typeface="Open Sans"/>
                <a:sym typeface="Open Sans"/>
              </a:rPr>
              <a:t> dan het </a:t>
            </a:r>
            <a:r>
              <a:rPr sz="1600" kern="0" err="1">
                <a:solidFill>
                  <a:srgbClr val="4A6168"/>
                </a:solidFill>
                <a:latin typeface="Open Sans"/>
                <a:ea typeface="Open Sans"/>
                <a:cs typeface="Open Sans"/>
                <a:sym typeface="Open Sans"/>
              </a:rPr>
              <a:t>reguliere</a:t>
            </a:r>
            <a:r>
              <a:rPr sz="1600" kern="0">
                <a:solidFill>
                  <a:srgbClr val="4A6168"/>
                </a:solidFill>
                <a:latin typeface="Open Sans"/>
                <a:ea typeface="Open Sans"/>
                <a:cs typeface="Open Sans"/>
                <a:sym typeface="Open Sans"/>
              </a:rPr>
              <a:t> NWF-</a:t>
            </a:r>
            <a:r>
              <a:rPr sz="1600" kern="0" err="1">
                <a:solidFill>
                  <a:srgbClr val="4A6168"/>
                </a:solidFill>
                <a:latin typeface="Open Sans"/>
                <a:ea typeface="Open Sans"/>
                <a:cs typeface="Open Sans"/>
                <a:sym typeface="Open Sans"/>
              </a:rPr>
              <a:t>tarief</a:t>
            </a:r>
            <a:endParaRPr lang="nl-NL" sz="1600" kern="0">
              <a:solidFill>
                <a:srgbClr val="4A6168"/>
              </a:solidFill>
              <a:latin typeface="Open Sans"/>
              <a:ea typeface="Open Sans"/>
              <a:cs typeface="Open Sans"/>
              <a:sym typeface="Open Sans"/>
            </a:endParaRPr>
          </a:p>
          <a:p>
            <a:pPr marL="228600" indent="-228600" hangingPunct="0">
              <a:lnSpc>
                <a:spcPct val="150000"/>
              </a:lnSpc>
              <a:buFont typeface="Arial" panose="020B0604020202020204" pitchFamily="34" charset="0"/>
              <a:buChar char="•"/>
              <a:defRPr sz="3600">
                <a:solidFill>
                  <a:srgbClr val="5D7982"/>
                </a:solidFill>
                <a:latin typeface="Open Sans"/>
                <a:ea typeface="Open Sans"/>
                <a:cs typeface="Open Sans"/>
                <a:sym typeface="Open Sans"/>
              </a:defRPr>
            </a:pPr>
            <a:r>
              <a:rPr lang="nl-NL" sz="1600" kern="0">
                <a:solidFill>
                  <a:srgbClr val="4A6168"/>
                </a:solidFill>
                <a:latin typeface="Open Sans"/>
                <a:ea typeface="Open Sans"/>
                <a:cs typeface="Open Sans"/>
                <a:sym typeface="Open Sans"/>
              </a:rPr>
              <a:t>Aanvullende voorwaarden (bijv. max. inkomen), vervallen leeftijdsgrens</a:t>
            </a:r>
          </a:p>
          <a:p>
            <a:pPr marL="228600" indent="-228600" hangingPunct="0">
              <a:lnSpc>
                <a:spcPct val="150000"/>
              </a:lnSpc>
              <a:buFont typeface="Arial" panose="020B0604020202020204" pitchFamily="34" charset="0"/>
              <a:buChar char="•"/>
              <a:defRPr sz="3600">
                <a:solidFill>
                  <a:srgbClr val="5D7982"/>
                </a:solidFill>
                <a:latin typeface="Open Sans"/>
                <a:ea typeface="Open Sans"/>
                <a:cs typeface="Open Sans"/>
                <a:sym typeface="Open Sans"/>
              </a:defRPr>
            </a:pPr>
            <a:r>
              <a:rPr lang="nl-NL" sz="1600" kern="0">
                <a:solidFill>
                  <a:srgbClr val="4A6168"/>
                </a:solidFill>
                <a:latin typeface="Open Sans"/>
                <a:ea typeface="Open Sans"/>
                <a:cs typeface="Open Sans"/>
                <a:sym typeface="Open Sans"/>
              </a:rPr>
              <a:t>Vereenvoudiging declaratieproces</a:t>
            </a: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600" b="1" kern="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Toekomstbestendig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wonen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lening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collectieve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provinciale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regeling</a:t>
            </a:r>
            <a:r>
              <a:rPr sz="1600" kern="0">
                <a:solidFill>
                  <a:srgbClr val="4A6168"/>
                </a:solidFill>
                <a:latin typeface="Open Sans"/>
                <a:ea typeface="Open Sans"/>
                <a:cs typeface="Open Sans"/>
                <a:sym typeface="Open Sans"/>
              </a:rPr>
              <a:t>)</a:t>
            </a:r>
          </a:p>
          <a:p>
            <a:pPr marL="514350" lvl="1"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Provincie</a:t>
            </a:r>
            <a:r>
              <a:rPr sz="1600" kern="0">
                <a:solidFill>
                  <a:srgbClr val="4A6168"/>
                </a:solidFill>
                <a:latin typeface="Open Sans"/>
                <a:ea typeface="Open Sans"/>
                <a:cs typeface="Open Sans"/>
                <a:sym typeface="Open Sans"/>
              </a:rPr>
              <a:t> Gelderland</a:t>
            </a:r>
          </a:p>
          <a:p>
            <a:pPr marL="514350" lvl="1" indent="-285750" hangingPunct="0">
              <a:lnSpc>
                <a:spcPct val="150000"/>
              </a:lnSpc>
              <a:buSzPct val="100000"/>
              <a:buFont typeface="Arial"/>
              <a:buChar char="•"/>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Duurzaam</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Thuis</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regeling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Provincie</a:t>
            </a:r>
            <a:r>
              <a:rPr sz="1600" kern="0">
                <a:solidFill>
                  <a:srgbClr val="4A6168"/>
                </a:solidFill>
                <a:latin typeface="Open Sans"/>
                <a:ea typeface="Open Sans"/>
                <a:cs typeface="Open Sans"/>
                <a:sym typeface="Open Sans"/>
              </a:rPr>
              <a:t> Limburg - </a:t>
            </a:r>
            <a:r>
              <a:rPr sz="1600" kern="0" err="1">
                <a:solidFill>
                  <a:srgbClr val="4A6168"/>
                </a:solidFill>
                <a:latin typeface="Open Sans"/>
                <a:ea typeface="Open Sans"/>
                <a:cs typeface="Open Sans"/>
                <a:sym typeface="Open Sans"/>
              </a:rPr>
              <a:t>gaat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stoppen</a:t>
            </a:r>
            <a:endParaRPr lang="nl-NL" sz="1600" kern="0">
              <a:solidFill>
                <a:srgbClr val="4A6168"/>
              </a:solidFill>
              <a:latin typeface="Open Sans"/>
              <a:ea typeface="Open Sans"/>
              <a:cs typeface="Open Sans"/>
              <a:sym typeface="Open Sans"/>
            </a:endParaRPr>
          </a:p>
          <a:p>
            <a:pPr marL="228600" lvl="1" hangingPunct="0">
              <a:lnSpc>
                <a:spcPct val="150000"/>
              </a:lnSpc>
              <a:buSzPct val="100000"/>
              <a:defRPr sz="3200">
                <a:solidFill>
                  <a:srgbClr val="5D7982"/>
                </a:solidFill>
                <a:latin typeface="Open Sans"/>
                <a:ea typeface="Open Sans"/>
                <a:cs typeface="Open Sans"/>
                <a:sym typeface="Open Sans"/>
              </a:defRPr>
            </a:pPr>
            <a:endParaRPr lang="nl-NL" sz="1600" kern="0">
              <a:solidFill>
                <a:srgbClr val="4A6168"/>
              </a:solidFill>
              <a:latin typeface="Open Sans"/>
              <a:ea typeface="Open Sans"/>
              <a:cs typeface="Open Sans"/>
              <a:sym typeface="Open Sans"/>
            </a:endParaRPr>
          </a:p>
          <a:p>
            <a:pPr marL="228600" lvl="1" hangingPunct="0">
              <a:lnSpc>
                <a:spcPct val="150000"/>
              </a:lnSpc>
              <a:buSzPct val="100000"/>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Veel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individuele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gemeenten</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ruime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regelingen</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veel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mogelijkheden</a:t>
            </a:r>
            <a:r>
              <a:rPr sz="1600" kern="0">
                <a:solidFill>
                  <a:srgbClr val="4A6168"/>
                </a:solidFill>
                <a:latin typeface="Open Sans"/>
                <a:ea typeface="Open Sans"/>
                <a:cs typeface="Open Sans"/>
                <a:sym typeface="Open Sans"/>
              </a:rPr>
              <a:t>, maar </a:t>
            </a:r>
            <a:r>
              <a:rPr sz="1600" kern="0" err="1">
                <a:solidFill>
                  <a:srgbClr val="4A6168"/>
                </a:solidFill>
                <a:latin typeface="Open Sans"/>
                <a:ea typeface="Open Sans"/>
                <a:cs typeface="Open Sans"/>
                <a:sym typeface="Open Sans"/>
              </a:rPr>
              <a:t>toch</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niet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altijd</a:t>
            </a:r>
            <a:r>
              <a:rPr sz="1600" kern="0">
                <a:solidFill>
                  <a:srgbClr val="4A6168"/>
                </a:solidFill>
                <a:latin typeface="Open Sans"/>
                <a:ea typeface="Open Sans"/>
                <a:cs typeface="Open Sans"/>
                <a:sym typeface="Open Sans"/>
              </a:rPr>
              <a:t> uniform!</a:t>
            </a:r>
          </a:p>
        </p:txBody>
      </p:sp>
      <p:sp>
        <p:nvSpPr>
          <p:cNvPr id="3" name="Tekstvak 2">
            <a:extLst>
              <a:ext uri="{FF2B5EF4-FFF2-40B4-BE49-F238E27FC236}">
                <a16:creationId xmlns:a16="http://schemas.microsoft.com/office/drawing/2014/main" id="{0EA24811-B032-98C5-D5E8-C3FD8572395F}"/>
              </a:ext>
            </a:extLst>
          </p:cNvPr>
          <p:cNvSpPr txBox="1"/>
          <p:nvPr/>
        </p:nvSpPr>
        <p:spPr>
          <a:xfrm>
            <a:off x="1062424" y="6094039"/>
            <a:ext cx="10142651" cy="4841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lnSpc>
                <a:spcPct val="150000"/>
              </a:lnSpc>
              <a:defRPr sz="3600" b="1">
                <a:solidFill>
                  <a:srgbClr val="5D7982"/>
                </a:solidFill>
                <a:latin typeface="Open Sans"/>
                <a:ea typeface="Open Sans"/>
                <a:cs typeface="Open Sans"/>
                <a:sym typeface="Open Sans"/>
              </a:defRPr>
            </a:pPr>
            <a:r>
              <a:rPr lang="nl-NL" sz="1900" b="1" kern="0">
                <a:solidFill>
                  <a:srgbClr val="5D7982"/>
                </a:solidFill>
                <a:latin typeface="Open Sans"/>
                <a:ea typeface="Open Sans"/>
                <a:cs typeface="Open Sans"/>
                <a:sym typeface="Open Sans"/>
              </a:rPr>
              <a:t>Daar waar de ‘gaten’ vallen in de WNF regelingen, kan </a:t>
            </a:r>
            <a:r>
              <a:rPr lang="nl-NL" sz="1900" b="1" kern="0" err="1">
                <a:solidFill>
                  <a:srgbClr val="5D7982"/>
                </a:solidFill>
                <a:latin typeface="Open Sans"/>
                <a:ea typeface="Open Sans"/>
                <a:cs typeface="Open Sans"/>
                <a:sym typeface="Open Sans"/>
              </a:rPr>
              <a:t>SVn</a:t>
            </a:r>
            <a:r>
              <a:rPr lang="nl-NL" sz="1900" b="1" kern="0">
                <a:solidFill>
                  <a:srgbClr val="5D7982"/>
                </a:solidFill>
                <a:latin typeface="Open Sans"/>
                <a:ea typeface="Open Sans"/>
                <a:cs typeface="Open Sans"/>
                <a:sym typeface="Open Sans"/>
              </a:rPr>
              <a:t> mooie aanvulling zijn</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242A969-289A-0C1E-450F-FD8DCD157937}"/>
              </a:ext>
            </a:extLst>
          </p:cNvPr>
          <p:cNvPicPr>
            <a:picLocks noChangeAspect="1"/>
          </p:cNvPicPr>
          <p:nvPr/>
        </p:nvPicPr>
        <p:blipFill>
          <a:blip r:embed="rId3"/>
          <a:stretch>
            <a:fillRect/>
          </a:stretch>
        </p:blipFill>
        <p:spPr>
          <a:xfrm>
            <a:off x="5806440" y="872331"/>
            <a:ext cx="6382002" cy="5988116"/>
          </a:xfrm>
          <a:prstGeom prst="rect">
            <a:avLst/>
          </a:prstGeom>
        </p:spPr>
      </p:pic>
      <p:pic>
        <p:nvPicPr>
          <p:cNvPr id="159" name="Afbeelding" descr="Afbeelding"/>
          <p:cNvPicPr>
            <a:picLocks noChangeAspect="1"/>
          </p:cNvPicPr>
          <p:nvPr/>
        </p:nvPicPr>
        <p:blipFill>
          <a:blip r:embed="rId4"/>
          <a:stretch>
            <a:fillRect/>
          </a:stretch>
        </p:blipFill>
        <p:spPr>
          <a:xfrm>
            <a:off x="855663" y="151823"/>
            <a:ext cx="2249488" cy="597858"/>
          </a:xfrm>
          <a:prstGeom prst="rect">
            <a:avLst/>
          </a:prstGeom>
          <a:ln w="12700">
            <a:miter lim="400000"/>
          </a:ln>
        </p:spPr>
      </p:pic>
      <p:pic>
        <p:nvPicPr>
          <p:cNvPr id="6" name="Afbeelding">
            <a:extLst>
              <a:ext uri="{FF2B5EF4-FFF2-40B4-BE49-F238E27FC236}">
                <a16:creationId xmlns:a16="http://schemas.microsoft.com/office/drawing/2014/main" id="{D1B0E8A1-F1E5-9342-F7E4-6ABAE830E38E}"/>
              </a:ext>
            </a:extLst>
          </p:cNvPr>
          <p:cNvPicPr>
            <a:picLocks noChangeAspect="1"/>
          </p:cNvPicPr>
          <p:nvPr/>
        </p:nvPicPr>
        <p:blipFill>
          <a:blip r:embed="rId5"/>
          <a:srcRect r="19992"/>
          <a:stretch>
            <a:fillRect/>
          </a:stretch>
        </p:blipFill>
        <p:spPr>
          <a:xfrm>
            <a:off x="0" y="872331"/>
            <a:ext cx="6922008" cy="5985669"/>
          </a:xfrm>
          <a:prstGeom prst="rect">
            <a:avLst/>
          </a:prstGeom>
          <a:solidFill>
            <a:srgbClr val="AAC950"/>
          </a:solidFill>
          <a:ln w="12700">
            <a:miter lim="400000"/>
          </a:ln>
        </p:spPr>
      </p:pic>
      <p:sp>
        <p:nvSpPr>
          <p:cNvPr id="4" name="Tekstvak 3">
            <a:extLst>
              <a:ext uri="{FF2B5EF4-FFF2-40B4-BE49-F238E27FC236}">
                <a16:creationId xmlns:a16="http://schemas.microsoft.com/office/drawing/2014/main" id="{F29AF6BD-17F7-157C-3087-C9235AED9175}"/>
              </a:ext>
            </a:extLst>
          </p:cNvPr>
          <p:cNvSpPr txBox="1"/>
          <p:nvPr/>
        </p:nvSpPr>
        <p:spPr>
          <a:xfrm>
            <a:off x="855663" y="1942006"/>
            <a:ext cx="3840435"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nl-NL" sz="3000" b="1">
                <a:solidFill>
                  <a:schemeClr val="bg1"/>
                </a:solidFill>
                <a:latin typeface="Calibri"/>
                <a:cs typeface="Calibri"/>
              </a:rPr>
              <a:t>Koopsector</a:t>
            </a:r>
            <a:endParaRPr lang="en-US"/>
          </a:p>
        </p:txBody>
      </p:sp>
      <p:sp>
        <p:nvSpPr>
          <p:cNvPr id="2" name="Tekstvak 1">
            <a:extLst>
              <a:ext uri="{FF2B5EF4-FFF2-40B4-BE49-F238E27FC236}">
                <a16:creationId xmlns:a16="http://schemas.microsoft.com/office/drawing/2014/main" id="{6EBF05EF-2FFF-82D0-B80D-8CADD0FF97A5}"/>
              </a:ext>
            </a:extLst>
          </p:cNvPr>
          <p:cNvSpPr txBox="1"/>
          <p:nvPr/>
        </p:nvSpPr>
        <p:spPr>
          <a:xfrm>
            <a:off x="855663" y="2765078"/>
            <a:ext cx="5742122" cy="2785378"/>
          </a:xfrm>
          <a:prstGeom prst="rect">
            <a:avLst/>
          </a:prstGeom>
          <a:noFill/>
        </p:spPr>
        <p:txBody>
          <a:bodyPr wrap="square" lIns="45720" tIns="22860" rIns="45720" bIns="22860" rtlCol="0" anchor="t">
            <a:spAutoFit/>
          </a:bodyPr>
          <a:lstStyle/>
          <a:p>
            <a:pPr marL="285750" indent="-285750">
              <a:buFont typeface="Wingdings"/>
              <a:buChar char="Ø"/>
            </a:pPr>
            <a:r>
              <a:rPr lang="nl-NL" sz="1600" b="1">
                <a:solidFill>
                  <a:schemeClr val="bg1"/>
                </a:solidFill>
                <a:latin typeface="Calibri"/>
                <a:ea typeface="Calibri"/>
                <a:cs typeface="Calibri"/>
              </a:rPr>
              <a:t> </a:t>
            </a:r>
            <a:r>
              <a:rPr lang="nl-NL" sz="2000" b="1">
                <a:solidFill>
                  <a:schemeClr val="bg1"/>
                </a:solidFill>
                <a:latin typeface="Calibri"/>
                <a:ea typeface="Calibri"/>
                <a:cs typeface="Calibri"/>
              </a:rPr>
              <a:t>Inclusieve collectieve </a:t>
            </a:r>
            <a:r>
              <a:rPr lang="nl-NL" sz="2000" b="1" err="1">
                <a:solidFill>
                  <a:schemeClr val="bg1"/>
                </a:solidFill>
                <a:latin typeface="Calibri"/>
                <a:ea typeface="Calibri"/>
                <a:cs typeface="Calibri"/>
              </a:rPr>
              <a:t>ontzorging</a:t>
            </a:r>
            <a:endParaRPr lang="nl-NL" sz="2000" b="1">
              <a:solidFill>
                <a:schemeClr val="bg1"/>
              </a:solidFill>
              <a:latin typeface="Calibri"/>
              <a:ea typeface="Calibri"/>
              <a:cs typeface="Calibri"/>
            </a:endParaRPr>
          </a:p>
          <a:p>
            <a:r>
              <a:rPr lang="nl-NL" sz="1600">
                <a:solidFill>
                  <a:schemeClr val="bg1"/>
                </a:solidFill>
                <a:latin typeface="Calibri"/>
                <a:ea typeface="Calibri"/>
                <a:cs typeface="Calibri"/>
              </a:rPr>
              <a:t>Een integraal pakket voor bewoners in energiearmoede</a:t>
            </a:r>
            <a:br>
              <a:rPr lang="nl-NL" sz="1600">
                <a:solidFill>
                  <a:schemeClr val="bg1"/>
                </a:solidFill>
                <a:latin typeface="Calibri"/>
                <a:ea typeface="Calibri"/>
                <a:cs typeface="Calibri"/>
              </a:rPr>
            </a:br>
            <a:endParaRPr lang="nl-NL" sz="1600">
              <a:solidFill>
                <a:schemeClr val="bg1"/>
              </a:solidFill>
              <a:latin typeface="Calibri"/>
              <a:ea typeface="Calibri"/>
              <a:cs typeface="Calibri"/>
            </a:endParaRPr>
          </a:p>
          <a:p>
            <a:pPr marL="285750" indent="-285750">
              <a:buFont typeface="Wingdings,Sans-Serif"/>
              <a:buChar char="Ø"/>
            </a:pPr>
            <a:r>
              <a:rPr lang="nl-NL" sz="2000" b="1">
                <a:solidFill>
                  <a:schemeClr val="bg1"/>
                </a:solidFill>
                <a:latin typeface="Calibri"/>
                <a:ea typeface="Calibri"/>
                <a:cs typeface="Calibri"/>
              </a:rPr>
              <a:t>Meerjarig collectieve </a:t>
            </a:r>
            <a:r>
              <a:rPr lang="nl-NL" sz="2000" b="1" err="1">
                <a:solidFill>
                  <a:schemeClr val="bg1"/>
                </a:solidFill>
                <a:latin typeface="Calibri"/>
                <a:ea typeface="Calibri"/>
                <a:cs typeface="Calibri"/>
              </a:rPr>
              <a:t>ontzorging</a:t>
            </a:r>
            <a:endParaRPr lang="nl-NL" sz="2000" err="1">
              <a:solidFill>
                <a:schemeClr val="bg1"/>
              </a:solidFill>
              <a:latin typeface="Calibri"/>
              <a:ea typeface="Calibri"/>
              <a:cs typeface="Calibri"/>
            </a:endParaRPr>
          </a:p>
          <a:p>
            <a:r>
              <a:rPr lang="nl-NL" sz="1600">
                <a:solidFill>
                  <a:schemeClr val="bg1"/>
                </a:solidFill>
                <a:latin typeface="Calibri"/>
                <a:ea typeface="Calibri"/>
                <a:cs typeface="Calibri"/>
              </a:rPr>
              <a:t>Programmeren op regioschaal van collectieve </a:t>
            </a:r>
            <a:r>
              <a:rPr lang="nl-NL" sz="1600" err="1">
                <a:solidFill>
                  <a:schemeClr val="bg1"/>
                </a:solidFill>
                <a:latin typeface="Calibri"/>
                <a:ea typeface="Calibri"/>
                <a:cs typeface="Calibri"/>
              </a:rPr>
              <a:t>ontzorging</a:t>
            </a:r>
            <a:r>
              <a:rPr lang="nl-NL" sz="1600">
                <a:solidFill>
                  <a:schemeClr val="bg1"/>
                </a:solidFill>
                <a:latin typeface="Calibri"/>
                <a:ea typeface="Calibri"/>
                <a:cs typeface="Calibri"/>
              </a:rPr>
              <a:t>, meerjarig en meervoudige maatregelen</a:t>
            </a:r>
            <a:endParaRPr lang="nl-NL" err="1">
              <a:solidFill>
                <a:schemeClr val="bg1"/>
              </a:solidFill>
              <a:latin typeface="Helvetica Neue"/>
              <a:ea typeface="Calibri"/>
              <a:cs typeface="Calibri"/>
            </a:endParaRPr>
          </a:p>
          <a:p>
            <a:endParaRPr lang="nl-NL">
              <a:solidFill>
                <a:schemeClr val="bg1"/>
              </a:solidFill>
              <a:latin typeface="Calibri"/>
              <a:ea typeface="Calibri"/>
              <a:cs typeface="Calibri"/>
            </a:endParaRPr>
          </a:p>
          <a:p>
            <a:pPr marL="285750" indent="-285750">
              <a:buFont typeface="Wingdings"/>
              <a:buChar char="Ø"/>
            </a:pPr>
            <a:r>
              <a:rPr lang="nl-NL" sz="2000">
                <a:solidFill>
                  <a:schemeClr val="bg1"/>
                </a:solidFill>
                <a:latin typeface="Calibri"/>
                <a:ea typeface="Calibri"/>
                <a:cs typeface="Calibri"/>
              </a:rPr>
              <a:t>Wegnemen van </a:t>
            </a:r>
            <a:r>
              <a:rPr lang="nl-NL" sz="2000" b="1">
                <a:solidFill>
                  <a:schemeClr val="bg1"/>
                </a:solidFill>
                <a:latin typeface="Calibri"/>
                <a:ea typeface="Calibri"/>
                <a:cs typeface="Calibri"/>
              </a:rPr>
              <a:t>knelpunten</a:t>
            </a:r>
            <a:r>
              <a:rPr lang="nl-NL" sz="1600" b="1">
                <a:solidFill>
                  <a:schemeClr val="bg1"/>
                </a:solidFill>
                <a:latin typeface="Calibri"/>
                <a:ea typeface="Calibri"/>
                <a:cs typeface="Calibri"/>
              </a:rPr>
              <a:t> </a:t>
            </a:r>
            <a:br>
              <a:rPr lang="nl-NL" sz="1600" b="1">
                <a:latin typeface="Calibri"/>
                <a:ea typeface="Calibri"/>
                <a:cs typeface="Calibri"/>
              </a:rPr>
            </a:br>
            <a:r>
              <a:rPr lang="nl-NL" sz="1600">
                <a:solidFill>
                  <a:schemeClr val="bg1"/>
                </a:solidFill>
                <a:latin typeface="Calibri"/>
                <a:ea typeface="Calibri"/>
                <a:cs typeface="Calibri"/>
              </a:rPr>
              <a:t>die opschaling in de praktijk kunnen belemmeren.</a:t>
            </a:r>
            <a:r>
              <a:rPr lang="nl-NL" sz="2000">
                <a:solidFill>
                  <a:schemeClr val="bg1"/>
                </a:solidFill>
                <a:latin typeface="Calibri"/>
                <a:ea typeface="Calibri"/>
                <a:cs typeface="Calibri"/>
              </a:rPr>
              <a:t> </a:t>
            </a:r>
            <a:endParaRPr lang="nl-NL" sz="2000">
              <a:solidFill>
                <a:schemeClr val="bg1"/>
              </a:solidFill>
            </a:endParaRPr>
          </a:p>
          <a:p>
            <a:pPr marL="285750" indent="-285750">
              <a:buFont typeface="Wingdings"/>
              <a:buChar char="Ø"/>
            </a:pPr>
            <a:endParaRPr lang="nl-NL" sz="1600">
              <a:solidFill>
                <a:schemeClr val="bg1"/>
              </a:solidFill>
              <a:latin typeface="Calibri"/>
              <a:ea typeface="Calibri"/>
              <a:cs typeface="Calibri"/>
            </a:endParaRPr>
          </a:p>
        </p:txBody>
      </p:sp>
      <p:pic>
        <p:nvPicPr>
          <p:cNvPr id="3" name="Afbeelding 2" descr="Afbeelding met kunst, Symmetrie, ontwerp&#10;&#10;Automatisch gegenereerde beschrijving">
            <a:extLst>
              <a:ext uri="{FF2B5EF4-FFF2-40B4-BE49-F238E27FC236}">
                <a16:creationId xmlns:a16="http://schemas.microsoft.com/office/drawing/2014/main" id="{1EF503BC-311D-41CE-7080-4211215017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304" r="19470"/>
          <a:stretch/>
        </p:blipFill>
        <p:spPr>
          <a:xfrm>
            <a:off x="6395930" y="881062"/>
            <a:ext cx="5792512" cy="5819413"/>
          </a:xfrm>
          <a:prstGeom prst="rect">
            <a:avLst/>
          </a:prstGeom>
        </p:spPr>
      </p:pic>
      <p:pic>
        <p:nvPicPr>
          <p:cNvPr id="12" name="Afbeelding 11">
            <a:extLst>
              <a:ext uri="{FF2B5EF4-FFF2-40B4-BE49-F238E27FC236}">
                <a16:creationId xmlns:a16="http://schemas.microsoft.com/office/drawing/2014/main" id="{3398EFA8-4E32-5F8D-6096-1BAF06A2C7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9749" y="6329832"/>
            <a:ext cx="1402429" cy="126726"/>
          </a:xfrm>
          <a:prstGeom prst="rect">
            <a:avLst/>
          </a:prstGeom>
        </p:spPr>
      </p:pic>
      <p:sp>
        <p:nvSpPr>
          <p:cNvPr id="15" name="Rechthoekige driehoek 14">
            <a:extLst>
              <a:ext uri="{FF2B5EF4-FFF2-40B4-BE49-F238E27FC236}">
                <a16:creationId xmlns:a16="http://schemas.microsoft.com/office/drawing/2014/main" id="{1647AC86-07EA-D503-36C8-36984FC18E64}"/>
              </a:ext>
            </a:extLst>
          </p:cNvPr>
          <p:cNvSpPr/>
          <p:nvPr/>
        </p:nvSpPr>
        <p:spPr>
          <a:xfrm rot="2700000">
            <a:off x="11884170" y="5983894"/>
            <a:ext cx="619218" cy="884495"/>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3507777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939126" y="660333"/>
            <a:ext cx="11252874" cy="443198"/>
          </a:xfrm>
          <a:prstGeom prst="rect">
            <a:avLst/>
          </a:prstGeom>
          <a:noFill/>
        </p:spPr>
        <p:txBody>
          <a:bodyPr wrap="square" lIns="0" tIns="0" rIns="0" bIns="0" rtlCol="0">
            <a:spAutoFit/>
          </a:bodyPr>
          <a:lstStyle/>
          <a:p>
            <a:pPr>
              <a:lnSpc>
                <a:spcPct val="80000"/>
              </a:lnSpc>
            </a:pPr>
            <a:r>
              <a:rPr lang="nl-NL" sz="3600" b="1">
                <a:solidFill>
                  <a:srgbClr val="5D7982"/>
                </a:solidFill>
                <a:latin typeface="Futura PT Heavy" panose="020B0802020204020303" pitchFamily="34" charset="0"/>
                <a:ea typeface="Titillium Light" charset="0"/>
                <a:cs typeface="Poppins" panose="00000500000000000000" pitchFamily="2" charset="0"/>
                <a:sym typeface="Helvetica Neue"/>
              </a:rPr>
              <a:t>Hypotheek verhogen / aanpassen</a:t>
            </a:r>
          </a:p>
        </p:txBody>
      </p:sp>
      <p:cxnSp>
        <p:nvCxnSpPr>
          <p:cNvPr id="9" name="Straight Connector 8"/>
          <p:cNvCxnSpPr/>
          <p:nvPr/>
        </p:nvCxnSpPr>
        <p:spPr>
          <a:xfrm>
            <a:off x="939127" y="1233502"/>
            <a:ext cx="691243" cy="0"/>
          </a:xfrm>
          <a:prstGeom prst="line">
            <a:avLst/>
          </a:prstGeom>
          <a:ln w="25400">
            <a:solidFill>
              <a:srgbClr val="F4AB6B"/>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5C1AC97F-EEBC-66C2-68FB-33A471FEC8E7}"/>
              </a:ext>
            </a:extLst>
          </p:cNvPr>
          <p:cNvSpPr txBox="1"/>
          <p:nvPr/>
        </p:nvSpPr>
        <p:spPr>
          <a:xfrm>
            <a:off x="828231" y="1613064"/>
            <a:ext cx="9470257" cy="2638351"/>
          </a:xfrm>
          <a:prstGeom prst="rect">
            <a:avLst/>
          </a:prstGeom>
          <a:noFill/>
        </p:spPr>
        <p:txBody>
          <a:bodyPr wrap="square">
            <a:spAutoFit/>
          </a:bodyPr>
          <a:lstStyle/>
          <a:p>
            <a:pPr marL="228600" indent="-228600">
              <a:lnSpc>
                <a:spcPct val="150000"/>
              </a:lnSpc>
              <a:buFont typeface="Arial" panose="020B0604020202020204" pitchFamily="34" charset="0"/>
              <a:buChar char="•"/>
            </a:pPr>
            <a:r>
              <a:rPr lang="nl-NL" sz="160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Pilot verkort hypotheekadvies</a:t>
            </a:r>
          </a:p>
          <a:p>
            <a:pPr marL="0" lvl="1">
              <a:lnSpc>
                <a:spcPct val="150000"/>
              </a:lnSpc>
            </a:pPr>
            <a:r>
              <a:rPr lang="nl-NL" sz="160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	- Extra drempelverlagend</a:t>
            </a:r>
          </a:p>
          <a:p>
            <a:pPr marL="228600" lvl="1" indent="-228600">
              <a:lnSpc>
                <a:spcPct val="150000"/>
              </a:lnSpc>
              <a:buFont typeface="Arial" panose="020B0604020202020204" pitchFamily="34" charset="0"/>
              <a:buChar char="•"/>
            </a:pPr>
            <a:r>
              <a:rPr lang="nl-NL" sz="160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Ontwikkelingen hypotheekverstrekkers</a:t>
            </a:r>
          </a:p>
          <a:p>
            <a:pPr marL="0" lvl="2">
              <a:lnSpc>
                <a:spcPct val="150000"/>
              </a:lnSpc>
            </a:pPr>
            <a:r>
              <a:rPr lang="nl-NL" sz="160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	- ‘Groene’ lening delen</a:t>
            </a:r>
          </a:p>
          <a:p>
            <a:pPr marL="0" lvl="2">
              <a:lnSpc>
                <a:spcPct val="150000"/>
              </a:lnSpc>
            </a:pPr>
            <a:r>
              <a:rPr lang="nl-NL" sz="160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	- niet altijd passend</a:t>
            </a:r>
          </a:p>
          <a:p>
            <a:pPr marL="228600" lvl="2" indent="-228600">
              <a:lnSpc>
                <a:spcPct val="150000"/>
              </a:lnSpc>
              <a:buFont typeface="Arial" panose="020B0604020202020204" pitchFamily="34" charset="0"/>
              <a:buChar char="•"/>
            </a:pPr>
            <a:r>
              <a:rPr lang="nl-NL" sz="1600">
                <a:solidFill>
                  <a:srgbClr val="4A6168"/>
                </a:solidFill>
                <a:latin typeface="Open Sans" panose="020B0606030504020204" pitchFamily="34" charset="0"/>
                <a:ea typeface="Open Sans" panose="020B0606030504020204" pitchFamily="34" charset="0"/>
                <a:cs typeface="Open Sans" panose="020B0606030504020204" pitchFamily="34" charset="0"/>
                <a:sym typeface="Helvetica Neue"/>
              </a:rPr>
              <a:t>Nieuwe / verbrede mogelijkheden hoogte hypotheek in 2024 bij A en B label</a:t>
            </a:r>
          </a:p>
          <a:p>
            <a:pPr marL="285750" indent="-285750">
              <a:lnSpc>
                <a:spcPct val="150000"/>
              </a:lnSpc>
              <a:buFont typeface="Arial" panose="020B0604020202020204" pitchFamily="34" charset="0"/>
              <a:buChar char="•"/>
            </a:pPr>
            <a:endParaRPr lang="nl-NL" sz="1600">
              <a:solidFill>
                <a:srgbClr val="2F3E4B"/>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2" name="AutoShape 3">
            <a:extLst>
              <a:ext uri="{FF2B5EF4-FFF2-40B4-BE49-F238E27FC236}">
                <a16:creationId xmlns:a16="http://schemas.microsoft.com/office/drawing/2014/main" id="{DD67C5C7-2BCA-79A6-C0DB-116D286E97CC}"/>
              </a:ext>
            </a:extLst>
          </p:cNvPr>
          <p:cNvSpPr>
            <a:spLocks/>
          </p:cNvSpPr>
          <p:nvPr/>
        </p:nvSpPr>
        <p:spPr bwMode="auto">
          <a:xfrm>
            <a:off x="9595952" y="580665"/>
            <a:ext cx="1186319" cy="118631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solidFill>
            <a:srgbClr val="F5F5F5"/>
          </a:solidFill>
          <a:ln w="6350">
            <a:solidFill>
              <a:schemeClr val="tx1">
                <a:alpha val="20000"/>
              </a:schemeClr>
            </a:solidFill>
          </a:ln>
        </p:spPr>
        <p:txBody>
          <a:bodyPr lIns="0" tIns="0" rIns="0" bIns="0"/>
          <a:lstStyle/>
          <a:p>
            <a:endParaRPr lang="en-US">
              <a:solidFill>
                <a:srgbClr val="424242"/>
              </a:solidFill>
              <a:latin typeface="Calibri" panose="020F0502020204030204"/>
              <a:sym typeface="Helvetica Neue"/>
            </a:endParaRPr>
          </a:p>
        </p:txBody>
      </p:sp>
      <p:sp>
        <p:nvSpPr>
          <p:cNvPr id="3" name="TextBox 7">
            <a:extLst>
              <a:ext uri="{FF2B5EF4-FFF2-40B4-BE49-F238E27FC236}">
                <a16:creationId xmlns:a16="http://schemas.microsoft.com/office/drawing/2014/main" id="{F07B91B6-44B2-A79E-A29A-5BBAFDEDF6DC}"/>
              </a:ext>
            </a:extLst>
          </p:cNvPr>
          <p:cNvSpPr txBox="1"/>
          <p:nvPr/>
        </p:nvSpPr>
        <p:spPr>
          <a:xfrm>
            <a:off x="9778674" y="1405042"/>
            <a:ext cx="861658" cy="100348"/>
          </a:xfrm>
          <a:prstGeom prst="rect">
            <a:avLst/>
          </a:prstGeom>
          <a:noFill/>
        </p:spPr>
        <p:txBody>
          <a:bodyPr wrap="square" lIns="0" tIns="0" rIns="0" bIns="0" rtlCol="0">
            <a:spAutoFit/>
          </a:bodyPr>
          <a:lstStyle/>
          <a:p>
            <a:pPr algn="ctr">
              <a:lnSpc>
                <a:spcPct val="80000"/>
              </a:lnSpc>
            </a:pPr>
            <a:r>
              <a:rPr lang="en-US" sz="800" b="1">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EIGEN GELD</a:t>
            </a:r>
          </a:p>
        </p:txBody>
      </p:sp>
      <p:sp>
        <p:nvSpPr>
          <p:cNvPr id="4" name="AutoShape 3">
            <a:extLst>
              <a:ext uri="{FF2B5EF4-FFF2-40B4-BE49-F238E27FC236}">
                <a16:creationId xmlns:a16="http://schemas.microsoft.com/office/drawing/2014/main" id="{3F867902-A7BB-2780-63DD-F5362B5645CC}"/>
              </a:ext>
            </a:extLst>
          </p:cNvPr>
          <p:cNvSpPr>
            <a:spLocks/>
          </p:cNvSpPr>
          <p:nvPr/>
        </p:nvSpPr>
        <p:spPr bwMode="auto">
          <a:xfrm>
            <a:off x="9595952" y="2014137"/>
            <a:ext cx="1186319" cy="118631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solidFill>
            <a:srgbClr val="F5F5F5"/>
          </a:solidFill>
          <a:ln w="6350">
            <a:solidFill>
              <a:schemeClr val="tx1">
                <a:alpha val="20000"/>
              </a:schemeClr>
            </a:solidFill>
          </a:ln>
        </p:spPr>
        <p:txBody>
          <a:bodyPr lIns="0" tIns="0" rIns="0" bIns="0"/>
          <a:lstStyle/>
          <a:p>
            <a:endParaRPr lang="en-US">
              <a:solidFill>
                <a:srgbClr val="424242"/>
              </a:solidFill>
              <a:latin typeface="Calibri" panose="020F0502020204030204"/>
              <a:sym typeface="Helvetica Neue"/>
            </a:endParaRPr>
          </a:p>
        </p:txBody>
      </p:sp>
      <p:sp>
        <p:nvSpPr>
          <p:cNvPr id="6" name="TextBox 11">
            <a:extLst>
              <a:ext uri="{FF2B5EF4-FFF2-40B4-BE49-F238E27FC236}">
                <a16:creationId xmlns:a16="http://schemas.microsoft.com/office/drawing/2014/main" id="{C18C184A-5169-757B-210C-08FF72527654}"/>
              </a:ext>
            </a:extLst>
          </p:cNvPr>
          <p:cNvSpPr txBox="1"/>
          <p:nvPr/>
        </p:nvSpPr>
        <p:spPr>
          <a:xfrm>
            <a:off x="9755687" y="2820283"/>
            <a:ext cx="861658" cy="100348"/>
          </a:xfrm>
          <a:prstGeom prst="rect">
            <a:avLst/>
          </a:prstGeom>
          <a:noFill/>
        </p:spPr>
        <p:txBody>
          <a:bodyPr wrap="square" lIns="0" tIns="0" rIns="0" bIns="0" rtlCol="0">
            <a:spAutoFit/>
          </a:bodyPr>
          <a:lstStyle/>
          <a:p>
            <a:pPr algn="ctr">
              <a:lnSpc>
                <a:spcPct val="80000"/>
              </a:lnSpc>
            </a:pPr>
            <a:r>
              <a:rPr lang="en-US" sz="800" b="1">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WARMTEFONDS</a:t>
            </a:r>
          </a:p>
        </p:txBody>
      </p:sp>
      <p:sp>
        <p:nvSpPr>
          <p:cNvPr id="7" name="AutoShape 3">
            <a:extLst>
              <a:ext uri="{FF2B5EF4-FFF2-40B4-BE49-F238E27FC236}">
                <a16:creationId xmlns:a16="http://schemas.microsoft.com/office/drawing/2014/main" id="{178D0CD8-CBD6-1273-87D3-C452B761329A}"/>
              </a:ext>
            </a:extLst>
          </p:cNvPr>
          <p:cNvSpPr>
            <a:spLocks/>
          </p:cNvSpPr>
          <p:nvPr/>
        </p:nvSpPr>
        <p:spPr bwMode="auto">
          <a:xfrm>
            <a:off x="8708431" y="1297401"/>
            <a:ext cx="1186319" cy="118631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solidFill>
            <a:srgbClr val="79ABA3"/>
          </a:solidFill>
          <a:ln w="6350">
            <a:solidFill>
              <a:schemeClr val="tx1">
                <a:alpha val="20000"/>
              </a:schemeClr>
            </a:solidFill>
          </a:ln>
        </p:spPr>
        <p:txBody>
          <a:bodyPr lIns="0" tIns="0" rIns="0" bIns="0"/>
          <a:lstStyle/>
          <a:p>
            <a:endParaRPr lang="en-US">
              <a:solidFill>
                <a:srgbClr val="424242"/>
              </a:solidFill>
              <a:latin typeface="Calibri" panose="020F0502020204030204"/>
              <a:sym typeface="Helvetica Neue"/>
            </a:endParaRPr>
          </a:p>
        </p:txBody>
      </p:sp>
      <p:sp>
        <p:nvSpPr>
          <p:cNvPr id="8" name="TextBox 19">
            <a:extLst>
              <a:ext uri="{FF2B5EF4-FFF2-40B4-BE49-F238E27FC236}">
                <a16:creationId xmlns:a16="http://schemas.microsoft.com/office/drawing/2014/main" id="{E7498B74-9610-AFBD-65E7-20E152B466A8}"/>
              </a:ext>
            </a:extLst>
          </p:cNvPr>
          <p:cNvSpPr txBox="1"/>
          <p:nvPr/>
        </p:nvSpPr>
        <p:spPr>
          <a:xfrm>
            <a:off x="8886401" y="2108518"/>
            <a:ext cx="861658" cy="100348"/>
          </a:xfrm>
          <a:prstGeom prst="rect">
            <a:avLst/>
          </a:prstGeom>
          <a:noFill/>
        </p:spPr>
        <p:txBody>
          <a:bodyPr wrap="square" lIns="0" tIns="0" rIns="0" bIns="0" rtlCol="0">
            <a:spAutoFit/>
          </a:bodyPr>
          <a:lstStyle/>
          <a:p>
            <a:pPr algn="ctr">
              <a:lnSpc>
                <a:spcPct val="80000"/>
              </a:lnSpc>
            </a:pPr>
            <a:r>
              <a:rPr lang="en-US" sz="800" b="1">
                <a:solidFill>
                  <a:srgbClr val="F5F5F5"/>
                </a:solidFill>
                <a:latin typeface="Open Sans" panose="020B0606030504020204" pitchFamily="34" charset="0"/>
                <a:ea typeface="Open Sans" panose="020B0606030504020204" pitchFamily="34" charset="0"/>
                <a:cs typeface="Open Sans" panose="020B0606030504020204" pitchFamily="34" charset="0"/>
                <a:sym typeface="Helvetica Neue"/>
              </a:rPr>
              <a:t>HYPOTHEEK</a:t>
            </a:r>
          </a:p>
        </p:txBody>
      </p:sp>
      <p:sp>
        <p:nvSpPr>
          <p:cNvPr id="10" name="AutoShape 3">
            <a:extLst>
              <a:ext uri="{FF2B5EF4-FFF2-40B4-BE49-F238E27FC236}">
                <a16:creationId xmlns:a16="http://schemas.microsoft.com/office/drawing/2014/main" id="{8A6330DF-8A31-78E0-5C27-BF7602717540}"/>
              </a:ext>
            </a:extLst>
          </p:cNvPr>
          <p:cNvSpPr>
            <a:spLocks/>
          </p:cNvSpPr>
          <p:nvPr/>
        </p:nvSpPr>
        <p:spPr bwMode="auto">
          <a:xfrm>
            <a:off x="10475453" y="1297401"/>
            <a:ext cx="1186319" cy="118631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solidFill>
            <a:srgbClr val="F5F5F5"/>
          </a:solidFill>
          <a:ln w="6350">
            <a:solidFill>
              <a:schemeClr val="tx1">
                <a:alpha val="20000"/>
              </a:schemeClr>
            </a:solidFill>
          </a:ln>
        </p:spPr>
        <p:txBody>
          <a:bodyPr lIns="0" tIns="0" rIns="0" bIns="0"/>
          <a:lstStyle/>
          <a:p>
            <a:endParaRPr lang="en-US">
              <a:solidFill>
                <a:srgbClr val="424242"/>
              </a:solidFill>
              <a:latin typeface="Calibri" panose="020F0502020204030204"/>
              <a:sym typeface="Helvetica Neue"/>
            </a:endParaRPr>
          </a:p>
        </p:txBody>
      </p:sp>
      <p:sp>
        <p:nvSpPr>
          <p:cNvPr id="11" name="TextBox 23">
            <a:extLst>
              <a:ext uri="{FF2B5EF4-FFF2-40B4-BE49-F238E27FC236}">
                <a16:creationId xmlns:a16="http://schemas.microsoft.com/office/drawing/2014/main" id="{8E5FC341-7D94-1CB4-C8B3-952D744DB83A}"/>
              </a:ext>
            </a:extLst>
          </p:cNvPr>
          <p:cNvSpPr txBox="1"/>
          <p:nvPr/>
        </p:nvSpPr>
        <p:spPr>
          <a:xfrm>
            <a:off x="10635581" y="2112941"/>
            <a:ext cx="861658" cy="100348"/>
          </a:xfrm>
          <a:prstGeom prst="rect">
            <a:avLst/>
          </a:prstGeom>
          <a:noFill/>
        </p:spPr>
        <p:txBody>
          <a:bodyPr wrap="square" lIns="0" tIns="0" rIns="0" bIns="0" rtlCol="0">
            <a:spAutoFit/>
          </a:bodyPr>
          <a:lstStyle/>
          <a:p>
            <a:pPr algn="ctr">
              <a:lnSpc>
                <a:spcPct val="80000"/>
              </a:lnSpc>
            </a:pPr>
            <a:r>
              <a:rPr lang="en-US" sz="800" b="1">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GEMEENTE / </a:t>
            </a:r>
            <a:r>
              <a:rPr lang="en-US" sz="800" b="1" err="1">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rPr>
              <a:t>SVn</a:t>
            </a:r>
            <a:endParaRPr lang="en-US" sz="800" b="1">
              <a:solidFill>
                <a:srgbClr val="485561"/>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13" name="Afbeelding 12">
            <a:extLst>
              <a:ext uri="{FF2B5EF4-FFF2-40B4-BE49-F238E27FC236}">
                <a16:creationId xmlns:a16="http://schemas.microsoft.com/office/drawing/2014/main" id="{9B06384F-5138-6A16-62EF-45BBC4AD0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3406" y="2115304"/>
            <a:ext cx="690952" cy="690952"/>
          </a:xfrm>
          <a:prstGeom prst="rect">
            <a:avLst/>
          </a:prstGeom>
        </p:spPr>
      </p:pic>
      <p:pic>
        <p:nvPicPr>
          <p:cNvPr id="15" name="Afbeelding 14">
            <a:extLst>
              <a:ext uri="{FF2B5EF4-FFF2-40B4-BE49-F238E27FC236}">
                <a16:creationId xmlns:a16="http://schemas.microsoft.com/office/drawing/2014/main" id="{14DA246A-A5EF-DF1D-409A-1DB94A278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53263" y="1403185"/>
            <a:ext cx="826294" cy="746385"/>
          </a:xfrm>
          <a:prstGeom prst="rect">
            <a:avLst/>
          </a:prstGeom>
        </p:spPr>
      </p:pic>
      <p:pic>
        <p:nvPicPr>
          <p:cNvPr id="16" name="Afbeelding 15">
            <a:extLst>
              <a:ext uri="{FF2B5EF4-FFF2-40B4-BE49-F238E27FC236}">
                <a16:creationId xmlns:a16="http://schemas.microsoft.com/office/drawing/2014/main" id="{7A05ED25-1823-8170-101C-EB07BE7677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47728" y="1364654"/>
            <a:ext cx="731499" cy="709756"/>
          </a:xfrm>
          <a:prstGeom prst="rect">
            <a:avLst/>
          </a:prstGeom>
        </p:spPr>
      </p:pic>
      <p:pic>
        <p:nvPicPr>
          <p:cNvPr id="17" name="Afbeelding 16">
            <a:extLst>
              <a:ext uri="{FF2B5EF4-FFF2-40B4-BE49-F238E27FC236}">
                <a16:creationId xmlns:a16="http://schemas.microsoft.com/office/drawing/2014/main" id="{EFB0F829-5807-7763-6314-7EB036C28C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28454" y="629710"/>
            <a:ext cx="871076" cy="797633"/>
          </a:xfrm>
          <a:prstGeom prst="rect">
            <a:avLst/>
          </a:prstGeom>
        </p:spPr>
      </p:pic>
    </p:spTree>
    <p:extLst>
      <p:ext uri="{BB962C8B-B14F-4D97-AF65-F5344CB8AC3E}">
        <p14:creationId xmlns:p14="http://schemas.microsoft.com/office/powerpoint/2010/main" val="244550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96EFDD97-A489-1B8B-80A2-5CCB559E7C3F}"/>
              </a:ext>
            </a:extLst>
          </p:cNvPr>
          <p:cNvSpPr/>
          <p:nvPr/>
        </p:nvSpPr>
        <p:spPr>
          <a:xfrm>
            <a:off x="0" y="-54428"/>
            <a:ext cx="12192000" cy="6966856"/>
          </a:xfrm>
          <a:prstGeom prst="rect">
            <a:avLst/>
          </a:prstGeom>
          <a:gradFill>
            <a:gsLst>
              <a:gs pos="0">
                <a:srgbClr val="5D7982">
                  <a:alpha val="52000"/>
                </a:srgbClr>
              </a:gs>
              <a:gs pos="99000">
                <a:srgbClr val="5D7982">
                  <a:alpha val="9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5F5F5"/>
              </a:solidFill>
              <a:latin typeface="Calibri" panose="020F0502020204030204"/>
              <a:sym typeface="Helvetica Neue"/>
            </a:endParaRPr>
          </a:p>
        </p:txBody>
      </p:sp>
      <p:sp>
        <p:nvSpPr>
          <p:cNvPr id="25" name="Rectangle 24"/>
          <p:cNvSpPr/>
          <p:nvPr/>
        </p:nvSpPr>
        <p:spPr>
          <a:xfrm>
            <a:off x="1727200" y="2904021"/>
            <a:ext cx="8788400" cy="112708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spc="600" err="1">
                <a:solidFill>
                  <a:srgbClr val="F5F5F5"/>
                </a:solidFill>
                <a:latin typeface="Futura PT Heavy" panose="020B0802020204020303" pitchFamily="34" charset="0"/>
                <a:ea typeface="Titillium" charset="0"/>
                <a:cs typeface="Titillium" charset="0"/>
                <a:sym typeface="Helvetica Neue"/>
              </a:rPr>
              <a:t>Stellingen</a:t>
            </a:r>
            <a:endParaRPr lang="en-US" sz="4400" spc="600">
              <a:solidFill>
                <a:srgbClr val="F5F5F5"/>
              </a:solidFill>
              <a:latin typeface="Futura PT Heavy" panose="020B0802020204020303" pitchFamily="34" charset="0"/>
              <a:ea typeface="Titillium" charset="0"/>
              <a:cs typeface="Titillium" charset="0"/>
              <a:sym typeface="Helvetica Neue"/>
            </a:endParaRPr>
          </a:p>
        </p:txBody>
      </p:sp>
    </p:spTree>
    <p:extLst>
      <p:ext uri="{BB962C8B-B14F-4D97-AF65-F5344CB8AC3E}">
        <p14:creationId xmlns:p14="http://schemas.microsoft.com/office/powerpoint/2010/main" val="211903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47" name="Differentiatie in lokale regelingen is een noodzakelijk kwaad…"/>
          <p:cNvSpPr txBox="1"/>
          <p:nvPr/>
        </p:nvSpPr>
        <p:spPr>
          <a:xfrm>
            <a:off x="944675" y="1576070"/>
            <a:ext cx="10976573" cy="45997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marL="0" lvl="2" indent="457200" defTabSz="228600" hangingPunct="0">
              <a:defRPr sz="3800">
                <a:latin typeface="Open Sans"/>
                <a:ea typeface="Open Sans"/>
                <a:cs typeface="Open Sans"/>
                <a:sym typeface="Open Sans"/>
              </a:defRPr>
            </a:pPr>
            <a:r>
              <a:rPr sz="1900" kern="0" err="1">
                <a:solidFill>
                  <a:srgbClr val="4A6168"/>
                </a:solidFill>
                <a:latin typeface="Open Sans"/>
                <a:ea typeface="Open Sans"/>
                <a:cs typeface="Open Sans"/>
                <a:sym typeface="Open Sans"/>
              </a:rPr>
              <a:t>Differentiatie</a:t>
            </a:r>
            <a:r>
              <a:rPr sz="1900" kern="0">
                <a:solidFill>
                  <a:srgbClr val="4A6168"/>
                </a:solidFill>
                <a:latin typeface="Open Sans"/>
                <a:ea typeface="Open Sans"/>
                <a:cs typeface="Open Sans"/>
                <a:sym typeface="Open Sans"/>
              </a:rPr>
              <a:t> in </a:t>
            </a:r>
            <a:r>
              <a:rPr sz="1900" kern="0" err="1">
                <a:solidFill>
                  <a:srgbClr val="4A6168"/>
                </a:solidFill>
                <a:latin typeface="Open Sans"/>
                <a:ea typeface="Open Sans"/>
                <a:cs typeface="Open Sans"/>
                <a:sym typeface="Open Sans"/>
              </a:rPr>
              <a:t>lokale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regelingen</a:t>
            </a:r>
            <a:r>
              <a:rPr sz="1900" kern="0">
                <a:solidFill>
                  <a:srgbClr val="4A6168"/>
                </a:solidFill>
                <a:latin typeface="Open Sans"/>
                <a:ea typeface="Open Sans"/>
                <a:cs typeface="Open Sans"/>
                <a:sym typeface="Open Sans"/>
              </a:rPr>
              <a:t> is </a:t>
            </a:r>
            <a:r>
              <a:rPr sz="1900" kern="0" err="1">
                <a:solidFill>
                  <a:srgbClr val="4A6168"/>
                </a:solidFill>
                <a:latin typeface="Open Sans"/>
                <a:ea typeface="Open Sans"/>
                <a:cs typeface="Open Sans"/>
                <a:sym typeface="Open Sans"/>
              </a:rPr>
              <a:t>een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noodzakelijk</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kwaad</a:t>
            </a:r>
            <a:endParaRPr sz="1900" kern="0">
              <a:solidFill>
                <a:srgbClr val="4A6168"/>
              </a:solidFill>
              <a:latin typeface="Open Sans"/>
              <a:ea typeface="Open Sans"/>
              <a:cs typeface="Open Sans"/>
              <a:sym typeface="Open Sans"/>
            </a:endParaRPr>
          </a:p>
          <a:p>
            <a:pPr defTabSz="228600" hangingPunct="0">
              <a:defRPr sz="3800">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lvl="1" indent="-158750" defTabSz="228600" hangingPunct="0">
              <a:buSzPct val="100000"/>
              <a:buFont typeface="Helvetica"/>
              <a:buChar char="•"/>
              <a:defRPr sz="3800">
                <a:latin typeface="Open Sans"/>
                <a:ea typeface="Open Sans"/>
                <a:cs typeface="Open Sans"/>
                <a:sym typeface="Open Sans"/>
              </a:defRPr>
            </a:pPr>
            <a:r>
              <a:rPr sz="1900" kern="0">
                <a:solidFill>
                  <a:srgbClr val="4A6168"/>
                </a:solidFill>
                <a:latin typeface="Open Sans"/>
                <a:ea typeface="Open Sans"/>
                <a:cs typeface="Open Sans"/>
                <a:sym typeface="Open Sans"/>
              </a:rPr>
              <a:t>Nee, </a:t>
            </a:r>
            <a:r>
              <a:rPr sz="1900" kern="0" err="1">
                <a:solidFill>
                  <a:srgbClr val="4A6168"/>
                </a:solidFill>
                <a:latin typeface="Open Sans"/>
                <a:ea typeface="Open Sans"/>
                <a:cs typeface="Open Sans"/>
                <a:sym typeface="Open Sans"/>
              </a:rPr>
              <a:t>voor</a:t>
            </a:r>
            <a:r>
              <a:rPr sz="1900" kern="0">
                <a:solidFill>
                  <a:srgbClr val="4A6168"/>
                </a:solidFill>
                <a:latin typeface="Open Sans"/>
                <a:ea typeface="Open Sans"/>
                <a:cs typeface="Open Sans"/>
                <a:sym typeface="Open Sans"/>
              </a:rPr>
              <a:t> de </a:t>
            </a:r>
            <a:r>
              <a:rPr sz="1900" kern="0" err="1">
                <a:solidFill>
                  <a:srgbClr val="4A6168"/>
                </a:solidFill>
                <a:latin typeface="Open Sans"/>
                <a:ea typeface="Open Sans"/>
                <a:cs typeface="Open Sans"/>
                <a:sym typeface="Open Sans"/>
              </a:rPr>
              <a:t>eenduidigheid</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moeten</a:t>
            </a:r>
            <a:r>
              <a:rPr sz="1900" kern="0">
                <a:solidFill>
                  <a:srgbClr val="4A6168"/>
                </a:solidFill>
                <a:latin typeface="Open Sans"/>
                <a:ea typeface="Open Sans"/>
                <a:cs typeface="Open Sans"/>
                <a:sym typeface="Open Sans"/>
              </a:rPr>
              <a:t> alle </a:t>
            </a:r>
            <a:r>
              <a:rPr sz="1900" kern="0" err="1">
                <a:solidFill>
                  <a:srgbClr val="4A6168"/>
                </a:solidFill>
                <a:latin typeface="Open Sans"/>
                <a:ea typeface="Open Sans"/>
                <a:cs typeface="Open Sans"/>
                <a:sym typeface="Open Sans"/>
              </a:rPr>
              <a:t>regelingen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zoals</a:t>
            </a:r>
            <a:r>
              <a:rPr sz="1900" kern="0">
                <a:solidFill>
                  <a:srgbClr val="4A6168"/>
                </a:solidFill>
                <a:latin typeface="Open Sans"/>
                <a:ea typeface="Open Sans"/>
                <a:cs typeface="Open Sans"/>
                <a:sym typeface="Open Sans"/>
              </a:rPr>
              <a:t> het </a:t>
            </a:r>
            <a:r>
              <a:rPr sz="1900" kern="0" err="1">
                <a:solidFill>
                  <a:srgbClr val="4A6168"/>
                </a:solidFill>
                <a:latin typeface="Open Sans"/>
                <a:ea typeface="Open Sans"/>
                <a:cs typeface="Open Sans"/>
                <a:sym typeface="Open Sans"/>
              </a:rPr>
              <a:t>Nationaal</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Warmtefonds</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SVn-leningen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gelijkgetrokken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worden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Ik</a:t>
            </a:r>
            <a:r>
              <a:rPr sz="1900" kern="0">
                <a:solidFill>
                  <a:srgbClr val="4A6168"/>
                </a:solidFill>
                <a:latin typeface="Open Sans"/>
                <a:ea typeface="Open Sans"/>
                <a:cs typeface="Open Sans"/>
                <a:sym typeface="Open Sans"/>
              </a:rPr>
              <a:t> ben </a:t>
            </a:r>
            <a:r>
              <a:rPr sz="1900" kern="0" err="1">
                <a:solidFill>
                  <a:srgbClr val="4A6168"/>
                </a:solidFill>
                <a:latin typeface="Open Sans"/>
                <a:ea typeface="Open Sans"/>
                <a:cs typeface="Open Sans"/>
                <a:sym typeface="Open Sans"/>
              </a:rPr>
              <a:t>bereid</a:t>
            </a:r>
            <a:r>
              <a:rPr sz="1900" kern="0">
                <a:solidFill>
                  <a:srgbClr val="4A6168"/>
                </a:solidFill>
                <a:latin typeface="Open Sans"/>
                <a:ea typeface="Open Sans"/>
                <a:cs typeface="Open Sans"/>
                <a:sym typeface="Open Sans"/>
              </a:rPr>
              <a:t> om </a:t>
            </a:r>
            <a:r>
              <a:rPr sz="1900" kern="0" err="1">
                <a:solidFill>
                  <a:srgbClr val="4A6168"/>
                </a:solidFill>
                <a:latin typeface="Open Sans"/>
                <a:ea typeface="Open Sans"/>
                <a:cs typeface="Open Sans"/>
                <a:sym typeface="Open Sans"/>
              </a:rPr>
              <a:t>mij</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hier</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als</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gemeente</a:t>
            </a:r>
            <a:r>
              <a:rPr sz="1900" kern="0">
                <a:solidFill>
                  <a:srgbClr val="4A6168"/>
                </a:solidFill>
                <a:latin typeface="Open Sans"/>
                <a:ea typeface="Open Sans"/>
                <a:cs typeface="Open Sans"/>
                <a:sym typeface="Open Sans"/>
              </a:rPr>
              <a:t>/</a:t>
            </a:r>
            <a:r>
              <a:rPr sz="1900" kern="0" err="1">
                <a:solidFill>
                  <a:srgbClr val="4A6168"/>
                </a:solidFill>
                <a:latin typeface="Open Sans"/>
                <a:ea typeface="Open Sans"/>
                <a:cs typeface="Open Sans"/>
                <a:sym typeface="Open Sans"/>
              </a:rPr>
              <a:t>provincie</a:t>
            </a:r>
            <a:r>
              <a:rPr sz="1900" kern="0">
                <a:solidFill>
                  <a:srgbClr val="4A6168"/>
                </a:solidFill>
                <a:latin typeface="Open Sans"/>
                <a:ea typeface="Open Sans"/>
                <a:cs typeface="Open Sans"/>
                <a:sym typeface="Open Sans"/>
              </a:rPr>
              <a:t> op </a:t>
            </a:r>
            <a:r>
              <a:rPr sz="1900" kern="0" err="1">
                <a:solidFill>
                  <a:srgbClr val="4A6168"/>
                </a:solidFill>
                <a:latin typeface="Open Sans"/>
                <a:ea typeface="Open Sans"/>
                <a:cs typeface="Open Sans"/>
                <a:sym typeface="Open Sans"/>
              </a:rPr>
              <a:t>aan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te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passen</a:t>
            </a:r>
            <a:r>
              <a:rPr sz="1900" kern="0">
                <a:solidFill>
                  <a:srgbClr val="4A6168"/>
                </a:solidFill>
                <a:latin typeface="Open Sans"/>
                <a:ea typeface="Open Sans"/>
                <a:cs typeface="Open Sans"/>
                <a:sym typeface="Open Sans"/>
              </a:rPr>
              <a:t>.</a:t>
            </a:r>
          </a:p>
          <a:p>
            <a:pPr defTabSz="228600" hangingPunct="0">
              <a:defRPr sz="3800">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lvl="1" indent="-158750" defTabSz="228600" hangingPunct="0">
              <a:buSzPct val="100000"/>
              <a:buFont typeface="Helvetica"/>
              <a:buChar char="•"/>
              <a:defRPr sz="3800">
                <a:latin typeface="Open Sans"/>
                <a:ea typeface="Open Sans"/>
                <a:cs typeface="Open Sans"/>
                <a:sym typeface="Open Sans"/>
              </a:defRPr>
            </a:pPr>
            <a:r>
              <a:rPr sz="1900" kern="0">
                <a:solidFill>
                  <a:srgbClr val="4A6168"/>
                </a:solidFill>
                <a:latin typeface="Open Sans"/>
                <a:ea typeface="Open Sans"/>
                <a:cs typeface="Open Sans"/>
                <a:sym typeface="Open Sans"/>
              </a:rPr>
              <a:t>Ja, </a:t>
            </a:r>
            <a:r>
              <a:rPr sz="1900" kern="0" err="1">
                <a:solidFill>
                  <a:srgbClr val="4A6168"/>
                </a:solidFill>
                <a:latin typeface="Open Sans"/>
                <a:ea typeface="Open Sans"/>
                <a:cs typeface="Open Sans"/>
                <a:sym typeface="Open Sans"/>
              </a:rPr>
              <a:t>lokale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aanpassingen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zijn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nodig</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Ik</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wil</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als</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gemeente</a:t>
            </a:r>
            <a:r>
              <a:rPr sz="1900" kern="0">
                <a:solidFill>
                  <a:srgbClr val="4A6168"/>
                </a:solidFill>
                <a:latin typeface="Open Sans"/>
                <a:ea typeface="Open Sans"/>
                <a:cs typeface="Open Sans"/>
                <a:sym typeface="Open Sans"/>
              </a:rPr>
              <a:t>/</a:t>
            </a:r>
            <a:r>
              <a:rPr sz="1900" kern="0" err="1">
                <a:solidFill>
                  <a:srgbClr val="4A6168"/>
                </a:solidFill>
                <a:latin typeface="Open Sans"/>
                <a:ea typeface="Open Sans"/>
                <a:cs typeface="Open Sans"/>
                <a:sym typeface="Open Sans"/>
              </a:rPr>
              <a:t>provincie</a:t>
            </a:r>
            <a:r>
              <a:rPr sz="1900" kern="0">
                <a:solidFill>
                  <a:srgbClr val="4A6168"/>
                </a:solidFill>
                <a:latin typeface="Open Sans"/>
                <a:ea typeface="Open Sans"/>
                <a:cs typeface="Open Sans"/>
                <a:sym typeface="Open Sans"/>
              </a:rPr>
              <a:t> van de </a:t>
            </a:r>
            <a:r>
              <a:rPr sz="1900" kern="0" err="1">
                <a:solidFill>
                  <a:srgbClr val="4A6168"/>
                </a:solidFill>
                <a:latin typeface="Open Sans"/>
                <a:ea typeface="Open Sans"/>
                <a:cs typeface="Open Sans"/>
                <a:sym typeface="Open Sans"/>
              </a:rPr>
              <a:t>landelijke</a:t>
            </a:r>
            <a:r>
              <a:rPr sz="1900" kern="0">
                <a:solidFill>
                  <a:srgbClr val="4A6168"/>
                </a:solidFill>
                <a:latin typeface="Open Sans"/>
                <a:ea typeface="Open Sans"/>
                <a:cs typeface="Open Sans"/>
                <a:sym typeface="Open Sans"/>
              </a:rPr>
              <a:t> norm </a:t>
            </a:r>
            <a:r>
              <a:rPr sz="1900" kern="0" err="1">
                <a:solidFill>
                  <a:srgbClr val="4A6168"/>
                </a:solidFill>
                <a:latin typeface="Open Sans"/>
                <a:ea typeface="Open Sans"/>
                <a:cs typeface="Open Sans"/>
                <a:sym typeface="Open Sans"/>
              </a:rPr>
              <a:t>af</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kunnen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wijken</a:t>
            </a:r>
            <a:r>
              <a:rPr sz="1900" kern="0">
                <a:solidFill>
                  <a:srgbClr val="4A6168"/>
                </a:solidFill>
                <a:latin typeface="Open Sans"/>
                <a:ea typeface="Open Sans"/>
                <a:cs typeface="Open Sans"/>
                <a:sym typeface="Open Sans"/>
              </a:rPr>
              <a:t>.</a:t>
            </a:r>
          </a:p>
          <a:p>
            <a:pPr defTabSz="228600" hangingPunct="0">
              <a:defRPr sz="3800">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lvl="1" indent="-158750" defTabSz="228600" hangingPunct="0">
              <a:buSzPct val="100000"/>
              <a:buFont typeface="Helvetica"/>
              <a:buChar char="•"/>
              <a:defRPr sz="3800">
                <a:latin typeface="Open Sans"/>
                <a:ea typeface="Open Sans"/>
                <a:cs typeface="Open Sans"/>
                <a:sym typeface="Open Sans"/>
              </a:defRPr>
            </a:pPr>
            <a:r>
              <a:rPr sz="1900" kern="0">
                <a:solidFill>
                  <a:srgbClr val="4A6168"/>
                </a:solidFill>
                <a:latin typeface="Open Sans"/>
                <a:ea typeface="Open Sans"/>
                <a:cs typeface="Open Sans"/>
                <a:sym typeface="Open Sans"/>
              </a:rPr>
              <a:t>Anders, </a:t>
            </a:r>
            <a:r>
              <a:rPr sz="1900" kern="0" err="1">
                <a:solidFill>
                  <a:srgbClr val="4A6168"/>
                </a:solidFill>
                <a:latin typeface="Open Sans"/>
                <a:ea typeface="Open Sans"/>
                <a:cs typeface="Open Sans"/>
                <a:sym typeface="Open Sans"/>
              </a:rPr>
              <a:t>ik</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geef</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mijn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reactie</a:t>
            </a:r>
            <a:r>
              <a:rPr sz="1900" kern="0">
                <a:solidFill>
                  <a:srgbClr val="4A6168"/>
                </a:solidFill>
                <a:latin typeface="Open Sans"/>
                <a:ea typeface="Open Sans"/>
                <a:cs typeface="Open Sans"/>
                <a:sym typeface="Open Sans"/>
              </a:rPr>
              <a:t> in de chat  </a:t>
            </a: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r>
              <a:rPr sz="2400" kern="0">
                <a:solidFill>
                  <a:srgbClr val="4A6168"/>
                </a:solidFill>
                <a:latin typeface="Open Sans"/>
                <a:ea typeface="Open Sans"/>
                <a:cs typeface="Open Sans"/>
                <a:sym typeface="Open Sans"/>
              </a:rPr>
              <a:t> </a:t>
            </a:r>
            <a:r>
              <a:rPr sz="2400" i="1" kern="0" err="1">
                <a:solidFill>
                  <a:srgbClr val="4A6168"/>
                </a:solidFill>
                <a:latin typeface="Open Sans"/>
                <a:ea typeface="Open Sans"/>
                <a:cs typeface="Open Sans"/>
                <a:sym typeface="Open Sans"/>
              </a:rPr>
              <a:t>Inhoudelijke</a:t>
            </a:r>
            <a:r>
              <a:rPr sz="2400" i="1" kern="0">
                <a:solidFill>
                  <a:srgbClr val="4A6168"/>
                </a:solidFill>
                <a:latin typeface="Open Sans"/>
                <a:ea typeface="Open Sans"/>
                <a:cs typeface="Open Sans"/>
                <a:sym typeface="Open Sans"/>
              </a:rPr>
              <a:t> </a:t>
            </a:r>
            <a:r>
              <a:rPr sz="2400" i="1" kern="0" err="1">
                <a:solidFill>
                  <a:srgbClr val="4A6168"/>
                </a:solidFill>
                <a:latin typeface="Open Sans"/>
                <a:ea typeface="Open Sans"/>
                <a:cs typeface="Open Sans"/>
                <a:sym typeface="Open Sans"/>
              </a:rPr>
              <a:t>reacties</a:t>
            </a:r>
            <a:r>
              <a:rPr sz="2400" i="1" kern="0">
                <a:solidFill>
                  <a:srgbClr val="4A6168"/>
                </a:solidFill>
                <a:latin typeface="Open Sans"/>
                <a:ea typeface="Open Sans"/>
                <a:cs typeface="Open Sans"/>
                <a:sym typeface="Open Sans"/>
              </a:rPr>
              <a:t> </a:t>
            </a:r>
            <a:r>
              <a:rPr sz="2400" i="1" kern="0" err="1">
                <a:solidFill>
                  <a:srgbClr val="4A6168"/>
                </a:solidFill>
                <a:latin typeface="Open Sans"/>
                <a:ea typeface="Open Sans"/>
                <a:cs typeface="Open Sans"/>
                <a:sym typeface="Open Sans"/>
              </a:rPr>
              <a:t>graag</a:t>
            </a:r>
            <a:r>
              <a:rPr sz="2400" i="1" kern="0">
                <a:solidFill>
                  <a:srgbClr val="4A6168"/>
                </a:solidFill>
                <a:latin typeface="Open Sans"/>
                <a:ea typeface="Open Sans"/>
                <a:cs typeface="Open Sans"/>
                <a:sym typeface="Open Sans"/>
              </a:rPr>
              <a:t> in de chat</a:t>
            </a:r>
          </a:p>
        </p:txBody>
      </p:sp>
      <p:sp>
        <p:nvSpPr>
          <p:cNvPr id="548" name="Stellingen"/>
          <p:cNvSpPr txBox="1"/>
          <p:nvPr/>
        </p:nvSpPr>
        <p:spPr>
          <a:xfrm>
            <a:off x="934549" y="473002"/>
            <a:ext cx="234391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45720" bIns="4572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Stellingen</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551" name="Combineren van beleidsterreinen zal de verduurzaming helpen; bijv. levensloopbestendigheid; achterstallig onderhoud; asbestsanering…"/>
          <p:cNvSpPr txBox="1"/>
          <p:nvPr/>
        </p:nvSpPr>
        <p:spPr>
          <a:xfrm>
            <a:off x="944675" y="1576070"/>
            <a:ext cx="10976573" cy="72758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hangingPunct="0">
              <a:spcBef>
                <a:spcPts val="1200"/>
              </a:spcBef>
              <a:defRPr sz="3800">
                <a:solidFill>
                  <a:srgbClr val="4A6168"/>
                </a:solidFill>
                <a:latin typeface="Open Sans"/>
                <a:ea typeface="Open Sans"/>
                <a:cs typeface="Open Sans"/>
                <a:sym typeface="Open Sans"/>
              </a:defRPr>
            </a:pPr>
            <a:r>
              <a:rPr sz="1900" kern="0" err="1">
                <a:solidFill>
                  <a:srgbClr val="4A6168"/>
                </a:solidFill>
                <a:latin typeface="Open Sans"/>
                <a:ea typeface="Open Sans"/>
                <a:cs typeface="Open Sans"/>
                <a:sym typeface="Open Sans"/>
              </a:rPr>
              <a:t>Combineren</a:t>
            </a:r>
            <a:r>
              <a:rPr sz="1900" kern="0">
                <a:solidFill>
                  <a:srgbClr val="4A6168"/>
                </a:solidFill>
                <a:latin typeface="Open Sans"/>
                <a:ea typeface="Open Sans"/>
                <a:cs typeface="Open Sans"/>
                <a:sym typeface="Open Sans"/>
              </a:rPr>
              <a:t> van </a:t>
            </a:r>
            <a:r>
              <a:rPr sz="1900" kern="0" err="1">
                <a:solidFill>
                  <a:srgbClr val="4A6168"/>
                </a:solidFill>
                <a:latin typeface="Open Sans"/>
                <a:ea typeface="Open Sans"/>
                <a:cs typeface="Open Sans"/>
                <a:sym typeface="Open Sans"/>
              </a:rPr>
              <a:t>beleidsterreinen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zal</a:t>
            </a:r>
            <a:r>
              <a:rPr sz="1900" kern="0">
                <a:solidFill>
                  <a:srgbClr val="4A6168"/>
                </a:solidFill>
                <a:latin typeface="Open Sans"/>
                <a:ea typeface="Open Sans"/>
                <a:cs typeface="Open Sans"/>
                <a:sym typeface="Open Sans"/>
              </a:rPr>
              <a:t> de </a:t>
            </a:r>
            <a:r>
              <a:rPr sz="1900" kern="0" err="1">
                <a:solidFill>
                  <a:srgbClr val="4A6168"/>
                </a:solidFill>
                <a:latin typeface="Open Sans"/>
                <a:ea typeface="Open Sans"/>
                <a:cs typeface="Open Sans"/>
                <a:sym typeface="Open Sans"/>
              </a:rPr>
              <a:t>verduurzaming</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helpen</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bijv</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levensloopbestendigheid</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achterstallig</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onderhoud</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asbestsanering</a:t>
            </a:r>
            <a:endParaRPr sz="1900" kern="0">
              <a:solidFill>
                <a:srgbClr val="4A6168"/>
              </a:solidFill>
              <a:latin typeface="Open Sans"/>
              <a:ea typeface="Open Sans"/>
              <a:cs typeface="Open Sans"/>
              <a:sym typeface="Open Sans"/>
            </a:endParaRPr>
          </a:p>
          <a:p>
            <a:pPr marL="228600" indent="-228600" hangingPunct="0">
              <a:lnSpc>
                <a:spcPct val="90000"/>
              </a:lnSpc>
              <a:spcBef>
                <a:spcPts val="1200"/>
              </a:spcBef>
              <a:buSzPct val="123000"/>
              <a:buFontTx/>
              <a:buChar char="•"/>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Ja</a:t>
            </a:r>
          </a:p>
          <a:p>
            <a:pPr marL="228600" indent="-228600" hangingPunct="0">
              <a:lnSpc>
                <a:spcPct val="90000"/>
              </a:lnSpc>
              <a:spcBef>
                <a:spcPts val="1200"/>
              </a:spcBef>
              <a:buSzPct val="123000"/>
              <a:buFontTx/>
              <a:buChar char="•"/>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Nee, </a:t>
            </a:r>
            <a:r>
              <a:rPr sz="1900" kern="0" err="1">
                <a:solidFill>
                  <a:srgbClr val="4A6168"/>
                </a:solidFill>
                <a:latin typeface="Open Sans"/>
                <a:ea typeface="Open Sans"/>
                <a:cs typeface="Open Sans"/>
                <a:sym typeface="Open Sans"/>
              </a:rPr>
              <a:t>maakt</a:t>
            </a:r>
            <a:r>
              <a:rPr sz="1900" kern="0">
                <a:solidFill>
                  <a:srgbClr val="4A6168"/>
                </a:solidFill>
                <a:latin typeface="Open Sans"/>
                <a:ea typeface="Open Sans"/>
                <a:cs typeface="Open Sans"/>
                <a:sym typeface="Open Sans"/>
              </a:rPr>
              <a:t> het </a:t>
            </a:r>
            <a:r>
              <a:rPr sz="1900" kern="0" err="1">
                <a:solidFill>
                  <a:srgbClr val="4A6168"/>
                </a:solidFill>
                <a:latin typeface="Open Sans"/>
                <a:ea typeface="Open Sans"/>
                <a:cs typeface="Open Sans"/>
                <a:sym typeface="Open Sans"/>
              </a:rPr>
              <a:t>juist</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te</a:t>
            </a:r>
            <a:r>
              <a:rPr sz="1900" kern="0">
                <a:solidFill>
                  <a:srgbClr val="4A6168"/>
                </a:solidFill>
                <a:latin typeface="Open Sans"/>
                <a:ea typeface="Open Sans"/>
                <a:cs typeface="Open Sans"/>
                <a:sym typeface="Open Sans"/>
              </a:rPr>
              <a:t> </a:t>
            </a:r>
            <a:r>
              <a:rPr sz="1900" kern="0" err="1">
                <a:solidFill>
                  <a:srgbClr val="4A6168"/>
                </a:solidFill>
                <a:latin typeface="Open Sans"/>
                <a:ea typeface="Open Sans"/>
                <a:cs typeface="Open Sans"/>
                <a:sym typeface="Open Sans"/>
              </a:rPr>
              <a:t>ingewikkeld</a:t>
            </a:r>
            <a:endParaRPr sz="1900" kern="0">
              <a:solidFill>
                <a:srgbClr val="4A6168"/>
              </a:solidFill>
              <a:latin typeface="Open Sans"/>
              <a:ea typeface="Open Sans"/>
              <a:cs typeface="Open Sans"/>
              <a:sym typeface="Open Sans"/>
            </a:endParaRPr>
          </a:p>
          <a:p>
            <a:pPr marL="228600" indent="-228600" hangingPunct="0">
              <a:lnSpc>
                <a:spcPct val="90000"/>
              </a:lnSpc>
              <a:spcBef>
                <a:spcPts val="1200"/>
              </a:spcBef>
              <a:buSzPct val="123000"/>
              <a:buFontTx/>
              <a:buChar char="•"/>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Anders; </a:t>
            </a:r>
            <a:r>
              <a:rPr sz="1900" kern="0" err="1">
                <a:solidFill>
                  <a:srgbClr val="4A6168"/>
                </a:solidFill>
                <a:latin typeface="Open Sans"/>
                <a:ea typeface="Open Sans"/>
                <a:cs typeface="Open Sans"/>
                <a:sym typeface="Open Sans"/>
              </a:rPr>
              <a:t>verduidelijk</a:t>
            </a:r>
            <a:r>
              <a:rPr sz="1900" kern="0">
                <a:solidFill>
                  <a:srgbClr val="4A6168"/>
                </a:solidFill>
                <a:latin typeface="Open Sans"/>
                <a:ea typeface="Open Sans"/>
                <a:cs typeface="Open Sans"/>
                <a:sym typeface="Open Sans"/>
              </a:rPr>
              <a:t> in de chat</a:t>
            </a:r>
          </a:p>
          <a:p>
            <a:pPr hangingPunct="0">
              <a:lnSpc>
                <a:spcPct val="90000"/>
              </a:lnSpc>
              <a:spcBef>
                <a:spcPts val="1200"/>
              </a:spcBef>
              <a:defRPr sz="3600">
                <a:solidFill>
                  <a:srgbClr val="4A6168"/>
                </a:solidFill>
                <a:latin typeface="Open Sans"/>
                <a:ea typeface="Open Sans"/>
                <a:cs typeface="Open Sans"/>
                <a:sym typeface="Open Sans"/>
              </a:defRPr>
            </a:pPr>
            <a:endParaRPr kern="0">
              <a:solidFill>
                <a:srgbClr val="4A6168"/>
              </a:solidFill>
              <a:latin typeface="Open Sans"/>
              <a:ea typeface="Open Sans"/>
              <a:cs typeface="Open Sans"/>
              <a:sym typeface="Open Sans"/>
            </a:endParaRPr>
          </a:p>
          <a:p>
            <a:pPr hangingPunct="0">
              <a:lnSpc>
                <a:spcPct val="90000"/>
              </a:lnSpc>
              <a:spcBef>
                <a:spcPts val="1200"/>
              </a:spcBef>
              <a:defRPr sz="3600">
                <a:solidFill>
                  <a:srgbClr val="4A6168"/>
                </a:solidFill>
                <a:latin typeface="Open Sans"/>
                <a:ea typeface="Open Sans"/>
                <a:cs typeface="Open Sans"/>
                <a:sym typeface="Open Sans"/>
              </a:defRPr>
            </a:pPr>
            <a:endParaRPr kern="0">
              <a:solidFill>
                <a:srgbClr val="4A6168"/>
              </a:solidFill>
              <a:latin typeface="Open Sans"/>
              <a:ea typeface="Open Sans"/>
              <a:cs typeface="Open Sans"/>
              <a:sym typeface="Open Sans"/>
            </a:endParaRPr>
          </a:p>
          <a:p>
            <a:pPr hangingPunct="0">
              <a:lnSpc>
                <a:spcPct val="90000"/>
              </a:lnSpc>
              <a:spcBef>
                <a:spcPts val="1200"/>
              </a:spcBef>
              <a:defRPr sz="3600">
                <a:solidFill>
                  <a:srgbClr val="4A6168"/>
                </a:solidFill>
                <a:latin typeface="Open Sans"/>
                <a:ea typeface="Open Sans"/>
                <a:cs typeface="Open Sans"/>
                <a:sym typeface="Open Sans"/>
              </a:defRPr>
            </a:pPr>
            <a:endParaRPr kern="0">
              <a:solidFill>
                <a:srgbClr val="4A6168"/>
              </a:solidFill>
              <a:latin typeface="Open Sans"/>
              <a:ea typeface="Open Sans"/>
              <a:cs typeface="Open Sans"/>
              <a:sym typeface="Open Sans"/>
            </a:endParaRPr>
          </a:p>
          <a:p>
            <a:pPr marL="228600" indent="-228600" hangingPunct="0">
              <a:lnSpc>
                <a:spcPct val="90000"/>
              </a:lnSpc>
              <a:spcBef>
                <a:spcPts val="1200"/>
              </a:spcBef>
              <a:buSzPct val="123000"/>
              <a:buFontTx/>
              <a:buChar char="-"/>
              <a:defRPr sz="3600" b="1">
                <a:solidFill>
                  <a:srgbClr val="4A6168"/>
                </a:solidFill>
                <a:latin typeface="Open Sans"/>
                <a:ea typeface="Open Sans"/>
                <a:cs typeface="Open Sans"/>
                <a:sym typeface="Open Sans"/>
              </a:defRPr>
            </a:pPr>
            <a:endParaRPr b="1" kern="0">
              <a:solidFill>
                <a:srgbClr val="4A6168"/>
              </a:solidFill>
              <a:latin typeface="Open Sans"/>
              <a:ea typeface="Open Sans"/>
              <a:cs typeface="Open Sans"/>
              <a:sym typeface="Open Sans"/>
            </a:endParaRPr>
          </a:p>
          <a:p>
            <a:pPr hangingPunct="0">
              <a:lnSpc>
                <a:spcPct val="90000"/>
              </a:lnSpc>
              <a:spcBef>
                <a:spcPts val="1200"/>
              </a:spcBef>
              <a:defRPr sz="3600" b="1">
                <a:solidFill>
                  <a:srgbClr val="4A6168"/>
                </a:solidFill>
                <a:latin typeface="Open Sans"/>
                <a:ea typeface="Open Sans"/>
                <a:cs typeface="Open Sans"/>
                <a:sym typeface="Open Sans"/>
              </a:defRPr>
            </a:pPr>
            <a:endParaRPr b="1" kern="0">
              <a:solidFill>
                <a:srgbClr val="4A6168"/>
              </a:solidFill>
              <a:latin typeface="Open Sans"/>
              <a:ea typeface="Open Sans"/>
              <a:cs typeface="Open Sans"/>
              <a:sym typeface="Open Sans"/>
            </a:endParaRPr>
          </a:p>
          <a:p>
            <a:pPr hangingPunct="0">
              <a:lnSpc>
                <a:spcPct val="90000"/>
              </a:lnSpc>
              <a:spcBef>
                <a:spcPts val="1200"/>
              </a:spcBef>
              <a:defRPr sz="3800" b="1">
                <a:solidFill>
                  <a:srgbClr val="4A6168"/>
                </a:solidFill>
                <a:latin typeface="Open Sans"/>
                <a:ea typeface="Open Sans"/>
                <a:cs typeface="Open Sans"/>
                <a:sym typeface="Open Sans"/>
              </a:defRPr>
            </a:pPr>
            <a:endParaRPr sz="1900" b="1"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endParaRPr sz="1900" kern="0">
              <a:solidFill>
                <a:srgbClr val="4A6168"/>
              </a:solidFill>
              <a:latin typeface="Open Sans"/>
              <a:ea typeface="Open Sans"/>
              <a:cs typeface="Open Sans"/>
              <a:sym typeface="Open Sans"/>
            </a:endParaRPr>
          </a:p>
          <a:p>
            <a:pPr hangingPunct="0">
              <a:lnSpc>
                <a:spcPct val="90000"/>
              </a:lnSpc>
              <a:spcBef>
                <a:spcPts val="1200"/>
              </a:spcBef>
              <a:defRPr sz="3800">
                <a:solidFill>
                  <a:srgbClr val="4A6168"/>
                </a:solidFill>
                <a:latin typeface="Open Sans"/>
                <a:ea typeface="Open Sans"/>
                <a:cs typeface="Open Sans"/>
                <a:sym typeface="Open Sans"/>
              </a:defRPr>
            </a:pPr>
            <a:r>
              <a:rPr sz="1900" kern="0">
                <a:solidFill>
                  <a:srgbClr val="4A6168"/>
                </a:solidFill>
                <a:latin typeface="Open Sans"/>
                <a:ea typeface="Open Sans"/>
                <a:cs typeface="Open Sans"/>
                <a:sym typeface="Open Sans"/>
              </a:rPr>
              <a:t> </a:t>
            </a:r>
          </a:p>
        </p:txBody>
      </p:sp>
      <p:sp>
        <p:nvSpPr>
          <p:cNvPr id="552" name="Stellingen"/>
          <p:cNvSpPr txBox="1"/>
          <p:nvPr/>
        </p:nvSpPr>
        <p:spPr>
          <a:xfrm>
            <a:off x="934549" y="473002"/>
            <a:ext cx="234391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45720" bIns="4572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Stellingen</a:t>
            </a:r>
          </a:p>
        </p:txBody>
      </p:sp>
      <p:sp>
        <p:nvSpPr>
          <p:cNvPr id="553" name="Inhoudelijke reacties graag in de chat"/>
          <p:cNvSpPr txBox="1"/>
          <p:nvPr/>
        </p:nvSpPr>
        <p:spPr>
          <a:xfrm>
            <a:off x="1057154" y="5479082"/>
            <a:ext cx="5275595" cy="3836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defTabSz="1828800">
              <a:lnSpc>
                <a:spcPct val="90000"/>
              </a:lnSpc>
              <a:spcBef>
                <a:spcPts val="2400"/>
              </a:spcBef>
              <a:defRPr sz="4800" i="1">
                <a:solidFill>
                  <a:srgbClr val="4A6168"/>
                </a:solidFill>
                <a:latin typeface="Open Sans"/>
                <a:ea typeface="Open Sans"/>
                <a:cs typeface="Open Sans"/>
                <a:sym typeface="Open Sans"/>
              </a:defRPr>
            </a:lvl1pPr>
          </a:lstStyle>
          <a:p>
            <a:pPr defTabSz="914400" hangingPunct="0">
              <a:spcBef>
                <a:spcPts val="1200"/>
              </a:spcBef>
            </a:pPr>
            <a:r>
              <a:rPr sz="2400" kern="0" err="1"/>
              <a:t>Inhoudelijke</a:t>
            </a:r>
            <a:r>
              <a:rPr sz="2400" kern="0"/>
              <a:t> </a:t>
            </a:r>
            <a:r>
              <a:rPr sz="2400" kern="0" err="1"/>
              <a:t>reacties</a:t>
            </a:r>
            <a:r>
              <a:rPr sz="2400" kern="0"/>
              <a:t> </a:t>
            </a:r>
            <a:r>
              <a:rPr sz="2400" kern="0" err="1"/>
              <a:t>graag</a:t>
            </a:r>
            <a:r>
              <a:rPr sz="2400" kern="0"/>
              <a:t> in de chat</a:t>
            </a: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Rectangle 22"/>
          <p:cNvSpPr/>
          <p:nvPr/>
        </p:nvSpPr>
        <p:spPr>
          <a:xfrm>
            <a:off x="0" y="-1"/>
            <a:ext cx="12192000" cy="6966857"/>
          </a:xfrm>
          <a:prstGeom prst="rect">
            <a:avLst/>
          </a:prstGeom>
          <a:gradFill>
            <a:gsLst>
              <a:gs pos="0">
                <a:srgbClr val="5D7982">
                  <a:alpha val="52000"/>
                </a:srgbClr>
              </a:gs>
              <a:gs pos="99000">
                <a:srgbClr val="5D7982">
                  <a:alpha val="99000"/>
                </a:srgbClr>
              </a:gs>
            </a:gsLst>
            <a:lin ang="2700000"/>
          </a:gradFill>
          <a:ln w="12700">
            <a:miter lim="400000"/>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grpSp>
        <p:nvGrpSpPr>
          <p:cNvPr id="558" name="Rectangle 24"/>
          <p:cNvGrpSpPr/>
          <p:nvPr/>
        </p:nvGrpSpPr>
        <p:grpSpPr>
          <a:xfrm>
            <a:off x="3771900" y="2723466"/>
            <a:ext cx="4648200" cy="1127096"/>
            <a:chOff x="0" y="-3"/>
            <a:chExt cx="9296400" cy="2254189"/>
          </a:xfrm>
        </p:grpSpPr>
        <p:sp>
          <p:nvSpPr>
            <p:cNvPr id="556" name="Rechthoek"/>
            <p:cNvSpPr/>
            <p:nvPr/>
          </p:nvSpPr>
          <p:spPr>
            <a:xfrm>
              <a:off x="0" y="-3"/>
              <a:ext cx="9296400" cy="2254189"/>
            </a:xfrm>
            <a:prstGeom prst="rect">
              <a:avLst/>
            </a:prstGeom>
            <a:noFill/>
            <a:ln w="25400" cap="flat">
              <a:solidFill>
                <a:srgbClr val="F5F5F5"/>
              </a:solidFill>
              <a:prstDash val="solid"/>
              <a:miter lim="800000"/>
            </a:ln>
            <a:effectLst/>
          </p:spPr>
          <p:txBody>
            <a:bodyPr wrap="square" lIns="45718" tIns="45718" rIns="45718" bIns="45718" numCol="1" anchor="ctr">
              <a:noAutofit/>
            </a:bodyPr>
            <a:lstStyle/>
            <a:p>
              <a:pPr algn="ctr" hangingPunct="0">
                <a:defRPr sz="9600" b="1">
                  <a:solidFill>
                    <a:srgbClr val="F5F5F5"/>
                  </a:solidFill>
                  <a:latin typeface="Futura PT Heavy"/>
                  <a:ea typeface="Futura PT Heavy"/>
                  <a:cs typeface="Futura PT Heavy"/>
                  <a:sym typeface="Futura PT Heavy"/>
                </a:defRPr>
              </a:pPr>
              <a:endParaRPr sz="4800" b="1" kern="0">
                <a:solidFill>
                  <a:srgbClr val="F5F5F5"/>
                </a:solidFill>
                <a:latin typeface="Futura PT Heavy"/>
                <a:sym typeface="Futura PT Heavy"/>
              </a:endParaRPr>
            </a:p>
          </p:txBody>
        </p:sp>
        <p:sp>
          <p:nvSpPr>
            <p:cNvPr id="557" name="CONCLUSIE"/>
            <p:cNvSpPr txBox="1"/>
            <p:nvPr/>
          </p:nvSpPr>
          <p:spPr>
            <a:xfrm>
              <a:off x="104134" y="296091"/>
              <a:ext cx="9088130" cy="166198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defTabSz="1828800">
                <a:defRPr sz="9600" b="1">
                  <a:solidFill>
                    <a:srgbClr val="F5F5F5"/>
                  </a:solidFill>
                  <a:latin typeface="Futura PT Heavy"/>
                  <a:ea typeface="Futura PT Heavy"/>
                  <a:cs typeface="Futura PT Heavy"/>
                  <a:sym typeface="Futura PT Heavy"/>
                </a:defRPr>
              </a:lvl1pPr>
            </a:lstStyle>
            <a:p>
              <a:pPr algn="ctr" defTabSz="914400" hangingPunct="0"/>
              <a:r>
                <a:rPr sz="4800" kern="0"/>
                <a:t>De praktijk</a:t>
              </a:r>
            </a:p>
          </p:txBody>
        </p:sp>
      </p:gr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Maak het verschil!</a:t>
            </a:r>
          </a:p>
        </p:txBody>
      </p:sp>
      <p:sp>
        <p:nvSpPr>
          <p:cNvPr id="561"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562" name="Afbeelding 8" descr="Afbeelding 8"/>
          <p:cNvPicPr>
            <a:picLocks noChangeAspect="1"/>
          </p:cNvPicPr>
          <p:nvPr/>
        </p:nvPicPr>
        <p:blipFill>
          <a:blip r:embed="rId2"/>
          <a:srcRect r="10" b="10"/>
          <a:stretch>
            <a:fillRect/>
          </a:stretch>
        </p:blipFill>
        <p:spPr>
          <a:xfrm>
            <a:off x="873451" y="1915160"/>
            <a:ext cx="1513682" cy="1513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0" cap="rnd">
            <a:solidFill>
              <a:srgbClr val="559484"/>
            </a:solidFill>
          </a:ln>
          <a:effectLst>
            <a:outerShdw blurRad="762000" dist="584200" dir="5400000" rotWithShape="0">
              <a:srgbClr val="000000">
                <a:alpha val="22000"/>
              </a:srgbClr>
            </a:outerShdw>
          </a:effectLst>
        </p:spPr>
      </p:pic>
      <p:grpSp>
        <p:nvGrpSpPr>
          <p:cNvPr id="565" name="Groep 5"/>
          <p:cNvGrpSpPr/>
          <p:nvPr/>
        </p:nvGrpSpPr>
        <p:grpSpPr>
          <a:xfrm>
            <a:off x="3501968" y="1915158"/>
            <a:ext cx="1595123" cy="1878092"/>
            <a:chOff x="0" y="-2"/>
            <a:chExt cx="3190245" cy="3756182"/>
          </a:xfrm>
        </p:grpSpPr>
        <p:pic>
          <p:nvPicPr>
            <p:cNvPr id="563" name="Afbeelding 9" descr="Afbeelding 9"/>
            <p:cNvPicPr>
              <a:picLocks noChangeAspect="1"/>
            </p:cNvPicPr>
            <p:nvPr/>
          </p:nvPicPr>
          <p:blipFill>
            <a:blip r:embed="rId3"/>
            <a:srcRect r="2" b="2"/>
            <a:stretch>
              <a:fillRect/>
            </a:stretch>
          </p:blipFill>
          <p:spPr>
            <a:xfrm>
              <a:off x="111760" y="-2"/>
              <a:ext cx="2966641" cy="296664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7" y="0"/>
                    <a:pt x="0" y="4837"/>
                    <a:pt x="0" y="10801"/>
                  </a:cubicBezTo>
                  <a:cubicBezTo>
                    <a:pt x="0" y="16766"/>
                    <a:pt x="4837" y="21600"/>
                    <a:pt x="10801" y="21600"/>
                  </a:cubicBezTo>
                  <a:cubicBezTo>
                    <a:pt x="16766" y="21600"/>
                    <a:pt x="21600" y="16766"/>
                    <a:pt x="21600" y="10801"/>
                  </a:cubicBezTo>
                  <a:cubicBezTo>
                    <a:pt x="21600" y="4837"/>
                    <a:pt x="16766" y="0"/>
                    <a:pt x="10801" y="0"/>
                  </a:cubicBezTo>
                  <a:close/>
                </a:path>
              </a:pathLst>
            </a:custGeom>
            <a:ln w="127000" cap="rnd">
              <a:solidFill>
                <a:srgbClr val="79ABA3"/>
              </a:solidFill>
              <a:prstDash val="solid"/>
              <a:round/>
            </a:ln>
            <a:effectLst>
              <a:outerShdw blurRad="762000" dist="584200" dir="5400000" rotWithShape="0">
                <a:srgbClr val="000000">
                  <a:alpha val="22000"/>
                </a:srgbClr>
              </a:outerShdw>
            </a:effectLst>
          </p:spPr>
        </p:pic>
        <p:sp>
          <p:nvSpPr>
            <p:cNvPr id="564" name="Tekstvak 7"/>
            <p:cNvSpPr/>
            <p:nvPr/>
          </p:nvSpPr>
          <p:spPr>
            <a:xfrm>
              <a:off x="0" y="3017520"/>
              <a:ext cx="3190245" cy="7386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Fin. adviseur 1</a:t>
              </a:r>
            </a:p>
          </p:txBody>
        </p:sp>
      </p:grpSp>
      <p:sp>
        <p:nvSpPr>
          <p:cNvPr id="566" name="Pijl: rechts 8"/>
          <p:cNvSpPr/>
          <p:nvPr/>
        </p:nvSpPr>
        <p:spPr>
          <a:xfrm>
            <a:off x="2728728" y="2423522"/>
            <a:ext cx="487683" cy="345442"/>
          </a:xfrm>
          <a:prstGeom prst="rightArrow">
            <a:avLst>
              <a:gd name="adj1" fmla="val 50000"/>
              <a:gd name="adj2" fmla="val 50000"/>
            </a:avLst>
          </a:prstGeom>
          <a:solidFill>
            <a:srgbClr val="5D7982"/>
          </a:solidFill>
          <a:ln w="50800">
            <a:solidFill>
              <a:srgbClr val="44585F"/>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567" name="Tekstvak 9"/>
          <p:cNvSpPr txBox="1"/>
          <p:nvPr/>
        </p:nvSpPr>
        <p:spPr>
          <a:xfrm>
            <a:off x="1607049" y="1313226"/>
            <a:ext cx="3218721" cy="3693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l" defTabSz="1828800">
              <a:defRPr sz="3600">
                <a:solidFill>
                  <a:srgbClr val="5D7982"/>
                </a:solidFill>
                <a:latin typeface="Open Sans"/>
                <a:ea typeface="Open Sans"/>
                <a:cs typeface="Open Sans"/>
                <a:sym typeface="Open Sans"/>
              </a:defRPr>
            </a:lvl1pPr>
          </a:lstStyle>
          <a:p>
            <a:pPr defTabSz="914400" hangingPunct="0"/>
            <a:r>
              <a:rPr sz="1800" kern="0"/>
              <a:t>Aanvraag zonder adviseur</a:t>
            </a:r>
          </a:p>
        </p:txBody>
      </p:sp>
      <p:sp>
        <p:nvSpPr>
          <p:cNvPr id="568" name="Rechthoek: afgeronde hoeken 10"/>
          <p:cNvSpPr/>
          <p:nvPr/>
        </p:nvSpPr>
        <p:spPr>
          <a:xfrm>
            <a:off x="971640" y="4471167"/>
            <a:ext cx="5979162" cy="944881"/>
          </a:xfrm>
          <a:prstGeom prst="roundRect">
            <a:avLst>
              <a:gd name="adj" fmla="val 16667"/>
            </a:avLst>
          </a:prstGeom>
          <a:solidFill>
            <a:srgbClr val="5D7982"/>
          </a:solidFill>
          <a:ln w="50800">
            <a:solidFill>
              <a:srgbClr val="44585F"/>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569" name="Tekstvak 11"/>
          <p:cNvSpPr txBox="1"/>
          <p:nvPr/>
        </p:nvSpPr>
        <p:spPr>
          <a:xfrm>
            <a:off x="1330468" y="3451046"/>
            <a:ext cx="775164" cy="369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Klant</a:t>
            </a:r>
          </a:p>
        </p:txBody>
      </p:sp>
      <p:sp>
        <p:nvSpPr>
          <p:cNvPr id="570" name="Pijl: omlaag 12"/>
          <p:cNvSpPr/>
          <p:nvPr/>
        </p:nvSpPr>
        <p:spPr>
          <a:xfrm>
            <a:off x="4175450" y="3906458"/>
            <a:ext cx="294642" cy="436882"/>
          </a:xfrm>
          <a:custGeom>
            <a:avLst/>
            <a:gdLst/>
            <a:ahLst/>
            <a:cxnLst>
              <a:cxn ang="0">
                <a:pos x="wd2" y="hd2"/>
              </a:cxn>
              <a:cxn ang="5400000">
                <a:pos x="wd2" y="hd2"/>
              </a:cxn>
              <a:cxn ang="10800000">
                <a:pos x="wd2" y="hd2"/>
              </a:cxn>
              <a:cxn ang="16200000">
                <a:pos x="wd2" y="hd2"/>
              </a:cxn>
            </a:cxnLst>
            <a:rect l="0" t="0" r="r" b="b"/>
            <a:pathLst>
              <a:path w="21600" h="21600" extrusionOk="0">
                <a:moveTo>
                  <a:pt x="0" y="14316"/>
                </a:moveTo>
                <a:lnTo>
                  <a:pt x="5400" y="14316"/>
                </a:lnTo>
                <a:lnTo>
                  <a:pt x="5400" y="0"/>
                </a:lnTo>
                <a:lnTo>
                  <a:pt x="16200" y="0"/>
                </a:lnTo>
                <a:lnTo>
                  <a:pt x="16200" y="14316"/>
                </a:lnTo>
                <a:lnTo>
                  <a:pt x="21600" y="14316"/>
                </a:lnTo>
                <a:lnTo>
                  <a:pt x="10800" y="21600"/>
                </a:lnTo>
                <a:close/>
              </a:path>
            </a:pathLst>
          </a:custGeom>
          <a:solidFill>
            <a:srgbClr val="5D7982"/>
          </a:solidFill>
          <a:ln w="50800">
            <a:solidFill>
              <a:srgbClr val="44585F"/>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pic>
        <p:nvPicPr>
          <p:cNvPr id="571" name="Afbeelding 19" descr="Afbeelding 19"/>
          <p:cNvPicPr>
            <a:picLocks noChangeAspect="1"/>
          </p:cNvPicPr>
          <p:nvPr/>
        </p:nvPicPr>
        <p:blipFill>
          <a:blip r:embed="rId4"/>
          <a:stretch>
            <a:fillRect/>
          </a:stretch>
        </p:blipFill>
        <p:spPr>
          <a:xfrm>
            <a:off x="2550098" y="4664476"/>
            <a:ext cx="1332623" cy="546102"/>
          </a:xfrm>
          <a:prstGeom prst="rect">
            <a:avLst/>
          </a:prstGeom>
          <a:ln w="12700">
            <a:miter lim="400000"/>
          </a:ln>
        </p:spPr>
      </p:pic>
      <p:sp>
        <p:nvSpPr>
          <p:cNvPr id="572" name="Tekstvak 15"/>
          <p:cNvSpPr txBox="1"/>
          <p:nvPr/>
        </p:nvSpPr>
        <p:spPr>
          <a:xfrm>
            <a:off x="4130811" y="4560895"/>
            <a:ext cx="2693173" cy="7078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hangingPunct="0">
              <a:defRPr sz="3600">
                <a:solidFill>
                  <a:srgbClr val="F5F5F5"/>
                </a:solidFill>
                <a:latin typeface="Helvetica"/>
                <a:ea typeface="Helvetica"/>
                <a:cs typeface="Helvetica"/>
                <a:sym typeface="Helvetica"/>
              </a:defRPr>
            </a:pPr>
            <a:r>
              <a:rPr sz="2000" kern="0" err="1">
                <a:solidFill>
                  <a:srgbClr val="F5F5F5"/>
                </a:solidFill>
                <a:latin typeface="Helvetica"/>
                <a:cs typeface="Helvetica"/>
                <a:sym typeface="Helvetica"/>
              </a:rPr>
              <a:t>Consumptieve</a:t>
            </a:r>
            <a:r>
              <a:rPr sz="2000" kern="0">
                <a:solidFill>
                  <a:srgbClr val="F5F5F5"/>
                </a:solidFill>
                <a:latin typeface="Helvetica"/>
                <a:cs typeface="Helvetica"/>
                <a:sym typeface="Helvetica"/>
              </a:rPr>
              <a:t> </a:t>
            </a:r>
            <a:r>
              <a:rPr sz="2000" kern="0" err="1">
                <a:solidFill>
                  <a:srgbClr val="F5F5F5"/>
                </a:solidFill>
                <a:latin typeface="Helvetica"/>
                <a:cs typeface="Helvetica"/>
                <a:sym typeface="Helvetica"/>
              </a:rPr>
              <a:t>lening</a:t>
            </a:r>
            <a:endParaRPr sz="2000" kern="0">
              <a:solidFill>
                <a:srgbClr val="F5F5F5"/>
              </a:solidFill>
              <a:latin typeface="Helvetica"/>
              <a:cs typeface="Helvetica"/>
              <a:sym typeface="Helvetica"/>
            </a:endParaRPr>
          </a:p>
          <a:p>
            <a:pPr hangingPunct="0">
              <a:defRPr sz="3600">
                <a:solidFill>
                  <a:srgbClr val="F5F5F5"/>
                </a:solidFill>
                <a:latin typeface="Helvetica"/>
                <a:ea typeface="Helvetica"/>
                <a:cs typeface="Helvetica"/>
                <a:sym typeface="Helvetica"/>
              </a:defRPr>
            </a:pPr>
            <a:r>
              <a:rPr sz="2000" kern="0">
                <a:solidFill>
                  <a:srgbClr val="F5F5F5"/>
                </a:solidFill>
                <a:latin typeface="Helvetica"/>
                <a:cs typeface="Helvetica"/>
                <a:sym typeface="Helvetica"/>
              </a:rPr>
              <a:t>€ 30.000,-</a:t>
            </a:r>
          </a:p>
        </p:txBody>
      </p:sp>
      <p:sp>
        <p:nvSpPr>
          <p:cNvPr id="573" name="Pijl: rechts 16"/>
          <p:cNvSpPr/>
          <p:nvPr/>
        </p:nvSpPr>
        <p:spPr>
          <a:xfrm>
            <a:off x="7443892" y="4764806"/>
            <a:ext cx="487682" cy="345442"/>
          </a:xfrm>
          <a:prstGeom prst="rightArrow">
            <a:avLst>
              <a:gd name="adj1" fmla="val 50000"/>
              <a:gd name="adj2" fmla="val 50000"/>
            </a:avLst>
          </a:prstGeom>
          <a:solidFill>
            <a:srgbClr val="5D7982"/>
          </a:solidFill>
          <a:ln w="50800">
            <a:solidFill>
              <a:srgbClr val="44585F"/>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pic>
        <p:nvPicPr>
          <p:cNvPr id="574" name="Graphic 23" descr="Graphic 23"/>
          <p:cNvPicPr>
            <a:picLocks noChangeAspect="1"/>
          </p:cNvPicPr>
          <p:nvPr/>
        </p:nvPicPr>
        <p:blipFill>
          <a:blip r:embed="rId5"/>
          <a:stretch>
            <a:fillRect/>
          </a:stretch>
        </p:blipFill>
        <p:spPr>
          <a:xfrm>
            <a:off x="8262850" y="4560894"/>
            <a:ext cx="914402" cy="914402"/>
          </a:xfrm>
          <a:prstGeom prst="rect">
            <a:avLst/>
          </a:prstGeom>
          <a:ln w="12700">
            <a:miter lim="400000"/>
          </a:ln>
        </p:spPr>
      </p:pic>
      <p:sp>
        <p:nvSpPr>
          <p:cNvPr id="575" name="Tekstvak 19"/>
          <p:cNvSpPr txBox="1"/>
          <p:nvPr/>
        </p:nvSpPr>
        <p:spPr>
          <a:xfrm>
            <a:off x="5929284" y="1915991"/>
            <a:ext cx="6004562" cy="7916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marL="285750" indent="-28575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a:solidFill>
                  <a:srgbClr val="5D7982"/>
                </a:solidFill>
                <a:latin typeface="Open Sans"/>
                <a:ea typeface="Open Sans"/>
                <a:cs typeface="Open Sans"/>
                <a:sym typeface="Open Sans"/>
              </a:rPr>
              <a:t>Direct </a:t>
            </a:r>
            <a:r>
              <a:rPr sz="1600" kern="0" err="1">
                <a:solidFill>
                  <a:srgbClr val="5D7982"/>
                </a:solidFill>
                <a:latin typeface="Open Sans"/>
                <a:ea typeface="Open Sans"/>
                <a:cs typeface="Open Sans"/>
                <a:sym typeface="Open Sans"/>
              </a:rPr>
              <a:t>doorverwijzing</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naar</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Nationaal</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Warmtefonds</a:t>
            </a:r>
            <a:r>
              <a:rPr sz="1600" kern="0">
                <a:solidFill>
                  <a:srgbClr val="5D7982"/>
                </a:solidFill>
                <a:latin typeface="Open Sans"/>
                <a:ea typeface="Open Sans"/>
                <a:cs typeface="Open Sans"/>
                <a:sym typeface="Open Sans"/>
              </a:rPr>
              <a:t> of </a:t>
            </a:r>
            <a:r>
              <a:rPr sz="1600" kern="0" err="1">
                <a:solidFill>
                  <a:srgbClr val="5D7982"/>
                </a:solidFill>
                <a:latin typeface="Open Sans"/>
                <a:ea typeface="Open Sans"/>
                <a:cs typeface="Open Sans"/>
                <a:sym typeface="Open Sans"/>
              </a:rPr>
              <a:t>Svn</a:t>
            </a:r>
            <a:endParaRPr sz="1600" kern="0">
              <a:solidFill>
                <a:srgbClr val="5D7982"/>
              </a:solidFill>
              <a:latin typeface="Open Sans"/>
              <a:ea typeface="Open Sans"/>
              <a:cs typeface="Open Sans"/>
              <a:sym typeface="Open Sans"/>
            </a:endParaRPr>
          </a:p>
          <a:p>
            <a:pPr marL="285750" indent="-28575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Afwijsbrief</a:t>
            </a:r>
            <a:r>
              <a:rPr sz="1600" kern="0">
                <a:solidFill>
                  <a:srgbClr val="5D7982"/>
                </a:solidFill>
                <a:latin typeface="Open Sans"/>
                <a:ea typeface="Open Sans"/>
                <a:cs typeface="Open Sans"/>
                <a:sym typeface="Open Sans"/>
              </a:rPr>
              <a:t> NWF - </a:t>
            </a:r>
            <a:r>
              <a:rPr sz="1600" kern="0" err="1">
                <a:solidFill>
                  <a:srgbClr val="5D7982"/>
                </a:solidFill>
                <a:latin typeface="Open Sans"/>
                <a:ea typeface="Open Sans"/>
                <a:cs typeface="Open Sans"/>
                <a:sym typeface="Open Sans"/>
              </a:rPr>
              <a:t>Svn</a:t>
            </a:r>
            <a:endParaRPr sz="1600" kern="0">
              <a:solidFill>
                <a:srgbClr val="5D7982"/>
              </a:solidFill>
              <a:latin typeface="Open Sans"/>
              <a:ea typeface="Open Sans"/>
              <a:cs typeface="Open Sans"/>
              <a:sym typeface="Open Sans"/>
            </a:endParaRPr>
          </a:p>
        </p:txBody>
      </p:sp>
      <p:pic>
        <p:nvPicPr>
          <p:cNvPr id="576" name="Afbeelding 71" descr="Afbeelding 71"/>
          <p:cNvPicPr>
            <a:picLocks noChangeAspect="1"/>
          </p:cNvPicPr>
          <p:nvPr/>
        </p:nvPicPr>
        <p:blipFill>
          <a:blip r:embed="rId6"/>
          <a:stretch>
            <a:fillRect/>
          </a:stretch>
        </p:blipFill>
        <p:spPr>
          <a:xfrm>
            <a:off x="1149885" y="4670557"/>
            <a:ext cx="960813" cy="5461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Maak het verschil!</a:t>
            </a:r>
          </a:p>
        </p:txBody>
      </p:sp>
      <p:sp>
        <p:nvSpPr>
          <p:cNvPr id="579"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580" name="Afbeelding 8" descr="Afbeelding 8"/>
          <p:cNvPicPr>
            <a:picLocks noChangeAspect="1"/>
          </p:cNvPicPr>
          <p:nvPr/>
        </p:nvPicPr>
        <p:blipFill>
          <a:blip r:embed="rId2"/>
          <a:srcRect r="10" b="10"/>
          <a:stretch>
            <a:fillRect/>
          </a:stretch>
        </p:blipFill>
        <p:spPr>
          <a:xfrm>
            <a:off x="873451" y="1915160"/>
            <a:ext cx="1513682" cy="1513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0" cap="rnd">
            <a:solidFill>
              <a:srgbClr val="559484"/>
            </a:solidFill>
          </a:ln>
          <a:effectLst>
            <a:outerShdw blurRad="762000" dist="584200" dir="5400000" rotWithShape="0">
              <a:srgbClr val="000000">
                <a:alpha val="22000"/>
              </a:srgbClr>
            </a:outerShdw>
          </a:effectLst>
        </p:spPr>
      </p:pic>
      <p:grpSp>
        <p:nvGrpSpPr>
          <p:cNvPr id="583" name="Groep 5"/>
          <p:cNvGrpSpPr/>
          <p:nvPr/>
        </p:nvGrpSpPr>
        <p:grpSpPr>
          <a:xfrm>
            <a:off x="3501968" y="1915158"/>
            <a:ext cx="1595123" cy="1878092"/>
            <a:chOff x="0" y="-2"/>
            <a:chExt cx="3190245" cy="3756182"/>
          </a:xfrm>
        </p:grpSpPr>
        <p:pic>
          <p:nvPicPr>
            <p:cNvPr id="581" name="Afbeelding 9" descr="Afbeelding 9"/>
            <p:cNvPicPr>
              <a:picLocks noChangeAspect="1"/>
            </p:cNvPicPr>
            <p:nvPr/>
          </p:nvPicPr>
          <p:blipFill>
            <a:blip r:embed="rId3"/>
            <a:srcRect r="2" b="2"/>
            <a:stretch>
              <a:fillRect/>
            </a:stretch>
          </p:blipFill>
          <p:spPr>
            <a:xfrm>
              <a:off x="111760" y="-2"/>
              <a:ext cx="2966641" cy="296664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7" y="0"/>
                    <a:pt x="0" y="4837"/>
                    <a:pt x="0" y="10801"/>
                  </a:cubicBezTo>
                  <a:cubicBezTo>
                    <a:pt x="0" y="16766"/>
                    <a:pt x="4837" y="21600"/>
                    <a:pt x="10801" y="21600"/>
                  </a:cubicBezTo>
                  <a:cubicBezTo>
                    <a:pt x="16766" y="21600"/>
                    <a:pt x="21600" y="16766"/>
                    <a:pt x="21600" y="10801"/>
                  </a:cubicBezTo>
                  <a:cubicBezTo>
                    <a:pt x="21600" y="4837"/>
                    <a:pt x="16766" y="0"/>
                    <a:pt x="10801" y="0"/>
                  </a:cubicBezTo>
                  <a:close/>
                </a:path>
              </a:pathLst>
            </a:custGeom>
            <a:ln w="127000" cap="rnd">
              <a:solidFill>
                <a:srgbClr val="79ABA3"/>
              </a:solidFill>
              <a:prstDash val="solid"/>
              <a:round/>
            </a:ln>
            <a:effectLst>
              <a:outerShdw blurRad="762000" dist="584200" dir="5400000" rotWithShape="0">
                <a:srgbClr val="000000">
                  <a:alpha val="22000"/>
                </a:srgbClr>
              </a:outerShdw>
            </a:effectLst>
          </p:spPr>
        </p:pic>
        <p:sp>
          <p:nvSpPr>
            <p:cNvPr id="582" name="Tekstvak 7"/>
            <p:cNvSpPr/>
            <p:nvPr/>
          </p:nvSpPr>
          <p:spPr>
            <a:xfrm>
              <a:off x="0" y="3017520"/>
              <a:ext cx="3190245" cy="7386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Fin. adviseur 2</a:t>
              </a:r>
            </a:p>
          </p:txBody>
        </p:sp>
      </p:grpSp>
      <p:sp>
        <p:nvSpPr>
          <p:cNvPr id="584" name="Tekstvak 9"/>
          <p:cNvSpPr txBox="1"/>
          <p:nvPr/>
        </p:nvSpPr>
        <p:spPr>
          <a:xfrm>
            <a:off x="1607049" y="1313226"/>
            <a:ext cx="3218721" cy="3693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l" defTabSz="1828800">
              <a:defRPr sz="3600">
                <a:solidFill>
                  <a:srgbClr val="5D7982"/>
                </a:solidFill>
                <a:latin typeface="Open Sans"/>
                <a:ea typeface="Open Sans"/>
                <a:cs typeface="Open Sans"/>
                <a:sym typeface="Open Sans"/>
              </a:defRPr>
            </a:lvl1pPr>
          </a:lstStyle>
          <a:p>
            <a:pPr defTabSz="914400" hangingPunct="0"/>
            <a:r>
              <a:rPr sz="1800" kern="0"/>
              <a:t>Aanvraag MET adviseur</a:t>
            </a:r>
          </a:p>
        </p:txBody>
      </p:sp>
      <p:sp>
        <p:nvSpPr>
          <p:cNvPr id="585" name="Tekstvak 11"/>
          <p:cNvSpPr txBox="1"/>
          <p:nvPr/>
        </p:nvSpPr>
        <p:spPr>
          <a:xfrm>
            <a:off x="1330468" y="3451046"/>
            <a:ext cx="775164" cy="369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Klant</a:t>
            </a:r>
          </a:p>
        </p:txBody>
      </p:sp>
      <p:sp>
        <p:nvSpPr>
          <p:cNvPr id="586" name="Tekstvak 15"/>
          <p:cNvSpPr txBox="1"/>
          <p:nvPr/>
        </p:nvSpPr>
        <p:spPr>
          <a:xfrm>
            <a:off x="4130811" y="4560895"/>
            <a:ext cx="2693173" cy="1754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hangingPunct="0">
              <a:defRPr sz="3600">
                <a:solidFill>
                  <a:srgbClr val="F5F5F5"/>
                </a:solidFill>
                <a:latin typeface="Helvetica"/>
                <a:ea typeface="Helvetica"/>
                <a:cs typeface="Helvetica"/>
                <a:sym typeface="Helvetica"/>
              </a:defRPr>
            </a:pPr>
            <a:r>
              <a:rPr kern="0">
                <a:solidFill>
                  <a:srgbClr val="F5F5F5"/>
                </a:solidFill>
                <a:latin typeface="Helvetica"/>
                <a:cs typeface="Helvetica"/>
                <a:sym typeface="Helvetica"/>
              </a:rPr>
              <a:t>Consumptieve lening</a:t>
            </a:r>
          </a:p>
          <a:p>
            <a:pPr hangingPunct="0">
              <a:defRPr sz="3600">
                <a:solidFill>
                  <a:srgbClr val="F5F5F5"/>
                </a:solidFill>
                <a:latin typeface="Helvetica"/>
                <a:ea typeface="Helvetica"/>
                <a:cs typeface="Helvetica"/>
                <a:sym typeface="Helvetica"/>
              </a:defRPr>
            </a:pPr>
            <a:r>
              <a:rPr kern="0">
                <a:solidFill>
                  <a:srgbClr val="F5F5F5"/>
                </a:solidFill>
                <a:latin typeface="Helvetica"/>
                <a:cs typeface="Helvetica"/>
                <a:sym typeface="Helvetica"/>
              </a:rPr>
              <a:t>€ 30.000,-</a:t>
            </a:r>
          </a:p>
        </p:txBody>
      </p:sp>
      <p:sp>
        <p:nvSpPr>
          <p:cNvPr id="587" name="Pijl: links/rechts 3"/>
          <p:cNvSpPr/>
          <p:nvPr/>
        </p:nvSpPr>
        <p:spPr>
          <a:xfrm>
            <a:off x="2715492" y="2221208"/>
            <a:ext cx="650241" cy="314962"/>
          </a:xfrm>
          <a:prstGeom prst="leftRightArrow">
            <a:avLst>
              <a:gd name="adj1" fmla="val 50000"/>
              <a:gd name="adj2" fmla="val 50000"/>
            </a:avLst>
          </a:prstGeom>
          <a:solidFill>
            <a:srgbClr val="2E8B57"/>
          </a:solidFill>
          <a:ln w="50800">
            <a:solidFill>
              <a:srgbClr val="2E8B57"/>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588" name="Pijl: omlaag 14"/>
          <p:cNvSpPr/>
          <p:nvPr/>
        </p:nvSpPr>
        <p:spPr>
          <a:xfrm>
            <a:off x="2862350" y="2428457"/>
            <a:ext cx="345442" cy="1391920"/>
          </a:xfrm>
          <a:custGeom>
            <a:avLst/>
            <a:gdLst/>
            <a:ahLst/>
            <a:cxnLst>
              <a:cxn ang="0">
                <a:pos x="wd2" y="hd2"/>
              </a:cxn>
              <a:cxn ang="5400000">
                <a:pos x="wd2" y="hd2"/>
              </a:cxn>
              <a:cxn ang="10800000">
                <a:pos x="wd2" y="hd2"/>
              </a:cxn>
              <a:cxn ang="16200000">
                <a:pos x="wd2" y="hd2"/>
              </a:cxn>
            </a:cxnLst>
            <a:rect l="0" t="0" r="r" b="b"/>
            <a:pathLst>
              <a:path w="21600" h="21600" extrusionOk="0">
                <a:moveTo>
                  <a:pt x="0" y="18920"/>
                </a:moveTo>
                <a:lnTo>
                  <a:pt x="5400" y="18920"/>
                </a:lnTo>
                <a:lnTo>
                  <a:pt x="5400" y="0"/>
                </a:lnTo>
                <a:lnTo>
                  <a:pt x="16200" y="0"/>
                </a:lnTo>
                <a:lnTo>
                  <a:pt x="16200" y="18920"/>
                </a:lnTo>
                <a:lnTo>
                  <a:pt x="21600" y="18920"/>
                </a:lnTo>
                <a:lnTo>
                  <a:pt x="10800" y="21600"/>
                </a:lnTo>
                <a:close/>
              </a:path>
            </a:pathLst>
          </a:custGeom>
          <a:solidFill>
            <a:srgbClr val="2E8B57"/>
          </a:solidFill>
          <a:ln w="50800">
            <a:solidFill>
              <a:srgbClr val="2E8B57"/>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589" name="Rechthoek: afgeronde hoeken 20"/>
          <p:cNvSpPr/>
          <p:nvPr/>
        </p:nvSpPr>
        <p:spPr>
          <a:xfrm>
            <a:off x="453967" y="4294192"/>
            <a:ext cx="9174482" cy="2103123"/>
          </a:xfrm>
          <a:prstGeom prst="roundRect">
            <a:avLst>
              <a:gd name="adj" fmla="val 16667"/>
            </a:avLst>
          </a:prstGeom>
          <a:solidFill>
            <a:srgbClr val="CEEFDD"/>
          </a:solidFill>
          <a:ln w="50800">
            <a:solidFill>
              <a:srgbClr val="CEEFDD"/>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pic>
        <p:nvPicPr>
          <p:cNvPr id="590" name="Afbeelding 19" descr="Afbeelding 19"/>
          <p:cNvPicPr>
            <a:picLocks noChangeAspect="1"/>
          </p:cNvPicPr>
          <p:nvPr/>
        </p:nvPicPr>
        <p:blipFill>
          <a:blip r:embed="rId4"/>
          <a:stretch>
            <a:fillRect/>
          </a:stretch>
        </p:blipFill>
        <p:spPr>
          <a:xfrm>
            <a:off x="596670" y="4409080"/>
            <a:ext cx="2265680" cy="949962"/>
          </a:xfrm>
          <a:prstGeom prst="rect">
            <a:avLst/>
          </a:prstGeom>
          <a:ln w="12700">
            <a:miter lim="400000"/>
          </a:ln>
        </p:spPr>
      </p:pic>
      <p:pic>
        <p:nvPicPr>
          <p:cNvPr id="591" name="Afbeelding 71" descr="Afbeelding 71"/>
          <p:cNvPicPr>
            <a:picLocks noChangeAspect="1"/>
          </p:cNvPicPr>
          <p:nvPr/>
        </p:nvPicPr>
        <p:blipFill>
          <a:blip r:embed="rId5"/>
          <a:stretch>
            <a:fillRect/>
          </a:stretch>
        </p:blipFill>
        <p:spPr>
          <a:xfrm>
            <a:off x="3922683" y="4298236"/>
            <a:ext cx="1960882" cy="1114515"/>
          </a:xfrm>
          <a:prstGeom prst="rect">
            <a:avLst/>
          </a:prstGeom>
          <a:ln w="12700">
            <a:miter lim="400000"/>
          </a:ln>
        </p:spPr>
      </p:pic>
      <p:sp>
        <p:nvSpPr>
          <p:cNvPr id="592" name="Tekstvak 25"/>
          <p:cNvSpPr txBox="1"/>
          <p:nvPr/>
        </p:nvSpPr>
        <p:spPr>
          <a:xfrm>
            <a:off x="3050772" y="4267068"/>
            <a:ext cx="387004" cy="14465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lvl1pPr algn="l" defTabSz="1828800">
              <a:defRPr sz="17600" b="1">
                <a:solidFill>
                  <a:srgbClr val="70AD47"/>
                </a:solidFill>
                <a:latin typeface="Helvetica"/>
                <a:ea typeface="Helvetica"/>
                <a:cs typeface="Helvetica"/>
                <a:sym typeface="Helvetica"/>
              </a:defRPr>
            </a:lvl1pPr>
          </a:lstStyle>
          <a:p>
            <a:pPr defTabSz="914400" hangingPunct="0"/>
            <a:r>
              <a:rPr sz="8800" kern="0"/>
              <a:t>+</a:t>
            </a:r>
          </a:p>
        </p:txBody>
      </p:sp>
      <p:sp>
        <p:nvSpPr>
          <p:cNvPr id="593" name="Pijl: rechts 26"/>
          <p:cNvSpPr/>
          <p:nvPr/>
        </p:nvSpPr>
        <p:spPr>
          <a:xfrm>
            <a:off x="6131519" y="4807463"/>
            <a:ext cx="904242" cy="365762"/>
          </a:xfrm>
          <a:prstGeom prst="rightArrow">
            <a:avLst>
              <a:gd name="adj1" fmla="val 50000"/>
              <a:gd name="adj2" fmla="val 50000"/>
            </a:avLst>
          </a:prstGeom>
          <a:solidFill>
            <a:srgbClr val="2E8B57"/>
          </a:solidFill>
          <a:ln w="50800">
            <a:solidFill>
              <a:srgbClr val="2E8B57"/>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pic>
        <p:nvPicPr>
          <p:cNvPr id="594" name="Afbeelding 76" descr="Afbeelding 76"/>
          <p:cNvPicPr>
            <a:picLocks noChangeAspect="1"/>
          </p:cNvPicPr>
          <p:nvPr/>
        </p:nvPicPr>
        <p:blipFill>
          <a:blip r:embed="rId6"/>
          <a:stretch>
            <a:fillRect/>
          </a:stretch>
        </p:blipFill>
        <p:spPr>
          <a:xfrm>
            <a:off x="7400714" y="4259003"/>
            <a:ext cx="1696723" cy="1717042"/>
          </a:xfrm>
          <a:prstGeom prst="rect">
            <a:avLst/>
          </a:prstGeom>
          <a:ln w="12700">
            <a:miter lim="400000"/>
          </a:ln>
        </p:spPr>
      </p:pic>
      <p:sp>
        <p:nvSpPr>
          <p:cNvPr id="595" name="Tekstvak 29"/>
          <p:cNvSpPr txBox="1"/>
          <p:nvPr/>
        </p:nvSpPr>
        <p:spPr>
          <a:xfrm>
            <a:off x="642390" y="5527110"/>
            <a:ext cx="2316944" cy="5847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hangingPunct="0">
              <a:defRPr sz="3600">
                <a:solidFill>
                  <a:srgbClr val="424242"/>
                </a:solidFill>
                <a:latin typeface="Helvetica"/>
                <a:ea typeface="Helvetica"/>
                <a:cs typeface="Helvetica"/>
                <a:sym typeface="Helvetica"/>
              </a:defRPr>
            </a:pPr>
            <a:r>
              <a:rPr sz="1600" kern="0" err="1">
                <a:solidFill>
                  <a:srgbClr val="424242"/>
                </a:solidFill>
                <a:latin typeface="Helvetica"/>
                <a:cs typeface="Helvetica"/>
                <a:sym typeface="Helvetica"/>
              </a:rPr>
              <a:t>consumptieve</a:t>
            </a:r>
            <a:r>
              <a:rPr sz="1600" kern="0">
                <a:solidFill>
                  <a:srgbClr val="424242"/>
                </a:solidFill>
                <a:latin typeface="Helvetica"/>
                <a:cs typeface="Helvetica"/>
                <a:sym typeface="Helvetica"/>
              </a:rPr>
              <a:t> </a:t>
            </a:r>
            <a:r>
              <a:rPr sz="1600" kern="0" err="1">
                <a:solidFill>
                  <a:srgbClr val="424242"/>
                </a:solidFill>
                <a:latin typeface="Helvetica"/>
                <a:cs typeface="Helvetica"/>
                <a:sym typeface="Helvetica"/>
              </a:rPr>
              <a:t>lening</a:t>
            </a:r>
            <a:endParaRPr sz="1600" kern="0">
              <a:solidFill>
                <a:srgbClr val="424242"/>
              </a:solidFill>
              <a:latin typeface="Helvetica"/>
              <a:cs typeface="Helvetica"/>
              <a:sym typeface="Helvetica"/>
            </a:endParaRPr>
          </a:p>
          <a:p>
            <a:pPr hangingPunct="0">
              <a:defRPr sz="3600">
                <a:solidFill>
                  <a:srgbClr val="424242"/>
                </a:solidFill>
                <a:latin typeface="Helvetica"/>
                <a:ea typeface="Helvetica"/>
                <a:cs typeface="Helvetica"/>
                <a:sym typeface="Helvetica"/>
              </a:defRPr>
            </a:pPr>
            <a:r>
              <a:rPr sz="1600" kern="0">
                <a:solidFill>
                  <a:srgbClr val="424242"/>
                </a:solidFill>
                <a:latin typeface="Helvetica"/>
                <a:cs typeface="Helvetica"/>
                <a:sym typeface="Helvetica"/>
              </a:rPr>
              <a:t>€ 25.000,-</a:t>
            </a:r>
          </a:p>
        </p:txBody>
      </p:sp>
      <p:sp>
        <p:nvSpPr>
          <p:cNvPr id="596" name="Tekstvak 30"/>
          <p:cNvSpPr txBox="1"/>
          <p:nvPr/>
        </p:nvSpPr>
        <p:spPr>
          <a:xfrm>
            <a:off x="3886158" y="5590526"/>
            <a:ext cx="2651762" cy="5847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hangingPunct="0">
              <a:defRPr sz="3600">
                <a:solidFill>
                  <a:srgbClr val="424242"/>
                </a:solidFill>
                <a:latin typeface="Helvetica"/>
                <a:ea typeface="Helvetica"/>
                <a:cs typeface="Helvetica"/>
                <a:sym typeface="Helvetica"/>
              </a:defRPr>
            </a:pPr>
            <a:r>
              <a:rPr sz="1600" kern="0" err="1">
                <a:solidFill>
                  <a:srgbClr val="424242"/>
                </a:solidFill>
                <a:latin typeface="Helvetica"/>
                <a:cs typeface="Helvetica"/>
                <a:sym typeface="Helvetica"/>
              </a:rPr>
              <a:t>Warmtefonds</a:t>
            </a:r>
            <a:r>
              <a:rPr sz="1600" kern="0">
                <a:solidFill>
                  <a:srgbClr val="424242"/>
                </a:solidFill>
                <a:latin typeface="Helvetica"/>
                <a:cs typeface="Helvetica"/>
                <a:sym typeface="Helvetica"/>
              </a:rPr>
              <a:t> </a:t>
            </a:r>
            <a:r>
              <a:rPr sz="1600" kern="0" err="1">
                <a:solidFill>
                  <a:srgbClr val="424242"/>
                </a:solidFill>
                <a:latin typeface="Helvetica"/>
                <a:cs typeface="Helvetica"/>
                <a:sym typeface="Helvetica"/>
              </a:rPr>
              <a:t>lening</a:t>
            </a:r>
            <a:endParaRPr sz="1600" kern="0">
              <a:solidFill>
                <a:srgbClr val="424242"/>
              </a:solidFill>
              <a:latin typeface="Helvetica"/>
              <a:cs typeface="Helvetica"/>
              <a:sym typeface="Helvetica"/>
            </a:endParaRPr>
          </a:p>
          <a:p>
            <a:pPr hangingPunct="0">
              <a:defRPr sz="3600">
                <a:solidFill>
                  <a:srgbClr val="424242"/>
                </a:solidFill>
                <a:latin typeface="Helvetica"/>
                <a:ea typeface="Helvetica"/>
                <a:cs typeface="Helvetica"/>
                <a:sym typeface="Helvetica"/>
              </a:defRPr>
            </a:pPr>
            <a:r>
              <a:rPr sz="1600" kern="0">
                <a:solidFill>
                  <a:srgbClr val="424242"/>
                </a:solidFill>
                <a:latin typeface="Helvetica"/>
                <a:cs typeface="Helvetica"/>
                <a:sym typeface="Helvetica"/>
              </a:rPr>
              <a:t>€ 5.000,-</a:t>
            </a:r>
          </a:p>
        </p:txBody>
      </p:sp>
      <p:sp>
        <p:nvSpPr>
          <p:cNvPr id="597" name="Tekstvak 640"/>
          <p:cNvSpPr txBox="1"/>
          <p:nvPr/>
        </p:nvSpPr>
        <p:spPr>
          <a:xfrm>
            <a:off x="5696378" y="1579499"/>
            <a:ext cx="6341134" cy="15303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marL="342900" indent="-34290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Adviseur</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inventariseert</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volledig</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bekijkt</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samen</a:t>
            </a:r>
            <a:r>
              <a:rPr sz="1600" kern="0">
                <a:solidFill>
                  <a:srgbClr val="5D7982"/>
                </a:solidFill>
                <a:latin typeface="Open Sans"/>
                <a:ea typeface="Open Sans"/>
                <a:cs typeface="Open Sans"/>
                <a:sym typeface="Open Sans"/>
              </a:rPr>
              <a:t> </a:t>
            </a:r>
            <a:r>
              <a:rPr sz="1600" b="1" kern="0">
                <a:solidFill>
                  <a:srgbClr val="5D7982"/>
                </a:solidFill>
                <a:latin typeface="Open Sans"/>
                <a:ea typeface="Open Sans"/>
                <a:cs typeface="Open Sans"/>
                <a:sym typeface="Open Sans"/>
              </a:rPr>
              <a:t>alle </a:t>
            </a:r>
            <a:r>
              <a:rPr sz="1600" kern="0" err="1">
                <a:solidFill>
                  <a:srgbClr val="5D7982"/>
                </a:solidFill>
                <a:latin typeface="Open Sans"/>
                <a:ea typeface="Open Sans"/>
                <a:cs typeface="Open Sans"/>
                <a:sym typeface="Open Sans"/>
              </a:rPr>
              <a:t>mogelijkheden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inclusief</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subsidie</a:t>
            </a:r>
            <a:r>
              <a:rPr sz="1600" kern="0">
                <a:solidFill>
                  <a:srgbClr val="5D7982"/>
                </a:solidFill>
                <a:latin typeface="Open Sans"/>
                <a:ea typeface="Open Sans"/>
                <a:cs typeface="Open Sans"/>
                <a:sym typeface="Open Sans"/>
              </a:rPr>
              <a:t>)</a:t>
            </a:r>
            <a:endParaRPr sz="1600" kern="0">
              <a:solidFill>
                <a:srgbClr val="5D7982"/>
              </a:solidFill>
              <a:latin typeface="Helvetica"/>
              <a:ea typeface="Helvetica"/>
              <a:cs typeface="Helvetica"/>
              <a:sym typeface="Helvetica"/>
            </a:endParaRPr>
          </a:p>
          <a:p>
            <a:pPr marL="342900" indent="-34290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SVn</a:t>
            </a:r>
            <a:r>
              <a:rPr sz="1600" kern="0">
                <a:solidFill>
                  <a:srgbClr val="5D7982"/>
                </a:solidFill>
                <a:latin typeface="Open Sans"/>
                <a:ea typeface="Open Sans"/>
                <a:cs typeface="Open Sans"/>
                <a:sym typeface="Open Sans"/>
              </a:rPr>
              <a:t> € 25.000,- </a:t>
            </a:r>
            <a:r>
              <a:rPr sz="1600" kern="0" err="1">
                <a:solidFill>
                  <a:srgbClr val="5D7982"/>
                </a:solidFill>
                <a:latin typeface="Open Sans"/>
                <a:ea typeface="Open Sans"/>
                <a:cs typeface="Open Sans"/>
                <a:sym typeface="Open Sans"/>
              </a:rPr>
              <a:t>wel</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mogelijk</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betaalbaar</a:t>
            </a:r>
            <a:endParaRPr sz="1600" kern="0">
              <a:solidFill>
                <a:srgbClr val="5D7982"/>
              </a:solidFill>
              <a:latin typeface="Open Sans"/>
              <a:ea typeface="Open Sans"/>
              <a:cs typeface="Open Sans"/>
              <a:sym typeface="Open Sans"/>
            </a:endParaRPr>
          </a:p>
          <a:p>
            <a:pPr marL="342900" indent="-34290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a:solidFill>
                  <a:srgbClr val="5D7982"/>
                </a:solidFill>
                <a:latin typeface="Open Sans"/>
                <a:ea typeface="Open Sans"/>
                <a:cs typeface="Open Sans"/>
                <a:sym typeface="Open Sans"/>
              </a:rPr>
              <a:t>Verduurzamen </a:t>
            </a:r>
            <a:r>
              <a:rPr sz="1600" kern="0" err="1">
                <a:solidFill>
                  <a:srgbClr val="5D7982"/>
                </a:solidFill>
                <a:latin typeface="Open Sans"/>
                <a:ea typeface="Open Sans"/>
                <a:cs typeface="Open Sans"/>
                <a:sym typeface="Open Sans"/>
              </a:rPr>
              <a:t>kapstok</a:t>
            </a:r>
            <a:r>
              <a:rPr sz="1600" kern="0">
                <a:solidFill>
                  <a:srgbClr val="5D7982"/>
                </a:solidFill>
                <a:latin typeface="Open Sans"/>
                <a:ea typeface="Open Sans"/>
                <a:cs typeface="Open Sans"/>
                <a:sym typeface="Open Sans"/>
              </a:rPr>
              <a:t> voor </a:t>
            </a:r>
            <a:r>
              <a:rPr sz="1600" kern="0" err="1">
                <a:solidFill>
                  <a:srgbClr val="5D7982"/>
                </a:solidFill>
                <a:latin typeface="Open Sans"/>
                <a:ea typeface="Open Sans"/>
                <a:cs typeface="Open Sans"/>
                <a:sym typeface="Open Sans"/>
              </a:rPr>
              <a:t>totaalrelatie</a:t>
            </a:r>
            <a:r>
              <a:rPr sz="1600" kern="0">
                <a:solidFill>
                  <a:srgbClr val="5D7982"/>
                </a:solidFill>
                <a:latin typeface="Open Sans"/>
                <a:ea typeface="Open Sans"/>
                <a:cs typeface="Open Sans"/>
                <a:sym typeface="Open Sans"/>
              </a:rPr>
              <a:t> op </a:t>
            </a:r>
            <a:r>
              <a:rPr sz="1600" kern="0" err="1">
                <a:solidFill>
                  <a:srgbClr val="5D7982"/>
                </a:solidFill>
                <a:latin typeface="Open Sans"/>
                <a:ea typeface="Open Sans"/>
                <a:cs typeface="Open Sans"/>
                <a:sym typeface="Open Sans"/>
              </a:rPr>
              <a:t>termijn</a:t>
            </a:r>
            <a:r>
              <a:rPr sz="1600" kern="0">
                <a:solidFill>
                  <a:srgbClr val="5D7982"/>
                </a:solidFill>
                <a:latin typeface="Open Sans"/>
                <a:ea typeface="Open Sans"/>
                <a:cs typeface="Open Sans"/>
                <a:sym typeface="Open Sans"/>
              </a:rPr>
              <a: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TextBox 4"/>
          <p:cNvSpPr txBox="1"/>
          <p:nvPr/>
        </p:nvSpPr>
        <p:spPr>
          <a:xfrm>
            <a:off x="939124" y="660331"/>
            <a:ext cx="11252880" cy="3939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6400" b="1">
                <a:solidFill>
                  <a:srgbClr val="5D7982"/>
                </a:solidFill>
                <a:latin typeface="Futura PT Heavy"/>
                <a:ea typeface="Futura PT Heavy"/>
                <a:cs typeface="Futura PT Heavy"/>
                <a:sym typeface="Futura PT Heavy"/>
              </a:defRPr>
            </a:lvl1pPr>
          </a:lstStyle>
          <a:p>
            <a:pPr defTabSz="914400" hangingPunct="0"/>
            <a:r>
              <a:rPr sz="3200" kern="0"/>
              <a:t>Maak het verschil</a:t>
            </a:r>
          </a:p>
        </p:txBody>
      </p:sp>
      <p:sp>
        <p:nvSpPr>
          <p:cNvPr id="600"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601" name="Afbeelding 8" descr="Afbeelding 8"/>
          <p:cNvPicPr>
            <a:picLocks noChangeAspect="1"/>
          </p:cNvPicPr>
          <p:nvPr/>
        </p:nvPicPr>
        <p:blipFill>
          <a:blip r:embed="rId2"/>
          <a:srcRect r="10" b="10"/>
          <a:stretch>
            <a:fillRect/>
          </a:stretch>
        </p:blipFill>
        <p:spPr>
          <a:xfrm>
            <a:off x="873451" y="1915160"/>
            <a:ext cx="1513682" cy="1513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0" cap="rnd">
            <a:solidFill>
              <a:srgbClr val="559484"/>
            </a:solidFill>
          </a:ln>
          <a:effectLst>
            <a:outerShdw blurRad="762000" dist="584200" dir="5400000" rotWithShape="0">
              <a:srgbClr val="000000">
                <a:alpha val="22000"/>
              </a:srgbClr>
            </a:outerShdw>
          </a:effectLst>
        </p:spPr>
      </p:pic>
      <p:grpSp>
        <p:nvGrpSpPr>
          <p:cNvPr id="604" name="Groep 5"/>
          <p:cNvGrpSpPr/>
          <p:nvPr/>
        </p:nvGrpSpPr>
        <p:grpSpPr>
          <a:xfrm>
            <a:off x="3501968" y="1915158"/>
            <a:ext cx="1595123" cy="1878092"/>
            <a:chOff x="0" y="-2"/>
            <a:chExt cx="3190245" cy="3756182"/>
          </a:xfrm>
        </p:grpSpPr>
        <p:pic>
          <p:nvPicPr>
            <p:cNvPr id="602" name="Afbeelding 9" descr="Afbeelding 9"/>
            <p:cNvPicPr>
              <a:picLocks noChangeAspect="1"/>
            </p:cNvPicPr>
            <p:nvPr/>
          </p:nvPicPr>
          <p:blipFill>
            <a:blip r:embed="rId3"/>
            <a:srcRect r="2" b="2"/>
            <a:stretch>
              <a:fillRect/>
            </a:stretch>
          </p:blipFill>
          <p:spPr>
            <a:xfrm>
              <a:off x="111760" y="-2"/>
              <a:ext cx="2966641" cy="296664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7" y="0"/>
                    <a:pt x="0" y="4837"/>
                    <a:pt x="0" y="10801"/>
                  </a:cubicBezTo>
                  <a:cubicBezTo>
                    <a:pt x="0" y="16766"/>
                    <a:pt x="4837" y="21600"/>
                    <a:pt x="10801" y="21600"/>
                  </a:cubicBezTo>
                  <a:cubicBezTo>
                    <a:pt x="16766" y="21600"/>
                    <a:pt x="21600" y="16766"/>
                    <a:pt x="21600" y="10801"/>
                  </a:cubicBezTo>
                  <a:cubicBezTo>
                    <a:pt x="21600" y="4837"/>
                    <a:pt x="16766" y="0"/>
                    <a:pt x="10801" y="0"/>
                  </a:cubicBezTo>
                  <a:close/>
                </a:path>
              </a:pathLst>
            </a:custGeom>
            <a:ln w="127000" cap="rnd">
              <a:solidFill>
                <a:srgbClr val="79ABA3"/>
              </a:solidFill>
              <a:prstDash val="solid"/>
              <a:round/>
            </a:ln>
            <a:effectLst>
              <a:outerShdw blurRad="762000" dist="584200" dir="5400000" rotWithShape="0">
                <a:srgbClr val="000000">
                  <a:alpha val="22000"/>
                </a:srgbClr>
              </a:outerShdw>
            </a:effectLst>
          </p:spPr>
        </p:pic>
        <p:sp>
          <p:nvSpPr>
            <p:cNvPr id="603" name="Tekstvak 7"/>
            <p:cNvSpPr/>
            <p:nvPr/>
          </p:nvSpPr>
          <p:spPr>
            <a:xfrm>
              <a:off x="0" y="3017520"/>
              <a:ext cx="3190245" cy="7386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Fin. adviseur 1</a:t>
              </a:r>
            </a:p>
          </p:txBody>
        </p:sp>
      </p:grpSp>
      <p:sp>
        <p:nvSpPr>
          <p:cNvPr id="605" name="Pijl: rechts 8"/>
          <p:cNvSpPr/>
          <p:nvPr/>
        </p:nvSpPr>
        <p:spPr>
          <a:xfrm>
            <a:off x="2728728" y="2423522"/>
            <a:ext cx="487683" cy="345442"/>
          </a:xfrm>
          <a:prstGeom prst="rightArrow">
            <a:avLst>
              <a:gd name="adj1" fmla="val 50000"/>
              <a:gd name="adj2" fmla="val 50000"/>
            </a:avLst>
          </a:prstGeom>
          <a:solidFill>
            <a:srgbClr val="5D7982"/>
          </a:solidFill>
          <a:ln w="50800">
            <a:solidFill>
              <a:srgbClr val="44585F"/>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606" name="Tekstvak 9"/>
          <p:cNvSpPr txBox="1"/>
          <p:nvPr/>
        </p:nvSpPr>
        <p:spPr>
          <a:xfrm>
            <a:off x="1607049" y="1313226"/>
            <a:ext cx="3218721" cy="3693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l" defTabSz="1828800">
              <a:defRPr sz="3600">
                <a:solidFill>
                  <a:srgbClr val="5D7982"/>
                </a:solidFill>
                <a:latin typeface="Open Sans"/>
                <a:ea typeface="Open Sans"/>
                <a:cs typeface="Open Sans"/>
                <a:sym typeface="Open Sans"/>
              </a:defRPr>
            </a:lvl1pPr>
          </a:lstStyle>
          <a:p>
            <a:pPr defTabSz="914400" hangingPunct="0"/>
            <a:r>
              <a:rPr sz="1800" kern="0"/>
              <a:t>Aanvraag zonder adviseur</a:t>
            </a:r>
          </a:p>
        </p:txBody>
      </p:sp>
      <p:grpSp>
        <p:nvGrpSpPr>
          <p:cNvPr id="609" name="Rechthoek: afgeronde hoeken 10"/>
          <p:cNvGrpSpPr/>
          <p:nvPr/>
        </p:nvGrpSpPr>
        <p:grpSpPr>
          <a:xfrm>
            <a:off x="1630371" y="4456543"/>
            <a:ext cx="5384802" cy="944883"/>
            <a:chOff x="0" y="0"/>
            <a:chExt cx="10769603" cy="1889764"/>
          </a:xfrm>
        </p:grpSpPr>
        <p:sp>
          <p:nvSpPr>
            <p:cNvPr id="607" name="Afgeronde rechthoek"/>
            <p:cNvSpPr/>
            <p:nvPr/>
          </p:nvSpPr>
          <p:spPr>
            <a:xfrm>
              <a:off x="0" y="0"/>
              <a:ext cx="10769603" cy="1889764"/>
            </a:xfrm>
            <a:prstGeom prst="roundRect">
              <a:avLst>
                <a:gd name="adj" fmla="val 16667"/>
              </a:avLst>
            </a:prstGeom>
            <a:solidFill>
              <a:srgbClr val="5D7982"/>
            </a:solidFill>
            <a:ln w="50800" cap="flat">
              <a:solidFill>
                <a:srgbClr val="44585F"/>
              </a:solidFill>
              <a:prstDash val="solid"/>
              <a:round/>
            </a:ln>
            <a:effectLst/>
          </p:spPr>
          <p:txBody>
            <a:bodyPr wrap="square" lIns="45718" tIns="45718" rIns="45718" bIns="45718" numCol="1" anchor="ctr">
              <a:noAutofit/>
            </a:bodyP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608" name="Geen hypotheekmogelijkheden, zelfs niet op maatwerk!"/>
            <p:cNvSpPr txBox="1"/>
            <p:nvPr/>
          </p:nvSpPr>
          <p:spPr>
            <a:xfrm>
              <a:off x="209088" y="298552"/>
              <a:ext cx="10351425" cy="129265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defTabSz="1828800">
                <a:defRPr sz="3600">
                  <a:solidFill>
                    <a:srgbClr val="F5F5F5"/>
                  </a:solidFill>
                  <a:latin typeface="Calibri"/>
                  <a:ea typeface="Calibri"/>
                  <a:cs typeface="Calibri"/>
                  <a:sym typeface="Calibri"/>
                </a:defRPr>
              </a:lvl1pPr>
            </a:lstStyle>
            <a:p>
              <a:pPr algn="ctr" defTabSz="914400" hangingPunct="0"/>
              <a:r>
                <a:rPr sz="1800" kern="0"/>
                <a:t>Geen hypotheekmogelijkheden, zelfs niet op maatwerk!</a:t>
              </a:r>
            </a:p>
          </p:txBody>
        </p:sp>
      </p:grpSp>
      <p:sp>
        <p:nvSpPr>
          <p:cNvPr id="610" name="Tekstvak 11"/>
          <p:cNvSpPr txBox="1"/>
          <p:nvPr/>
        </p:nvSpPr>
        <p:spPr>
          <a:xfrm>
            <a:off x="1330468" y="3451046"/>
            <a:ext cx="775164" cy="369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Klant</a:t>
            </a:r>
          </a:p>
        </p:txBody>
      </p:sp>
      <p:sp>
        <p:nvSpPr>
          <p:cNvPr id="611" name="Pijl: omlaag 12"/>
          <p:cNvSpPr/>
          <p:nvPr/>
        </p:nvSpPr>
        <p:spPr>
          <a:xfrm>
            <a:off x="4175450" y="3906458"/>
            <a:ext cx="294642" cy="436882"/>
          </a:xfrm>
          <a:custGeom>
            <a:avLst/>
            <a:gdLst/>
            <a:ahLst/>
            <a:cxnLst>
              <a:cxn ang="0">
                <a:pos x="wd2" y="hd2"/>
              </a:cxn>
              <a:cxn ang="5400000">
                <a:pos x="wd2" y="hd2"/>
              </a:cxn>
              <a:cxn ang="10800000">
                <a:pos x="wd2" y="hd2"/>
              </a:cxn>
              <a:cxn ang="16200000">
                <a:pos x="wd2" y="hd2"/>
              </a:cxn>
            </a:cxnLst>
            <a:rect l="0" t="0" r="r" b="b"/>
            <a:pathLst>
              <a:path w="21600" h="21600" extrusionOk="0">
                <a:moveTo>
                  <a:pt x="0" y="14316"/>
                </a:moveTo>
                <a:lnTo>
                  <a:pt x="5400" y="14316"/>
                </a:lnTo>
                <a:lnTo>
                  <a:pt x="5400" y="0"/>
                </a:lnTo>
                <a:lnTo>
                  <a:pt x="16200" y="0"/>
                </a:lnTo>
                <a:lnTo>
                  <a:pt x="16200" y="14316"/>
                </a:lnTo>
                <a:lnTo>
                  <a:pt x="21600" y="14316"/>
                </a:lnTo>
                <a:lnTo>
                  <a:pt x="10800" y="21600"/>
                </a:lnTo>
                <a:close/>
              </a:path>
            </a:pathLst>
          </a:custGeom>
          <a:solidFill>
            <a:srgbClr val="5D7982"/>
          </a:solidFill>
          <a:ln w="50800">
            <a:solidFill>
              <a:srgbClr val="44585F"/>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612" name="Pijl: rechts 16"/>
          <p:cNvSpPr/>
          <p:nvPr/>
        </p:nvSpPr>
        <p:spPr>
          <a:xfrm>
            <a:off x="7443892" y="4764806"/>
            <a:ext cx="487682" cy="345442"/>
          </a:xfrm>
          <a:prstGeom prst="rightArrow">
            <a:avLst>
              <a:gd name="adj1" fmla="val 50000"/>
              <a:gd name="adj2" fmla="val 50000"/>
            </a:avLst>
          </a:prstGeom>
          <a:solidFill>
            <a:srgbClr val="5D7982"/>
          </a:solidFill>
          <a:ln w="50800">
            <a:solidFill>
              <a:srgbClr val="44585F"/>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pic>
        <p:nvPicPr>
          <p:cNvPr id="613" name="Graphic 23" descr="Graphic 23"/>
          <p:cNvPicPr>
            <a:picLocks noChangeAspect="1"/>
          </p:cNvPicPr>
          <p:nvPr/>
        </p:nvPicPr>
        <p:blipFill>
          <a:blip r:embed="rId4"/>
          <a:stretch>
            <a:fillRect/>
          </a:stretch>
        </p:blipFill>
        <p:spPr>
          <a:xfrm>
            <a:off x="8262850" y="4560894"/>
            <a:ext cx="914402" cy="914402"/>
          </a:xfrm>
          <a:prstGeom prst="rect">
            <a:avLst/>
          </a:prstGeom>
          <a:ln w="12700">
            <a:miter lim="400000"/>
          </a:ln>
        </p:spPr>
      </p:pic>
      <p:sp>
        <p:nvSpPr>
          <p:cNvPr id="614" name="Tekstvak 19"/>
          <p:cNvSpPr txBox="1"/>
          <p:nvPr/>
        </p:nvSpPr>
        <p:spPr>
          <a:xfrm>
            <a:off x="6141720" y="1313227"/>
            <a:ext cx="6004561" cy="22690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hangingPunct="0">
              <a:lnSpc>
                <a:spcPct val="150000"/>
              </a:lnSpc>
              <a:defRPr sz="3600" b="1" u="sng">
                <a:solidFill>
                  <a:srgbClr val="5D7982"/>
                </a:solidFill>
                <a:latin typeface="Open Sans"/>
                <a:ea typeface="Open Sans"/>
                <a:cs typeface="Open Sans"/>
                <a:sym typeface="Open Sans"/>
              </a:defRPr>
            </a:pPr>
            <a:r>
              <a:rPr sz="1600" b="1" u="sng" kern="0" err="1">
                <a:solidFill>
                  <a:srgbClr val="5D7982"/>
                </a:solidFill>
                <a:latin typeface="Open Sans"/>
                <a:ea typeface="Open Sans"/>
                <a:cs typeface="Open Sans"/>
                <a:sym typeface="Open Sans"/>
              </a:rPr>
              <a:t>Eerste</a:t>
            </a:r>
            <a:r>
              <a:rPr sz="1600" b="1" u="sng" kern="0">
                <a:solidFill>
                  <a:srgbClr val="5D7982"/>
                </a:solidFill>
                <a:latin typeface="Open Sans"/>
                <a:ea typeface="Open Sans"/>
                <a:cs typeface="Open Sans"/>
                <a:sym typeface="Open Sans"/>
              </a:rPr>
              <a:t> </a:t>
            </a:r>
            <a:r>
              <a:rPr sz="1600" b="1" u="sng" kern="0" err="1">
                <a:solidFill>
                  <a:srgbClr val="5D7982"/>
                </a:solidFill>
                <a:latin typeface="Open Sans"/>
                <a:ea typeface="Open Sans"/>
                <a:cs typeface="Open Sans"/>
                <a:sym typeface="Open Sans"/>
              </a:rPr>
              <a:t>inventarisatie</a:t>
            </a:r>
            <a:r>
              <a:rPr sz="1600" b="1" u="sng" kern="0">
                <a:solidFill>
                  <a:srgbClr val="5D7982"/>
                </a:solidFill>
                <a:latin typeface="Open Sans"/>
                <a:ea typeface="Open Sans"/>
                <a:cs typeface="Open Sans"/>
                <a:sym typeface="Open Sans"/>
              </a:rPr>
              <a:t>:</a:t>
            </a:r>
            <a:endParaRPr sz="1600" b="1" u="sng" kern="0">
              <a:solidFill>
                <a:srgbClr val="5D7982"/>
              </a:solidFill>
              <a:latin typeface="Helvetica"/>
              <a:ea typeface="Helvetica"/>
              <a:cs typeface="Helvetica"/>
              <a:sym typeface="Helvetica"/>
            </a:endParaRPr>
          </a:p>
          <a:p>
            <a:pPr marL="285750" indent="-28575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Valt</a:t>
            </a:r>
            <a:r>
              <a:rPr sz="1600" kern="0">
                <a:solidFill>
                  <a:srgbClr val="5D7982"/>
                </a:solidFill>
                <a:latin typeface="Open Sans"/>
                <a:ea typeface="Open Sans"/>
                <a:cs typeface="Open Sans"/>
                <a:sym typeface="Open Sans"/>
              </a:rPr>
              <a:t> in </a:t>
            </a:r>
            <a:r>
              <a:rPr sz="1600" kern="0" err="1">
                <a:solidFill>
                  <a:srgbClr val="5D7982"/>
                </a:solidFill>
                <a:latin typeface="Open Sans"/>
                <a:ea typeface="Open Sans"/>
                <a:cs typeface="Open Sans"/>
                <a:sym typeface="Open Sans"/>
              </a:rPr>
              <a:t>wijkaanpak</a:t>
            </a:r>
            <a:r>
              <a:rPr sz="1600" kern="0">
                <a:solidFill>
                  <a:srgbClr val="5D7982"/>
                </a:solidFill>
                <a:latin typeface="Open Sans"/>
                <a:ea typeface="Open Sans"/>
                <a:cs typeface="Open Sans"/>
                <a:sym typeface="Open Sans"/>
              </a:rPr>
              <a:t> met </a:t>
            </a:r>
            <a:r>
              <a:rPr sz="1600" kern="0" err="1">
                <a:solidFill>
                  <a:srgbClr val="5D7982"/>
                </a:solidFill>
                <a:latin typeface="Open Sans"/>
                <a:ea typeface="Open Sans"/>
                <a:cs typeface="Open Sans"/>
                <a:sym typeface="Open Sans"/>
              </a:rPr>
              <a:t>subsidie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Volkshuisvesting</a:t>
            </a:r>
            <a:endParaRPr sz="1600" kern="0">
              <a:solidFill>
                <a:srgbClr val="5D7982"/>
              </a:solidFill>
              <a:latin typeface="Open Sans"/>
              <a:ea typeface="Open Sans"/>
              <a:cs typeface="Open Sans"/>
              <a:sym typeface="Open Sans"/>
            </a:endParaRPr>
          </a:p>
          <a:p>
            <a:pPr marL="285750" indent="-28575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Waarde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woning</a:t>
            </a:r>
            <a:r>
              <a:rPr sz="1600" kern="0">
                <a:solidFill>
                  <a:srgbClr val="5D7982"/>
                </a:solidFill>
                <a:latin typeface="Open Sans"/>
                <a:ea typeface="Open Sans"/>
                <a:cs typeface="Open Sans"/>
                <a:sym typeface="Open Sans"/>
              </a:rPr>
              <a:t> € 200.000</a:t>
            </a:r>
            <a:endParaRPr sz="1600" kern="0">
              <a:solidFill>
                <a:srgbClr val="5D7982"/>
              </a:solidFill>
              <a:latin typeface="Helvetica"/>
              <a:ea typeface="Helvetica"/>
              <a:cs typeface="Helvetica"/>
              <a:sym typeface="Helvetica"/>
            </a:endParaRPr>
          </a:p>
          <a:p>
            <a:pPr marL="285750" indent="-28575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Huidige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schuld</a:t>
            </a:r>
            <a:r>
              <a:rPr sz="1600" kern="0">
                <a:solidFill>
                  <a:srgbClr val="5D7982"/>
                </a:solidFill>
                <a:latin typeface="Open Sans"/>
                <a:ea typeface="Open Sans"/>
                <a:cs typeface="Open Sans"/>
                <a:sym typeface="Open Sans"/>
              </a:rPr>
              <a:t>  € 121.000 (</a:t>
            </a:r>
            <a:r>
              <a:rPr sz="1600" kern="0" err="1">
                <a:solidFill>
                  <a:srgbClr val="5D7982"/>
                </a:solidFill>
                <a:latin typeface="Open Sans"/>
                <a:ea typeface="Open Sans"/>
                <a:cs typeface="Open Sans"/>
                <a:sym typeface="Open Sans"/>
              </a:rPr>
              <a:t>waarvan</a:t>
            </a:r>
            <a:r>
              <a:rPr sz="1600" kern="0">
                <a:solidFill>
                  <a:srgbClr val="5D7982"/>
                </a:solidFill>
                <a:latin typeface="Open Sans"/>
                <a:ea typeface="Open Sans"/>
                <a:cs typeface="Open Sans"/>
                <a:sym typeface="Open Sans"/>
              </a:rPr>
              <a:t> 85.000 </a:t>
            </a:r>
            <a:r>
              <a:rPr sz="1600" kern="0" err="1">
                <a:solidFill>
                  <a:srgbClr val="5D7982"/>
                </a:solidFill>
                <a:latin typeface="Open Sans"/>
                <a:ea typeface="Open Sans"/>
                <a:cs typeface="Open Sans"/>
                <a:sym typeface="Open Sans"/>
              </a:rPr>
              <a:t>aflossingsvrij</a:t>
            </a:r>
            <a:r>
              <a:rPr sz="1600" kern="0">
                <a:solidFill>
                  <a:srgbClr val="5D7982"/>
                </a:solidFill>
                <a:latin typeface="Open Sans"/>
                <a:ea typeface="Open Sans"/>
                <a:cs typeface="Open Sans"/>
                <a:sym typeface="Open Sans"/>
              </a:rPr>
              <a:t>)</a:t>
            </a:r>
          </a:p>
          <a:p>
            <a:pPr marL="285750" indent="-28575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Totale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bruto</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maandlast</a:t>
            </a:r>
            <a:r>
              <a:rPr sz="1600" kern="0">
                <a:solidFill>
                  <a:srgbClr val="5D7982"/>
                </a:solidFill>
                <a:latin typeface="Open Sans"/>
                <a:ea typeface="Open Sans"/>
                <a:cs typeface="Open Sans"/>
                <a:sym typeface="Open Sans"/>
              </a:rPr>
              <a:t> € 416,-</a:t>
            </a:r>
            <a:endParaRPr sz="1600" kern="0">
              <a:solidFill>
                <a:srgbClr val="5D7982"/>
              </a:solidFill>
              <a:latin typeface="Helvetica"/>
              <a:ea typeface="Helvetica"/>
              <a:cs typeface="Helvetica"/>
              <a:sym typeface="Helvetica"/>
            </a:endParaRPr>
          </a:p>
          <a:p>
            <a:pPr marL="285750" indent="-285750" hangingPunct="0">
              <a:lnSpc>
                <a:spcPct val="150000"/>
              </a:lnSpc>
              <a:buSzPct val="100000"/>
              <a:buFont typeface="Arial"/>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Flexibel</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inkomen</a:t>
            </a:r>
            <a:endParaRPr sz="1600" kern="0">
              <a:solidFill>
                <a:srgbClr val="5D7982"/>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Maak het verschil!</a:t>
            </a:r>
          </a:p>
        </p:txBody>
      </p:sp>
      <p:sp>
        <p:nvSpPr>
          <p:cNvPr id="617"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618" name="Afbeelding 8" descr="Afbeelding 8"/>
          <p:cNvPicPr>
            <a:picLocks noChangeAspect="1"/>
          </p:cNvPicPr>
          <p:nvPr/>
        </p:nvPicPr>
        <p:blipFill>
          <a:blip r:embed="rId2"/>
          <a:srcRect r="10" b="10"/>
          <a:stretch>
            <a:fillRect/>
          </a:stretch>
        </p:blipFill>
        <p:spPr>
          <a:xfrm>
            <a:off x="873451" y="1915160"/>
            <a:ext cx="1513682" cy="1513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0" cap="rnd">
            <a:solidFill>
              <a:srgbClr val="559484"/>
            </a:solidFill>
          </a:ln>
          <a:effectLst>
            <a:outerShdw blurRad="762000" dist="584200" dir="5400000" rotWithShape="0">
              <a:srgbClr val="000000">
                <a:alpha val="22000"/>
              </a:srgbClr>
            </a:outerShdw>
          </a:effectLst>
        </p:spPr>
      </p:pic>
      <p:grpSp>
        <p:nvGrpSpPr>
          <p:cNvPr id="621" name="Groep 5"/>
          <p:cNvGrpSpPr/>
          <p:nvPr/>
        </p:nvGrpSpPr>
        <p:grpSpPr>
          <a:xfrm>
            <a:off x="3501968" y="1915158"/>
            <a:ext cx="1595123" cy="1878092"/>
            <a:chOff x="0" y="-2"/>
            <a:chExt cx="3190245" cy="3756182"/>
          </a:xfrm>
        </p:grpSpPr>
        <p:pic>
          <p:nvPicPr>
            <p:cNvPr id="619" name="Afbeelding 9" descr="Afbeelding 9"/>
            <p:cNvPicPr>
              <a:picLocks noChangeAspect="1"/>
            </p:cNvPicPr>
            <p:nvPr/>
          </p:nvPicPr>
          <p:blipFill>
            <a:blip r:embed="rId3"/>
            <a:srcRect r="2" b="2"/>
            <a:stretch>
              <a:fillRect/>
            </a:stretch>
          </p:blipFill>
          <p:spPr>
            <a:xfrm>
              <a:off x="111760" y="-2"/>
              <a:ext cx="2966641" cy="296664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7" y="0"/>
                    <a:pt x="0" y="4837"/>
                    <a:pt x="0" y="10801"/>
                  </a:cubicBezTo>
                  <a:cubicBezTo>
                    <a:pt x="0" y="16766"/>
                    <a:pt x="4837" y="21600"/>
                    <a:pt x="10801" y="21600"/>
                  </a:cubicBezTo>
                  <a:cubicBezTo>
                    <a:pt x="16766" y="21600"/>
                    <a:pt x="21600" y="16766"/>
                    <a:pt x="21600" y="10801"/>
                  </a:cubicBezTo>
                  <a:cubicBezTo>
                    <a:pt x="21600" y="4837"/>
                    <a:pt x="16766" y="0"/>
                    <a:pt x="10801" y="0"/>
                  </a:cubicBezTo>
                  <a:close/>
                </a:path>
              </a:pathLst>
            </a:custGeom>
            <a:ln w="127000" cap="rnd">
              <a:solidFill>
                <a:srgbClr val="79ABA3"/>
              </a:solidFill>
              <a:prstDash val="solid"/>
              <a:round/>
            </a:ln>
            <a:effectLst>
              <a:outerShdw blurRad="762000" dist="584200" dir="5400000" rotWithShape="0">
                <a:srgbClr val="000000">
                  <a:alpha val="22000"/>
                </a:srgbClr>
              </a:outerShdw>
            </a:effectLst>
          </p:spPr>
        </p:pic>
        <p:sp>
          <p:nvSpPr>
            <p:cNvPr id="620" name="Tekstvak 7"/>
            <p:cNvSpPr/>
            <p:nvPr/>
          </p:nvSpPr>
          <p:spPr>
            <a:xfrm>
              <a:off x="0" y="3017520"/>
              <a:ext cx="3190245" cy="7386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Fin. adviseur 2</a:t>
              </a:r>
            </a:p>
          </p:txBody>
        </p:sp>
      </p:grpSp>
      <p:sp>
        <p:nvSpPr>
          <p:cNvPr id="622" name="Tekstvak 9"/>
          <p:cNvSpPr txBox="1"/>
          <p:nvPr/>
        </p:nvSpPr>
        <p:spPr>
          <a:xfrm>
            <a:off x="1607049" y="1313226"/>
            <a:ext cx="3218721" cy="3693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l" defTabSz="1828800">
              <a:defRPr sz="3600">
                <a:solidFill>
                  <a:srgbClr val="5D7982"/>
                </a:solidFill>
                <a:latin typeface="Open Sans"/>
                <a:ea typeface="Open Sans"/>
                <a:cs typeface="Open Sans"/>
                <a:sym typeface="Open Sans"/>
              </a:defRPr>
            </a:lvl1pPr>
          </a:lstStyle>
          <a:p>
            <a:pPr defTabSz="914400" hangingPunct="0"/>
            <a:r>
              <a:rPr sz="1800" kern="0"/>
              <a:t>Aanvraag MET adviseur</a:t>
            </a:r>
          </a:p>
        </p:txBody>
      </p:sp>
      <p:sp>
        <p:nvSpPr>
          <p:cNvPr id="623" name="Tekstvak 11"/>
          <p:cNvSpPr txBox="1"/>
          <p:nvPr/>
        </p:nvSpPr>
        <p:spPr>
          <a:xfrm>
            <a:off x="1330468" y="3451046"/>
            <a:ext cx="775164" cy="369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Klant</a:t>
            </a:r>
          </a:p>
        </p:txBody>
      </p:sp>
      <p:sp>
        <p:nvSpPr>
          <p:cNvPr id="624" name="Tekstvak 15"/>
          <p:cNvSpPr txBox="1"/>
          <p:nvPr/>
        </p:nvSpPr>
        <p:spPr>
          <a:xfrm>
            <a:off x="4130811" y="4560895"/>
            <a:ext cx="2693173" cy="1754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hangingPunct="0">
              <a:defRPr sz="3600">
                <a:solidFill>
                  <a:srgbClr val="F5F5F5"/>
                </a:solidFill>
                <a:latin typeface="Helvetica"/>
                <a:ea typeface="Helvetica"/>
                <a:cs typeface="Helvetica"/>
                <a:sym typeface="Helvetica"/>
              </a:defRPr>
            </a:pPr>
            <a:r>
              <a:rPr kern="0">
                <a:solidFill>
                  <a:srgbClr val="F5F5F5"/>
                </a:solidFill>
                <a:latin typeface="Helvetica"/>
                <a:cs typeface="Helvetica"/>
                <a:sym typeface="Helvetica"/>
              </a:rPr>
              <a:t>Consumptieve lening</a:t>
            </a:r>
          </a:p>
          <a:p>
            <a:pPr hangingPunct="0">
              <a:defRPr sz="3600">
                <a:solidFill>
                  <a:srgbClr val="F5F5F5"/>
                </a:solidFill>
                <a:latin typeface="Helvetica"/>
                <a:ea typeface="Helvetica"/>
                <a:cs typeface="Helvetica"/>
                <a:sym typeface="Helvetica"/>
              </a:defRPr>
            </a:pPr>
            <a:r>
              <a:rPr kern="0">
                <a:solidFill>
                  <a:srgbClr val="F5F5F5"/>
                </a:solidFill>
                <a:latin typeface="Helvetica"/>
                <a:cs typeface="Helvetica"/>
                <a:sym typeface="Helvetica"/>
              </a:rPr>
              <a:t>€ 30.000,-</a:t>
            </a:r>
          </a:p>
        </p:txBody>
      </p:sp>
      <p:sp>
        <p:nvSpPr>
          <p:cNvPr id="625" name="Pijl: links/rechts 3"/>
          <p:cNvSpPr/>
          <p:nvPr/>
        </p:nvSpPr>
        <p:spPr>
          <a:xfrm>
            <a:off x="2715492" y="2221208"/>
            <a:ext cx="650241" cy="314962"/>
          </a:xfrm>
          <a:prstGeom prst="leftRightArrow">
            <a:avLst>
              <a:gd name="adj1" fmla="val 50000"/>
              <a:gd name="adj2" fmla="val 50000"/>
            </a:avLst>
          </a:prstGeom>
          <a:solidFill>
            <a:srgbClr val="2E8B57"/>
          </a:solidFill>
          <a:ln w="50800">
            <a:solidFill>
              <a:srgbClr val="2E8B57"/>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626" name="Pijl: omlaag 14"/>
          <p:cNvSpPr/>
          <p:nvPr/>
        </p:nvSpPr>
        <p:spPr>
          <a:xfrm>
            <a:off x="2862350" y="2428457"/>
            <a:ext cx="345442" cy="1391920"/>
          </a:xfrm>
          <a:custGeom>
            <a:avLst/>
            <a:gdLst/>
            <a:ahLst/>
            <a:cxnLst>
              <a:cxn ang="0">
                <a:pos x="wd2" y="hd2"/>
              </a:cxn>
              <a:cxn ang="5400000">
                <a:pos x="wd2" y="hd2"/>
              </a:cxn>
              <a:cxn ang="10800000">
                <a:pos x="wd2" y="hd2"/>
              </a:cxn>
              <a:cxn ang="16200000">
                <a:pos x="wd2" y="hd2"/>
              </a:cxn>
            </a:cxnLst>
            <a:rect l="0" t="0" r="r" b="b"/>
            <a:pathLst>
              <a:path w="21600" h="21600" extrusionOk="0">
                <a:moveTo>
                  <a:pt x="0" y="18920"/>
                </a:moveTo>
                <a:lnTo>
                  <a:pt x="5400" y="18920"/>
                </a:lnTo>
                <a:lnTo>
                  <a:pt x="5400" y="0"/>
                </a:lnTo>
                <a:lnTo>
                  <a:pt x="16200" y="0"/>
                </a:lnTo>
                <a:lnTo>
                  <a:pt x="16200" y="18920"/>
                </a:lnTo>
                <a:lnTo>
                  <a:pt x="21600" y="18920"/>
                </a:lnTo>
                <a:lnTo>
                  <a:pt x="10800" y="21600"/>
                </a:lnTo>
                <a:close/>
              </a:path>
            </a:pathLst>
          </a:custGeom>
          <a:solidFill>
            <a:srgbClr val="2E8B57"/>
          </a:solidFill>
          <a:ln w="50800">
            <a:solidFill>
              <a:srgbClr val="2E8B57"/>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sp>
        <p:nvSpPr>
          <p:cNvPr id="627" name="Rechthoek: afgeronde hoeken 20"/>
          <p:cNvSpPr/>
          <p:nvPr/>
        </p:nvSpPr>
        <p:spPr>
          <a:xfrm>
            <a:off x="453967" y="4294192"/>
            <a:ext cx="9174482" cy="2103123"/>
          </a:xfrm>
          <a:prstGeom prst="roundRect">
            <a:avLst>
              <a:gd name="adj" fmla="val 16667"/>
            </a:avLst>
          </a:prstGeom>
          <a:solidFill>
            <a:srgbClr val="CEEFDD"/>
          </a:solidFill>
          <a:ln w="50800">
            <a:solidFill>
              <a:srgbClr val="CEEFDD"/>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pic>
        <p:nvPicPr>
          <p:cNvPr id="628" name="Afbeelding 71" descr="Afbeelding 71"/>
          <p:cNvPicPr>
            <a:picLocks noChangeAspect="1"/>
          </p:cNvPicPr>
          <p:nvPr/>
        </p:nvPicPr>
        <p:blipFill>
          <a:blip r:embed="rId4"/>
          <a:stretch>
            <a:fillRect/>
          </a:stretch>
        </p:blipFill>
        <p:spPr>
          <a:xfrm>
            <a:off x="768699" y="4677193"/>
            <a:ext cx="2266371" cy="1114515"/>
          </a:xfrm>
          <a:prstGeom prst="rect">
            <a:avLst/>
          </a:prstGeom>
          <a:ln w="12700">
            <a:miter lim="400000"/>
          </a:ln>
        </p:spPr>
      </p:pic>
      <p:sp>
        <p:nvSpPr>
          <p:cNvPr id="629" name="Pijl: rechts 26"/>
          <p:cNvSpPr/>
          <p:nvPr/>
        </p:nvSpPr>
        <p:spPr>
          <a:xfrm>
            <a:off x="5965461" y="5051569"/>
            <a:ext cx="904242" cy="365762"/>
          </a:xfrm>
          <a:prstGeom prst="rightArrow">
            <a:avLst>
              <a:gd name="adj1" fmla="val 50000"/>
              <a:gd name="adj2" fmla="val 50000"/>
            </a:avLst>
          </a:prstGeom>
          <a:solidFill>
            <a:srgbClr val="2E8B57"/>
          </a:solidFill>
          <a:ln w="50800">
            <a:solidFill>
              <a:srgbClr val="2E8B57"/>
            </a:solidFill>
          </a:ln>
        </p:spPr>
        <p:txBody>
          <a:bodyPr lIns="45718" tIns="45718" rIns="45718" bIns="45718" anchor="ctr"/>
          <a:lstStyle/>
          <a:p>
            <a:pPr algn="ctr" hangingPunct="0">
              <a:defRPr sz="3600">
                <a:solidFill>
                  <a:srgbClr val="F5F5F5"/>
                </a:solidFill>
                <a:latin typeface="Calibri"/>
                <a:ea typeface="Calibri"/>
                <a:cs typeface="Calibri"/>
                <a:sym typeface="Calibri"/>
              </a:defRPr>
            </a:pPr>
            <a:endParaRPr kern="0">
              <a:solidFill>
                <a:srgbClr val="F5F5F5"/>
              </a:solidFill>
              <a:latin typeface="Calibri"/>
              <a:cs typeface="Calibri"/>
              <a:sym typeface="Calibri"/>
            </a:endParaRPr>
          </a:p>
        </p:txBody>
      </p:sp>
      <p:pic>
        <p:nvPicPr>
          <p:cNvPr id="630" name="Afbeelding 76" descr="Afbeelding 76"/>
          <p:cNvPicPr>
            <a:picLocks noChangeAspect="1"/>
          </p:cNvPicPr>
          <p:nvPr/>
        </p:nvPicPr>
        <p:blipFill>
          <a:blip r:embed="rId5"/>
          <a:stretch>
            <a:fillRect/>
          </a:stretch>
        </p:blipFill>
        <p:spPr>
          <a:xfrm>
            <a:off x="7400714" y="4259003"/>
            <a:ext cx="1696723" cy="1717042"/>
          </a:xfrm>
          <a:prstGeom prst="rect">
            <a:avLst/>
          </a:prstGeom>
          <a:ln w="12700">
            <a:miter lim="400000"/>
          </a:ln>
        </p:spPr>
      </p:pic>
      <p:sp>
        <p:nvSpPr>
          <p:cNvPr id="631" name="Tekstvak 29"/>
          <p:cNvSpPr txBox="1"/>
          <p:nvPr/>
        </p:nvSpPr>
        <p:spPr>
          <a:xfrm>
            <a:off x="3296532" y="4780751"/>
            <a:ext cx="2316944" cy="9233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lvl1pPr algn="l" defTabSz="1828800">
              <a:defRPr sz="3600">
                <a:solidFill>
                  <a:srgbClr val="424242"/>
                </a:solidFill>
                <a:latin typeface="Helvetica"/>
                <a:ea typeface="Helvetica"/>
                <a:cs typeface="Helvetica"/>
                <a:sym typeface="Helvetica"/>
              </a:defRPr>
            </a:lvl1pPr>
          </a:lstStyle>
          <a:p>
            <a:pPr defTabSz="914400" hangingPunct="0"/>
            <a:r>
              <a:rPr sz="1800" kern="0"/>
              <a:t>Energie BespaarHypotheek    € 15.000,- </a:t>
            </a:r>
          </a:p>
        </p:txBody>
      </p:sp>
      <p:sp>
        <p:nvSpPr>
          <p:cNvPr id="632" name="Tekstvak 2"/>
          <p:cNvSpPr txBox="1"/>
          <p:nvPr/>
        </p:nvSpPr>
        <p:spPr>
          <a:xfrm>
            <a:off x="5484084" y="1257447"/>
            <a:ext cx="6632760" cy="22690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marL="285750" indent="-285750" hangingPunct="0">
              <a:lnSpc>
                <a:spcPct val="150000"/>
              </a:lnSpc>
              <a:buSzPct val="100000"/>
              <a:buFont typeface="Calibri"/>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Geen</a:t>
            </a:r>
            <a:r>
              <a:rPr sz="1600" kern="0">
                <a:solidFill>
                  <a:srgbClr val="5D7982"/>
                </a:solidFill>
                <a:latin typeface="Open Sans"/>
                <a:ea typeface="Open Sans"/>
                <a:cs typeface="Open Sans"/>
                <a:sym typeface="Open Sans"/>
              </a:rPr>
              <a:t> extra </a:t>
            </a:r>
            <a:r>
              <a:rPr sz="1600" kern="0" err="1">
                <a:solidFill>
                  <a:srgbClr val="5D7982"/>
                </a:solidFill>
                <a:latin typeface="Open Sans"/>
                <a:ea typeface="Open Sans"/>
                <a:cs typeface="Open Sans"/>
                <a:sym typeface="Open Sans"/>
              </a:rPr>
              <a:t>maandlasten</a:t>
            </a:r>
            <a:endParaRPr sz="1600" kern="0">
              <a:solidFill>
                <a:srgbClr val="5D7982"/>
              </a:solidFill>
              <a:latin typeface="Open Sans"/>
              <a:ea typeface="Open Sans"/>
              <a:cs typeface="Open Sans"/>
              <a:sym typeface="Open Sans"/>
            </a:endParaRPr>
          </a:p>
          <a:p>
            <a:pPr marL="285750" indent="-285750" hangingPunct="0">
              <a:lnSpc>
                <a:spcPct val="150000"/>
              </a:lnSpc>
              <a:buSzPct val="100000"/>
              <a:buFont typeface="Calibri"/>
              <a:buChar char="-"/>
              <a:defRPr sz="3600">
                <a:solidFill>
                  <a:srgbClr val="5D7982"/>
                </a:solidFill>
                <a:latin typeface="Open Sans"/>
                <a:ea typeface="Open Sans"/>
                <a:cs typeface="Open Sans"/>
                <a:sym typeface="Open Sans"/>
              </a:defRPr>
            </a:pPr>
            <a:r>
              <a:rPr sz="1600" kern="0">
                <a:solidFill>
                  <a:srgbClr val="5D7982"/>
                </a:solidFill>
                <a:latin typeface="Open Sans"/>
                <a:ea typeface="Open Sans"/>
                <a:cs typeface="Open Sans"/>
                <a:sym typeface="Open Sans"/>
              </a:rPr>
              <a:t>ISDE </a:t>
            </a:r>
            <a:r>
              <a:rPr sz="1600" kern="0" err="1">
                <a:solidFill>
                  <a:srgbClr val="5D7982"/>
                </a:solidFill>
                <a:latin typeface="Open Sans"/>
                <a:ea typeface="Open Sans"/>
                <a:cs typeface="Open Sans"/>
                <a:sym typeface="Open Sans"/>
              </a:rPr>
              <a:t>subsidie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kan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meegefinancierd</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worden</a:t>
            </a:r>
            <a:endParaRPr sz="1600" kern="0">
              <a:solidFill>
                <a:srgbClr val="5D7982"/>
              </a:solidFill>
              <a:latin typeface="Open Sans"/>
              <a:ea typeface="Open Sans"/>
              <a:cs typeface="Open Sans"/>
              <a:sym typeface="Open Sans"/>
            </a:endParaRPr>
          </a:p>
          <a:p>
            <a:pPr marL="285750" indent="-285750" hangingPunct="0">
              <a:lnSpc>
                <a:spcPct val="150000"/>
              </a:lnSpc>
              <a:buSzPct val="100000"/>
              <a:buFont typeface="Calibri"/>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Subsidie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volkshuisvesting</a:t>
            </a:r>
            <a:r>
              <a:rPr sz="1600" kern="0">
                <a:solidFill>
                  <a:srgbClr val="5D7982"/>
                </a:solidFill>
                <a:latin typeface="Open Sans"/>
                <a:ea typeface="Open Sans"/>
                <a:cs typeface="Open Sans"/>
                <a:sym typeface="Open Sans"/>
              </a:rPr>
              <a:t> (max € 8.600,- </a:t>
            </a:r>
            <a:r>
              <a:rPr sz="1600" kern="0" err="1">
                <a:solidFill>
                  <a:srgbClr val="5D7982"/>
                </a:solidFill>
                <a:latin typeface="Open Sans"/>
                <a:ea typeface="Open Sans"/>
                <a:cs typeface="Open Sans"/>
                <a:sym typeface="Open Sans"/>
              </a:rPr>
              <a:t>kan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buiten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beschouwing</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gelaten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worden</a:t>
            </a:r>
            <a:r>
              <a:rPr sz="1600" kern="0">
                <a:solidFill>
                  <a:srgbClr val="5D7982"/>
                </a:solidFill>
                <a:latin typeface="Open Sans"/>
                <a:ea typeface="Open Sans"/>
                <a:cs typeface="Open Sans"/>
                <a:sym typeface="Open Sans"/>
              </a:rPr>
              <a:t>)</a:t>
            </a:r>
          </a:p>
          <a:p>
            <a:pPr hangingPunct="0">
              <a:lnSpc>
                <a:spcPct val="150000"/>
              </a:lnSpc>
              <a:defRPr sz="3600" b="1">
                <a:solidFill>
                  <a:srgbClr val="5D7982"/>
                </a:solidFill>
                <a:latin typeface="Open Sans"/>
                <a:ea typeface="Open Sans"/>
                <a:cs typeface="Open Sans"/>
                <a:sym typeface="Open Sans"/>
              </a:defRPr>
            </a:pPr>
            <a:r>
              <a:rPr sz="1600" b="1" kern="0" err="1">
                <a:solidFill>
                  <a:srgbClr val="5D7982"/>
                </a:solidFill>
                <a:latin typeface="Open Sans"/>
                <a:ea typeface="Open Sans"/>
                <a:cs typeface="Open Sans"/>
                <a:sym typeface="Open Sans"/>
              </a:rPr>
              <a:t>Bijkomend</a:t>
            </a:r>
            <a:r>
              <a:rPr sz="1600" b="1" kern="0">
                <a:solidFill>
                  <a:srgbClr val="5D7982"/>
                </a:solidFill>
                <a:latin typeface="Open Sans"/>
                <a:ea typeface="Open Sans"/>
                <a:cs typeface="Open Sans"/>
                <a:sym typeface="Open Sans"/>
              </a:rPr>
              <a:t>;</a:t>
            </a:r>
          </a:p>
          <a:p>
            <a:pPr marL="285750" indent="-285750" hangingPunct="0">
              <a:lnSpc>
                <a:spcPct val="150000"/>
              </a:lnSpc>
              <a:buSzPct val="100000"/>
              <a:buFont typeface="Calibri"/>
              <a:buChar char="-"/>
              <a:defRPr sz="36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Klant</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woont</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samen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willen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situatie</a:t>
            </a:r>
            <a:r>
              <a:rPr sz="1600" kern="0">
                <a:solidFill>
                  <a:srgbClr val="5D7982"/>
                </a:solidFill>
                <a:latin typeface="Open Sans"/>
                <a:ea typeface="Open Sans"/>
                <a:cs typeface="Open Sans"/>
                <a:sym typeface="Open Sans"/>
              </a:rPr>
              <a:t> bij </a:t>
            </a:r>
            <a:r>
              <a:rPr sz="1600" kern="0" err="1">
                <a:solidFill>
                  <a:srgbClr val="5D7982"/>
                </a:solidFill>
                <a:latin typeface="Open Sans"/>
                <a:ea typeface="Open Sans"/>
                <a:cs typeface="Open Sans"/>
                <a:sym typeface="Open Sans"/>
              </a:rPr>
              <a:t>overlijden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regelen</a:t>
            </a:r>
            <a:r>
              <a:rPr sz="1600" kern="0">
                <a:solidFill>
                  <a:srgbClr val="5D7982"/>
                </a:solidFill>
                <a:latin typeface="Open Sans"/>
                <a:ea typeface="Open Sans"/>
                <a:cs typeface="Open Sans"/>
                <a:sym typeface="Open Sans"/>
              </a:rPr>
              <a: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Praktijkvoorbeelden – specifieke wijken</a:t>
            </a:r>
          </a:p>
        </p:txBody>
      </p:sp>
      <p:sp>
        <p:nvSpPr>
          <p:cNvPr id="635"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36" name="Voorbeelden uit de praktijk:…"/>
          <p:cNvSpPr txBox="1"/>
          <p:nvPr/>
        </p:nvSpPr>
        <p:spPr>
          <a:xfrm>
            <a:off x="879866" y="1662898"/>
            <a:ext cx="11371396" cy="39102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457200" hangingPunct="0">
              <a:lnSpc>
                <a:spcPct val="90000"/>
              </a:lnSpc>
              <a:spcBef>
                <a:spcPts val="600"/>
              </a:spcBef>
              <a:defRPr sz="3200" b="1">
                <a:solidFill>
                  <a:srgbClr val="5D7982"/>
                </a:solidFill>
                <a:latin typeface="Open Sans"/>
                <a:ea typeface="Open Sans"/>
                <a:cs typeface="Open Sans"/>
                <a:sym typeface="Open Sans"/>
              </a:defRPr>
            </a:pPr>
            <a:r>
              <a:rPr sz="1600" b="1" kern="0" err="1">
                <a:solidFill>
                  <a:srgbClr val="5D7982"/>
                </a:solidFill>
                <a:latin typeface="Open Sans"/>
                <a:ea typeface="Open Sans"/>
                <a:cs typeface="Open Sans"/>
                <a:sym typeface="Open Sans"/>
              </a:rPr>
              <a:t>Integraal</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werken</a:t>
            </a:r>
            <a:r>
              <a:rPr sz="1600" b="1" kern="0">
                <a:solidFill>
                  <a:srgbClr val="5D7982"/>
                </a:solidFill>
                <a:latin typeface="Open Sans"/>
                <a:ea typeface="Open Sans"/>
                <a:cs typeface="Open Sans"/>
                <a:sym typeface="Open Sans"/>
              </a:rPr>
              <a:t> met </a:t>
            </a:r>
            <a:r>
              <a:rPr sz="1600" b="1" kern="0" err="1">
                <a:solidFill>
                  <a:srgbClr val="5D7982"/>
                </a:solidFill>
                <a:latin typeface="Open Sans"/>
                <a:ea typeface="Open Sans"/>
                <a:cs typeface="Open Sans"/>
                <a:sym typeface="Open Sans"/>
              </a:rPr>
              <a:t>voorbeelden</a:t>
            </a:r>
            <a:r>
              <a:rPr sz="1600" b="1" kern="0">
                <a:solidFill>
                  <a:srgbClr val="5D7982"/>
                </a:solidFill>
                <a:latin typeface="Open Sans"/>
                <a:ea typeface="Open Sans"/>
                <a:cs typeface="Open Sans"/>
                <a:sym typeface="Open Sans"/>
              </a:rPr>
              <a:t> </a:t>
            </a:r>
            <a:r>
              <a:rPr sz="1600" b="1" kern="0" err="1">
                <a:solidFill>
                  <a:srgbClr val="5D7982"/>
                </a:solidFill>
                <a:latin typeface="Open Sans"/>
                <a:ea typeface="Open Sans"/>
                <a:cs typeface="Open Sans"/>
                <a:sym typeface="Open Sans"/>
              </a:rPr>
              <a:t>uit</a:t>
            </a:r>
            <a:r>
              <a:rPr sz="1600" b="1" kern="0">
                <a:solidFill>
                  <a:srgbClr val="5D7982"/>
                </a:solidFill>
                <a:latin typeface="Open Sans"/>
                <a:ea typeface="Open Sans"/>
                <a:cs typeface="Open Sans"/>
                <a:sym typeface="Open Sans"/>
              </a:rPr>
              <a:t> de </a:t>
            </a:r>
            <a:r>
              <a:rPr sz="1600" b="1" kern="0" err="1">
                <a:solidFill>
                  <a:srgbClr val="5D7982"/>
                </a:solidFill>
                <a:latin typeface="Open Sans"/>
                <a:ea typeface="Open Sans"/>
                <a:cs typeface="Open Sans"/>
                <a:sym typeface="Open Sans"/>
              </a:rPr>
              <a:t>praktijk</a:t>
            </a:r>
            <a:r>
              <a:rPr sz="1600" b="1" kern="0">
                <a:solidFill>
                  <a:srgbClr val="5D7982"/>
                </a:solidFill>
                <a:latin typeface="Open Sans"/>
                <a:ea typeface="Open Sans"/>
                <a:cs typeface="Open Sans"/>
                <a:sym typeface="Open Sans"/>
              </a:rPr>
              <a:t>:</a:t>
            </a:r>
          </a:p>
          <a:p>
            <a:pPr defTabSz="457200" hangingPunct="0">
              <a:lnSpc>
                <a:spcPct val="90000"/>
              </a:lnSpc>
              <a:spcBef>
                <a:spcPts val="600"/>
              </a:spcBef>
              <a:defRPr sz="3200" b="1">
                <a:solidFill>
                  <a:srgbClr val="5D7982"/>
                </a:solidFill>
                <a:latin typeface="Open Sans"/>
                <a:ea typeface="Open Sans"/>
                <a:cs typeface="Open Sans"/>
                <a:sym typeface="Open Sans"/>
              </a:defRPr>
            </a:pPr>
            <a:endParaRPr sz="1700" b="1" kern="0">
              <a:solidFill>
                <a:srgbClr val="000000"/>
              </a:solidFill>
              <a:latin typeface="Open Sans"/>
              <a:ea typeface="Open Sans"/>
              <a:cs typeface="Open Sans"/>
              <a:sym typeface="Open Sans"/>
            </a:endParaRPr>
          </a:p>
          <a:p>
            <a:pPr defTabSz="457200" hangingPunct="0">
              <a:lnSpc>
                <a:spcPct val="90000"/>
              </a:lnSpc>
              <a:spcBef>
                <a:spcPts val="600"/>
              </a:spcBef>
              <a:defRPr sz="3200" i="1">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stad</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integrale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wijkaanpak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waarbij</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relatief</a:t>
            </a:r>
            <a:r>
              <a:rPr sz="1600"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veel</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lage</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inkomens</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en</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veel</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sociale</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armoede</a:t>
            </a:r>
            <a:r>
              <a:rPr sz="1600" i="1" kern="0">
                <a:solidFill>
                  <a:srgbClr val="4A6168"/>
                </a:solidFill>
                <a:latin typeface="Open Sans"/>
                <a:ea typeface="Open Sans"/>
                <a:cs typeface="Open Sans"/>
                <a:sym typeface="Open Sans"/>
              </a:rPr>
              <a:t> - </a:t>
            </a:r>
            <a:r>
              <a:rPr sz="1600" i="1" kern="0" err="1">
                <a:solidFill>
                  <a:srgbClr val="4A6168"/>
                </a:solidFill>
                <a:latin typeface="Open Sans"/>
                <a:ea typeface="Open Sans"/>
                <a:cs typeface="Open Sans"/>
                <a:sym typeface="Open Sans"/>
              </a:rPr>
              <a:t>allochtone</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bevolkingsdeel</a:t>
            </a:r>
            <a:r>
              <a:rPr sz="1600" i="1" kern="0">
                <a:solidFill>
                  <a:srgbClr val="4A6168"/>
                </a:solidFill>
                <a:latin typeface="Open Sans"/>
                <a:ea typeface="Open Sans"/>
                <a:cs typeface="Open Sans"/>
                <a:sym typeface="Open Sans"/>
              </a:rPr>
              <a:t> is </a:t>
            </a:r>
            <a:r>
              <a:rPr sz="1600" i="1" kern="0" err="1">
                <a:solidFill>
                  <a:srgbClr val="4A6168"/>
                </a:solidFill>
                <a:latin typeface="Open Sans"/>
                <a:ea typeface="Open Sans"/>
                <a:cs typeface="Open Sans"/>
                <a:sym typeface="Open Sans"/>
              </a:rPr>
              <a:t>groot</a:t>
            </a:r>
            <a:r>
              <a:rPr sz="1600" i="1" kern="0">
                <a:solidFill>
                  <a:srgbClr val="4A6168"/>
                </a:solidFill>
                <a:latin typeface="Open Sans"/>
                <a:ea typeface="Open Sans"/>
                <a:cs typeface="Open Sans"/>
                <a:sym typeface="Open Sans"/>
              </a:rPr>
              <a:t> </a:t>
            </a:r>
          </a:p>
          <a:p>
            <a:pPr defTabSz="457200" hangingPunct="0">
              <a:lnSpc>
                <a:spcPct val="90000"/>
              </a:lnSpc>
              <a:spcBef>
                <a:spcPts val="600"/>
              </a:spcBef>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lnSpc>
                <a:spcPct val="90000"/>
              </a:lnSpc>
              <a:spcBef>
                <a:spcPts val="600"/>
              </a:spcBef>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Gemiddelde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investering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p.w.</a:t>
            </a:r>
            <a:r>
              <a:rPr sz="1600" kern="0">
                <a:solidFill>
                  <a:srgbClr val="4A6168"/>
                </a:solidFill>
                <a:latin typeface="Open Sans"/>
                <a:ea typeface="Open Sans"/>
                <a:cs typeface="Open Sans"/>
                <a:sym typeface="Open Sans"/>
              </a:rPr>
              <a:t> ca.€ 25.000,-</a:t>
            </a:r>
          </a:p>
          <a:p>
            <a:pPr defTabSz="457200" hangingPunct="0">
              <a:lnSpc>
                <a:spcPct val="90000"/>
              </a:lnSpc>
              <a:spcBef>
                <a:spcPts val="600"/>
              </a:spcBef>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lnSpc>
                <a:spcPct val="90000"/>
              </a:lnSpc>
              <a:spcBef>
                <a:spcPts val="600"/>
              </a:spcBef>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PAW </a:t>
            </a:r>
            <a:r>
              <a:rPr sz="1600" kern="0" err="1">
                <a:solidFill>
                  <a:srgbClr val="4A6168"/>
                </a:solidFill>
                <a:latin typeface="Open Sans"/>
                <a:ea typeface="Open Sans"/>
                <a:cs typeface="Open Sans"/>
                <a:sym typeface="Open Sans"/>
              </a:rPr>
              <a:t>aanpak</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VHF-</a:t>
            </a:r>
            <a:r>
              <a:rPr sz="1600" kern="0" err="1">
                <a:solidFill>
                  <a:srgbClr val="4A6168"/>
                </a:solidFill>
                <a:latin typeface="Open Sans"/>
                <a:ea typeface="Open Sans"/>
                <a:cs typeface="Open Sans"/>
                <a:sym typeface="Open Sans"/>
              </a:rPr>
              <a:t>gelden</a:t>
            </a:r>
            <a:r>
              <a:rPr sz="1600" kern="0">
                <a:solidFill>
                  <a:srgbClr val="4A6168"/>
                </a:solidFill>
                <a:latin typeface="Open Sans"/>
                <a:ea typeface="Open Sans"/>
                <a:cs typeface="Open Sans"/>
                <a:sym typeface="Open Sans"/>
              </a:rPr>
              <a:t> (= 70% </a:t>
            </a:r>
            <a:r>
              <a:rPr sz="1600" kern="0" err="1">
                <a:solidFill>
                  <a:srgbClr val="4A6168"/>
                </a:solidFill>
                <a:latin typeface="Open Sans"/>
                <a:ea typeface="Open Sans"/>
                <a:cs typeface="Open Sans"/>
                <a:sym typeface="Open Sans"/>
              </a:rPr>
              <a:t>subsidie</a:t>
            </a:r>
            <a:r>
              <a:rPr sz="1600" kern="0">
                <a:solidFill>
                  <a:srgbClr val="4A6168"/>
                </a:solidFill>
                <a:latin typeface="Open Sans"/>
                <a:ea typeface="Open Sans"/>
                <a:cs typeface="Open Sans"/>
                <a:sym typeface="Open Sans"/>
              </a:rPr>
              <a:t>)</a:t>
            </a:r>
          </a:p>
          <a:p>
            <a:pPr defTabSz="457200" hangingPunct="0">
              <a:lnSpc>
                <a:spcPct val="90000"/>
              </a:lnSpc>
              <a:spcBef>
                <a:spcPts val="600"/>
              </a:spcBef>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Eigen </a:t>
            </a:r>
            <a:r>
              <a:rPr sz="1600" kern="0" err="1">
                <a:solidFill>
                  <a:srgbClr val="4A6168"/>
                </a:solidFill>
                <a:latin typeface="Open Sans"/>
                <a:ea typeface="Open Sans"/>
                <a:cs typeface="Open Sans"/>
                <a:sym typeface="Open Sans"/>
              </a:rPr>
              <a:t>bijdrage</a:t>
            </a:r>
            <a:r>
              <a:rPr sz="1600" kern="0">
                <a:solidFill>
                  <a:srgbClr val="4A6168"/>
                </a:solidFill>
                <a:latin typeface="Open Sans"/>
                <a:ea typeface="Open Sans"/>
                <a:cs typeface="Open Sans"/>
                <a:sym typeface="Open Sans"/>
              </a:rPr>
              <a:t> 30% - hoe </a:t>
            </a:r>
            <a:r>
              <a:rPr sz="1600" kern="0" err="1">
                <a:solidFill>
                  <a:srgbClr val="4A6168"/>
                </a:solidFill>
                <a:latin typeface="Open Sans"/>
                <a:ea typeface="Open Sans"/>
                <a:cs typeface="Open Sans"/>
                <a:sym typeface="Open Sans"/>
              </a:rPr>
              <a:t>financieren</a:t>
            </a:r>
            <a:r>
              <a:rPr sz="1600" kern="0">
                <a:solidFill>
                  <a:srgbClr val="4A6168"/>
                </a:solidFill>
                <a:latin typeface="Open Sans"/>
                <a:ea typeface="Open Sans"/>
                <a:cs typeface="Open Sans"/>
                <a:sym typeface="Open Sans"/>
              </a:rPr>
              <a:t> we </a:t>
            </a:r>
            <a:r>
              <a:rPr sz="1600" kern="0" err="1">
                <a:solidFill>
                  <a:srgbClr val="4A6168"/>
                </a:solidFill>
                <a:latin typeface="Open Sans"/>
                <a:ea typeface="Open Sans"/>
                <a:cs typeface="Open Sans"/>
                <a:sym typeface="Open Sans"/>
              </a:rPr>
              <a:t>dit</a:t>
            </a:r>
            <a:r>
              <a:rPr sz="1600" kern="0">
                <a:solidFill>
                  <a:srgbClr val="4A6168"/>
                </a:solidFill>
                <a:latin typeface="Open Sans"/>
                <a:ea typeface="Open Sans"/>
                <a:cs typeface="Open Sans"/>
                <a:sym typeface="Open Sans"/>
              </a:rPr>
              <a:t>? </a:t>
            </a:r>
          </a:p>
          <a:p>
            <a:pPr defTabSz="457200" hangingPunct="0">
              <a:lnSpc>
                <a:spcPct val="90000"/>
              </a:lnSpc>
              <a:spcBef>
                <a:spcPts val="600"/>
              </a:spcBef>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lnSpc>
                <a:spcPct val="90000"/>
              </a:lnSpc>
              <a:spcBef>
                <a:spcPts val="600"/>
              </a:spcBef>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Volledig</a:t>
            </a:r>
            <a:r>
              <a:rPr sz="1600" kern="0">
                <a:solidFill>
                  <a:srgbClr val="4A6168"/>
                </a:solidFill>
                <a:latin typeface="Open Sans"/>
                <a:ea typeface="Open Sans"/>
                <a:cs typeface="Open Sans"/>
                <a:sym typeface="Open Sans"/>
              </a:rPr>
              <a:t> NWF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SVn-pakket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beschikbaar</a:t>
            </a:r>
            <a:r>
              <a:rPr sz="1600" kern="0">
                <a:solidFill>
                  <a:srgbClr val="4A6168"/>
                </a:solidFill>
                <a:latin typeface="Open Sans"/>
                <a:ea typeface="Open Sans"/>
                <a:cs typeface="Open Sans"/>
                <a:sym typeface="Open Sans"/>
              </a:rPr>
              <a:t>.</a:t>
            </a:r>
            <a:endParaRPr sz="1700" kern="0">
              <a:solidFill>
                <a:srgbClr val="4A6168"/>
              </a:solidFill>
              <a:latin typeface="Open Sans"/>
              <a:ea typeface="Open Sans"/>
              <a:cs typeface="Open Sans"/>
              <a:sym typeface="Open Sans"/>
            </a:endParaRPr>
          </a:p>
          <a:p>
            <a:pPr defTabSz="457200" hangingPunct="0">
              <a:lnSpc>
                <a:spcPct val="90000"/>
              </a:lnSpc>
              <a:spcBef>
                <a:spcPts val="600"/>
              </a:spcBef>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ISDE </a:t>
            </a:r>
            <a:r>
              <a:rPr sz="1600" kern="0" err="1">
                <a:solidFill>
                  <a:srgbClr val="4A6168"/>
                </a:solidFill>
                <a:latin typeface="Open Sans"/>
                <a:ea typeface="Open Sans"/>
                <a:cs typeface="Open Sans"/>
                <a:sym typeface="Open Sans"/>
              </a:rPr>
              <a:t>achteraf</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benutten</a:t>
            </a:r>
            <a:r>
              <a:rPr sz="1600" kern="0">
                <a:solidFill>
                  <a:srgbClr val="4A6168"/>
                </a:solidFill>
                <a:latin typeface="Open Sans"/>
                <a:ea typeface="Open Sans"/>
                <a:cs typeface="Open Sans"/>
                <a:sym typeface="Open Sans"/>
              </a:rPr>
              <a:t>…</a:t>
            </a:r>
          </a:p>
          <a:p>
            <a:pPr defTabSz="457200" hangingPunct="0">
              <a:lnSpc>
                <a:spcPct val="90000"/>
              </a:lnSpc>
              <a:spcBef>
                <a:spcPts val="600"/>
              </a:spcBef>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lnSpc>
                <a:spcPct val="90000"/>
              </a:lnSpc>
              <a:spcBef>
                <a:spcPts val="600"/>
              </a:spcBef>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Volledige</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ontzorging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lijkt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essentieel</a:t>
            </a:r>
            <a:endParaRPr sz="1600" kern="0">
              <a:solidFill>
                <a:srgbClr val="4A6168"/>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Bijschrift: pijl-rechts 38">
            <a:extLst>
              <a:ext uri="{FF2B5EF4-FFF2-40B4-BE49-F238E27FC236}">
                <a16:creationId xmlns:a16="http://schemas.microsoft.com/office/drawing/2014/main" id="{4D6B79BC-2773-1565-FD60-0FBF2608EC5A}"/>
              </a:ext>
            </a:extLst>
          </p:cNvPr>
          <p:cNvSpPr/>
          <p:nvPr/>
        </p:nvSpPr>
        <p:spPr>
          <a:xfrm rot="5400000">
            <a:off x="5306100" y="-3648613"/>
            <a:ext cx="1585540" cy="10713064"/>
          </a:xfrm>
          <a:prstGeom prst="rightArrowCallout">
            <a:avLst>
              <a:gd name="adj1" fmla="val 21189"/>
              <a:gd name="adj2" fmla="val 23571"/>
              <a:gd name="adj3" fmla="val 31564"/>
              <a:gd name="adj4" fmla="val 61566"/>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Rechthoek 25">
            <a:extLst>
              <a:ext uri="{FF2B5EF4-FFF2-40B4-BE49-F238E27FC236}">
                <a16:creationId xmlns:a16="http://schemas.microsoft.com/office/drawing/2014/main" id="{93FA4701-1A66-1B62-E4EA-9B9F59BC4716}"/>
              </a:ext>
            </a:extLst>
          </p:cNvPr>
          <p:cNvSpPr/>
          <p:nvPr/>
        </p:nvSpPr>
        <p:spPr>
          <a:xfrm>
            <a:off x="742340" y="2500690"/>
            <a:ext cx="10713062" cy="25301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p:txBody>
      </p:sp>
      <p:sp>
        <p:nvSpPr>
          <p:cNvPr id="6" name="Rechthoek 5">
            <a:extLst>
              <a:ext uri="{FF2B5EF4-FFF2-40B4-BE49-F238E27FC236}">
                <a16:creationId xmlns:a16="http://schemas.microsoft.com/office/drawing/2014/main" id="{FD2B90A1-AEB0-6F26-C204-535959941007}"/>
              </a:ext>
            </a:extLst>
          </p:cNvPr>
          <p:cNvSpPr/>
          <p:nvPr/>
        </p:nvSpPr>
        <p:spPr>
          <a:xfrm>
            <a:off x="8213673" y="2657787"/>
            <a:ext cx="2757947" cy="2222090"/>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a:solidFill>
                  <a:schemeClr val="tx1"/>
                </a:solidFill>
              </a:rPr>
              <a:t>Doe-het-zelf</a:t>
            </a:r>
          </a:p>
          <a:p>
            <a:pPr algn="ctr"/>
            <a:r>
              <a:rPr lang="nl-NL" sz="2000" b="1" err="1">
                <a:solidFill>
                  <a:schemeClr val="tx1"/>
                </a:solidFill>
              </a:rPr>
              <a:t>ontzorging</a:t>
            </a:r>
            <a:endParaRPr lang="nl-NL" sz="2000" b="1">
              <a:solidFill>
                <a:schemeClr val="tx1"/>
              </a:solidFill>
            </a:endParaRPr>
          </a:p>
          <a:p>
            <a:pPr algn="ctr"/>
            <a:r>
              <a:rPr lang="nl-NL" sz="1400" i="1">
                <a:solidFill>
                  <a:schemeClr val="tx1"/>
                </a:solidFill>
              </a:rPr>
              <a:t>Bewoner voert (een deel van de) maatregelen zelf uit.</a:t>
            </a:r>
          </a:p>
        </p:txBody>
      </p:sp>
      <p:pic>
        <p:nvPicPr>
          <p:cNvPr id="9" name="Graphic 8" descr="Gebruiker met effen opvulling">
            <a:extLst>
              <a:ext uri="{FF2B5EF4-FFF2-40B4-BE49-F238E27FC236}">
                <a16:creationId xmlns:a16="http://schemas.microsoft.com/office/drawing/2014/main" id="{6680C2C8-1DE9-CF78-74F3-258EF5D75C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162" y="968397"/>
            <a:ext cx="914400" cy="914400"/>
          </a:xfrm>
          <a:prstGeom prst="rect">
            <a:avLst/>
          </a:prstGeom>
        </p:spPr>
      </p:pic>
      <p:sp>
        <p:nvSpPr>
          <p:cNvPr id="10" name="Tekstvak 9">
            <a:extLst>
              <a:ext uri="{FF2B5EF4-FFF2-40B4-BE49-F238E27FC236}">
                <a16:creationId xmlns:a16="http://schemas.microsoft.com/office/drawing/2014/main" id="{08244555-E654-73B6-15C1-0059F4B3ED52}"/>
              </a:ext>
            </a:extLst>
          </p:cNvPr>
          <p:cNvSpPr txBox="1"/>
          <p:nvPr/>
        </p:nvSpPr>
        <p:spPr>
          <a:xfrm>
            <a:off x="1632155" y="1369979"/>
            <a:ext cx="2684206" cy="523220"/>
          </a:xfrm>
          <a:prstGeom prst="rect">
            <a:avLst/>
          </a:prstGeom>
          <a:noFill/>
        </p:spPr>
        <p:txBody>
          <a:bodyPr wrap="square" rtlCol="0">
            <a:spAutoFit/>
          </a:bodyPr>
          <a:lstStyle/>
          <a:p>
            <a:r>
              <a:rPr lang="nl-NL" sz="1400">
                <a:solidFill>
                  <a:schemeClr val="accent2"/>
                </a:solidFill>
              </a:rPr>
              <a:t>Minima: 100% financieel ontzorgd+gemak+moment </a:t>
            </a:r>
          </a:p>
        </p:txBody>
      </p:sp>
      <p:pic>
        <p:nvPicPr>
          <p:cNvPr id="11" name="Graphic 10" descr="Gebruiker met effen opvulling">
            <a:extLst>
              <a:ext uri="{FF2B5EF4-FFF2-40B4-BE49-F238E27FC236}">
                <a16:creationId xmlns:a16="http://schemas.microsoft.com/office/drawing/2014/main" id="{F1F06FC4-B3FC-D38A-834A-91F03D9E64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2337" y="912779"/>
            <a:ext cx="914400" cy="914400"/>
          </a:xfrm>
          <a:prstGeom prst="rect">
            <a:avLst/>
          </a:prstGeom>
        </p:spPr>
      </p:pic>
      <p:sp>
        <p:nvSpPr>
          <p:cNvPr id="12" name="Tekstvak 11">
            <a:extLst>
              <a:ext uri="{FF2B5EF4-FFF2-40B4-BE49-F238E27FC236}">
                <a16:creationId xmlns:a16="http://schemas.microsoft.com/office/drawing/2014/main" id="{6E3EF181-9310-2667-1224-63C383D1AB80}"/>
              </a:ext>
            </a:extLst>
          </p:cNvPr>
          <p:cNvSpPr txBox="1"/>
          <p:nvPr/>
        </p:nvSpPr>
        <p:spPr>
          <a:xfrm>
            <a:off x="5373330" y="1314362"/>
            <a:ext cx="2684206" cy="523220"/>
          </a:xfrm>
          <a:prstGeom prst="rect">
            <a:avLst/>
          </a:prstGeom>
          <a:noFill/>
        </p:spPr>
        <p:txBody>
          <a:bodyPr wrap="square" rtlCol="0">
            <a:spAutoFit/>
          </a:bodyPr>
          <a:lstStyle/>
          <a:p>
            <a:r>
              <a:rPr lang="nl-NL" sz="1400">
                <a:solidFill>
                  <a:schemeClr val="accent6"/>
                </a:solidFill>
              </a:rPr>
              <a:t>Financieel ‘Zetje nodig’: kleine bijdrage+gemak+moment</a:t>
            </a:r>
          </a:p>
        </p:txBody>
      </p:sp>
      <p:pic>
        <p:nvPicPr>
          <p:cNvPr id="13" name="Graphic 12" descr="Gebruiker met effen opvulling">
            <a:extLst>
              <a:ext uri="{FF2B5EF4-FFF2-40B4-BE49-F238E27FC236}">
                <a16:creationId xmlns:a16="http://schemas.microsoft.com/office/drawing/2014/main" id="{BFBFD170-882A-8F78-ED63-7FA0268828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0722" y="948110"/>
            <a:ext cx="914400" cy="914400"/>
          </a:xfrm>
          <a:prstGeom prst="rect">
            <a:avLst/>
          </a:prstGeom>
        </p:spPr>
      </p:pic>
      <p:sp>
        <p:nvSpPr>
          <p:cNvPr id="14" name="Tekstvak 13">
            <a:extLst>
              <a:ext uri="{FF2B5EF4-FFF2-40B4-BE49-F238E27FC236}">
                <a16:creationId xmlns:a16="http://schemas.microsoft.com/office/drawing/2014/main" id="{5E3F5962-FFB6-B355-B3B6-5DD763CF2219}"/>
              </a:ext>
            </a:extLst>
          </p:cNvPr>
          <p:cNvSpPr txBox="1"/>
          <p:nvPr/>
        </p:nvSpPr>
        <p:spPr>
          <a:xfrm>
            <a:off x="8691714" y="1349693"/>
            <a:ext cx="2823129" cy="523220"/>
          </a:xfrm>
          <a:prstGeom prst="rect">
            <a:avLst/>
          </a:prstGeom>
          <a:noFill/>
        </p:spPr>
        <p:txBody>
          <a:bodyPr wrap="square" rtlCol="0">
            <a:spAutoFit/>
          </a:bodyPr>
          <a:lstStyle/>
          <a:p>
            <a:r>
              <a:rPr lang="nl-NL" sz="1400">
                <a:solidFill>
                  <a:schemeClr val="accent1"/>
                </a:solidFill>
              </a:rPr>
              <a:t>Momentum nodig: geen bijdrage, wel gemak en moment</a:t>
            </a:r>
          </a:p>
        </p:txBody>
      </p:sp>
      <p:pic>
        <p:nvPicPr>
          <p:cNvPr id="15" name="Graphic 14" descr="Introductiepagina met effen opvulling">
            <a:extLst>
              <a:ext uri="{FF2B5EF4-FFF2-40B4-BE49-F238E27FC236}">
                <a16:creationId xmlns:a16="http://schemas.microsoft.com/office/drawing/2014/main" id="{294829FD-9995-3E99-6266-1C43E154BD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3251" y="5768387"/>
            <a:ext cx="914400" cy="914400"/>
          </a:xfrm>
          <a:prstGeom prst="rect">
            <a:avLst/>
          </a:prstGeom>
        </p:spPr>
      </p:pic>
      <p:pic>
        <p:nvPicPr>
          <p:cNvPr id="16" name="Graphic 15" descr="Blad met effen opvulling">
            <a:extLst>
              <a:ext uri="{FF2B5EF4-FFF2-40B4-BE49-F238E27FC236}">
                <a16:creationId xmlns:a16="http://schemas.microsoft.com/office/drawing/2014/main" id="{32EF9E42-19B7-5367-EDC9-D5CD8C9564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01550" y="5704766"/>
            <a:ext cx="366253" cy="366253"/>
          </a:xfrm>
          <a:prstGeom prst="rect">
            <a:avLst/>
          </a:prstGeom>
        </p:spPr>
      </p:pic>
      <p:sp>
        <p:nvSpPr>
          <p:cNvPr id="28" name="Pijl: omlaag 27">
            <a:extLst>
              <a:ext uri="{FF2B5EF4-FFF2-40B4-BE49-F238E27FC236}">
                <a16:creationId xmlns:a16="http://schemas.microsoft.com/office/drawing/2014/main" id="{DA909A29-9460-AFC8-FB09-9386319FCDF9}"/>
              </a:ext>
            </a:extLst>
          </p:cNvPr>
          <p:cNvSpPr/>
          <p:nvPr/>
        </p:nvSpPr>
        <p:spPr>
          <a:xfrm>
            <a:off x="5938051" y="5461575"/>
            <a:ext cx="304800" cy="3819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7" name="Ondertitel 2">
            <a:extLst>
              <a:ext uri="{FF2B5EF4-FFF2-40B4-BE49-F238E27FC236}">
                <a16:creationId xmlns:a16="http://schemas.microsoft.com/office/drawing/2014/main" id="{3085BD82-927B-CA0C-1C5A-0829A6999CD0}"/>
              </a:ext>
            </a:extLst>
          </p:cNvPr>
          <p:cNvSpPr txBox="1">
            <a:spLocks/>
          </p:cNvSpPr>
          <p:nvPr/>
        </p:nvSpPr>
        <p:spPr>
          <a:xfrm>
            <a:off x="638463" y="330980"/>
            <a:ext cx="10915074" cy="10175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200" b="1"/>
              <a:t>Verbouwstromen i.o. koop 2023</a:t>
            </a:r>
          </a:p>
        </p:txBody>
      </p:sp>
      <p:sp>
        <p:nvSpPr>
          <p:cNvPr id="40" name="Rechthoek 39">
            <a:extLst>
              <a:ext uri="{FF2B5EF4-FFF2-40B4-BE49-F238E27FC236}">
                <a16:creationId xmlns:a16="http://schemas.microsoft.com/office/drawing/2014/main" id="{F9875E49-5ABC-D5FF-3561-4740FB8ED2D2}"/>
              </a:ext>
            </a:extLst>
          </p:cNvPr>
          <p:cNvSpPr/>
          <p:nvPr/>
        </p:nvSpPr>
        <p:spPr>
          <a:xfrm>
            <a:off x="4717027" y="2654711"/>
            <a:ext cx="2757947" cy="2222090"/>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a:solidFill>
                  <a:schemeClr val="tx1"/>
                </a:solidFill>
              </a:rPr>
              <a:t>Meerjarige collectieve ontzorging</a:t>
            </a:r>
          </a:p>
          <a:p>
            <a:pPr algn="ctr"/>
            <a:r>
              <a:rPr lang="nl-NL" sz="1400" i="1">
                <a:solidFill>
                  <a:schemeClr val="tx1"/>
                </a:solidFill>
              </a:rPr>
              <a:t>Een bewoner doet mee met een collectieve actie voor specifieke  maatregelen op specifieke momenten en profiteert van inkoopvoordeel en ontzorging.</a:t>
            </a:r>
          </a:p>
        </p:txBody>
      </p:sp>
      <p:sp>
        <p:nvSpPr>
          <p:cNvPr id="2" name="Rechthoek 1">
            <a:extLst>
              <a:ext uri="{FF2B5EF4-FFF2-40B4-BE49-F238E27FC236}">
                <a16:creationId xmlns:a16="http://schemas.microsoft.com/office/drawing/2014/main" id="{1BA3D162-22A0-ACC3-EE8C-9A4AF5950CF9}"/>
              </a:ext>
            </a:extLst>
          </p:cNvPr>
          <p:cNvSpPr/>
          <p:nvPr/>
        </p:nvSpPr>
        <p:spPr>
          <a:xfrm>
            <a:off x="1220380" y="2654711"/>
            <a:ext cx="2757947" cy="2222090"/>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a:solidFill>
                  <a:schemeClr val="tx1"/>
                </a:solidFill>
              </a:rPr>
              <a:t>Totale/ inclusieve collectieve </a:t>
            </a:r>
            <a:r>
              <a:rPr lang="nl-NL" sz="2000" b="1" err="1">
                <a:solidFill>
                  <a:schemeClr val="tx1"/>
                </a:solidFill>
              </a:rPr>
              <a:t>ontzorging</a:t>
            </a:r>
            <a:endParaRPr lang="nl-NL" sz="2000" b="1">
              <a:solidFill>
                <a:schemeClr val="tx1"/>
              </a:solidFill>
            </a:endParaRPr>
          </a:p>
          <a:p>
            <a:pPr algn="ctr"/>
            <a:r>
              <a:rPr lang="nl-NL" sz="1400" i="1">
                <a:solidFill>
                  <a:schemeClr val="tx1"/>
                </a:solidFill>
              </a:rPr>
              <a:t>Een bewoner in energiearmoede zegt ja tegen een integraal pakket waar na woning klaar is om van het gas af te gaan en profiteert van een ‘gratis’ aanbod en volledige en ontzorging.</a:t>
            </a:r>
          </a:p>
        </p:txBody>
      </p:sp>
      <p:sp>
        <p:nvSpPr>
          <p:cNvPr id="3" name="Rechthoek 2">
            <a:extLst>
              <a:ext uri="{FF2B5EF4-FFF2-40B4-BE49-F238E27FC236}">
                <a16:creationId xmlns:a16="http://schemas.microsoft.com/office/drawing/2014/main" id="{60341D37-2D89-154C-B432-24EB7D71CDAB}"/>
              </a:ext>
            </a:extLst>
          </p:cNvPr>
          <p:cNvSpPr/>
          <p:nvPr/>
        </p:nvSpPr>
        <p:spPr>
          <a:xfrm flipV="1">
            <a:off x="742339" y="5087473"/>
            <a:ext cx="10713062" cy="51286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a:p>
            <a:pPr algn="ctr"/>
            <a:endParaRPr lang="nl-NL" sz="2000" b="1" i="1">
              <a:solidFill>
                <a:schemeClr val="tx1"/>
              </a:solidFill>
            </a:endParaRPr>
          </a:p>
        </p:txBody>
      </p:sp>
      <p:sp>
        <p:nvSpPr>
          <p:cNvPr id="4" name="Tekstvak 3">
            <a:extLst>
              <a:ext uri="{FF2B5EF4-FFF2-40B4-BE49-F238E27FC236}">
                <a16:creationId xmlns:a16="http://schemas.microsoft.com/office/drawing/2014/main" id="{EB444489-FCAB-1C93-7DD2-097E104A35F2}"/>
              </a:ext>
            </a:extLst>
          </p:cNvPr>
          <p:cNvSpPr txBox="1"/>
          <p:nvPr/>
        </p:nvSpPr>
        <p:spPr>
          <a:xfrm>
            <a:off x="1399032" y="5222668"/>
            <a:ext cx="8961120"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nl-NL" sz="900"/>
              <a:t>Verlagen drempel financiering &amp; vergroten kans woonplan</a:t>
            </a:r>
            <a:endParaRPr lang="nl-NL" sz="1200">
              <a:solidFill>
                <a:srgbClr val="5E5E5E"/>
              </a:solidFill>
              <a:sym typeface="Helvetica Neue"/>
            </a:endParaRPr>
          </a:p>
        </p:txBody>
      </p:sp>
      <p:pic>
        <p:nvPicPr>
          <p:cNvPr id="7" name="Graphic 6" descr="Bank met effen opvulling">
            <a:extLst>
              <a:ext uri="{FF2B5EF4-FFF2-40B4-BE49-F238E27FC236}">
                <a16:creationId xmlns:a16="http://schemas.microsoft.com/office/drawing/2014/main" id="{B9AB6A0A-7462-6DC0-CDCA-51FCD859EE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84879" y="827287"/>
            <a:ext cx="710311" cy="710311"/>
          </a:xfrm>
          <a:prstGeom prst="rect">
            <a:avLst/>
          </a:prstGeom>
        </p:spPr>
      </p:pic>
      <p:pic>
        <p:nvPicPr>
          <p:cNvPr id="8" name="Graphic 7" descr="Bank met effen opvulling">
            <a:extLst>
              <a:ext uri="{FF2B5EF4-FFF2-40B4-BE49-F238E27FC236}">
                <a16:creationId xmlns:a16="http://schemas.microsoft.com/office/drawing/2014/main" id="{A7060DB1-1423-20FE-DE51-3F375462D2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58419" y="839744"/>
            <a:ext cx="710311" cy="710311"/>
          </a:xfrm>
          <a:prstGeom prst="rect">
            <a:avLst/>
          </a:prstGeom>
        </p:spPr>
      </p:pic>
      <p:pic>
        <p:nvPicPr>
          <p:cNvPr id="18" name="Graphic 17" descr="Bank met effen opvulling">
            <a:extLst>
              <a:ext uri="{FF2B5EF4-FFF2-40B4-BE49-F238E27FC236}">
                <a16:creationId xmlns:a16="http://schemas.microsoft.com/office/drawing/2014/main" id="{5B5ED9CA-395D-7396-EA2E-472F276F0D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12780" y="839743"/>
            <a:ext cx="710311" cy="710311"/>
          </a:xfrm>
          <a:prstGeom prst="rect">
            <a:avLst/>
          </a:prstGeom>
        </p:spPr>
      </p:pic>
      <p:pic>
        <p:nvPicPr>
          <p:cNvPr id="20" name="Graphic 19" descr="Gebruikers met effen opvulling">
            <a:extLst>
              <a:ext uri="{FF2B5EF4-FFF2-40B4-BE49-F238E27FC236}">
                <a16:creationId xmlns:a16="http://schemas.microsoft.com/office/drawing/2014/main" id="{1ED77B3F-18E0-FF5D-C2BE-65873FE268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1162" y="5714251"/>
            <a:ext cx="457200" cy="457200"/>
          </a:xfrm>
          <a:prstGeom prst="rect">
            <a:avLst/>
          </a:prstGeom>
        </p:spPr>
      </p:pic>
      <p:pic>
        <p:nvPicPr>
          <p:cNvPr id="22" name="Graphic 21" descr="Mijngereedschap met effen opvulling">
            <a:extLst>
              <a:ext uri="{FF2B5EF4-FFF2-40B4-BE49-F238E27FC236}">
                <a16:creationId xmlns:a16="http://schemas.microsoft.com/office/drawing/2014/main" id="{66975006-2F87-EEAC-86A1-FAA65635275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1162" y="6171451"/>
            <a:ext cx="457200" cy="457200"/>
          </a:xfrm>
          <a:prstGeom prst="rect">
            <a:avLst/>
          </a:prstGeom>
        </p:spPr>
      </p:pic>
      <p:sp>
        <p:nvSpPr>
          <p:cNvPr id="23" name="Tekstvak 22">
            <a:extLst>
              <a:ext uri="{FF2B5EF4-FFF2-40B4-BE49-F238E27FC236}">
                <a16:creationId xmlns:a16="http://schemas.microsoft.com/office/drawing/2014/main" id="{871EB0DB-3B4E-8906-FF3F-500306438A54}"/>
              </a:ext>
            </a:extLst>
          </p:cNvPr>
          <p:cNvSpPr txBox="1"/>
          <p:nvPr/>
        </p:nvSpPr>
        <p:spPr>
          <a:xfrm>
            <a:off x="1364905" y="5989625"/>
            <a:ext cx="8961120"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nl-NL" sz="1200">
                <a:solidFill>
                  <a:srgbClr val="5E5E5E"/>
                </a:solidFill>
                <a:sym typeface="Helvetica Neue"/>
              </a:rPr>
              <a:t>Ontwikkelen van kennisniveau professionals</a:t>
            </a:r>
          </a:p>
        </p:txBody>
      </p:sp>
    </p:spTree>
    <p:extLst>
      <p:ext uri="{BB962C8B-B14F-4D97-AF65-F5344CB8AC3E}">
        <p14:creationId xmlns:p14="http://schemas.microsoft.com/office/powerpoint/2010/main" val="1798907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TextBox 4"/>
          <p:cNvSpPr txBox="1"/>
          <p:nvPr/>
        </p:nvSpPr>
        <p:spPr>
          <a:xfrm>
            <a:off x="964873" y="637091"/>
            <a:ext cx="9411521"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Praktijkvoorbeelden – specifieke wijken</a:t>
            </a:r>
          </a:p>
        </p:txBody>
      </p:sp>
      <p:sp>
        <p:nvSpPr>
          <p:cNvPr id="639" name="Straight Connector 8"/>
          <p:cNvSpPr/>
          <p:nvPr/>
        </p:nvSpPr>
        <p:spPr>
          <a:xfrm>
            <a:off x="964875" y="130038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40" name="Tekstvak 12"/>
          <p:cNvSpPr txBox="1"/>
          <p:nvPr/>
        </p:nvSpPr>
        <p:spPr>
          <a:xfrm>
            <a:off x="994998" y="1417574"/>
            <a:ext cx="11130883" cy="15696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457200" hangingPunct="0">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a:p>
            <a:pPr defTabSz="457200" hangingPunct="0">
              <a:defRPr sz="3200" b="1">
                <a:solidFill>
                  <a:srgbClr val="000000"/>
                </a:solidFill>
                <a:latin typeface="Open Sans"/>
                <a:ea typeface="Open Sans"/>
                <a:cs typeface="Open Sans"/>
                <a:sym typeface="Open Sans"/>
              </a:defRPr>
            </a:pPr>
            <a:endParaRPr sz="1600" b="1" kern="0">
              <a:solidFill>
                <a:srgbClr val="000000"/>
              </a:solidFill>
              <a:latin typeface="Open Sans"/>
              <a:ea typeface="Open Sans"/>
              <a:cs typeface="Open Sans"/>
              <a:sym typeface="Open Sans"/>
            </a:endParaRPr>
          </a:p>
          <a:p>
            <a:pPr defTabSz="457200" hangingPunct="0">
              <a:defRPr sz="3200" b="1">
                <a:solidFill>
                  <a:srgbClr val="000000"/>
                </a:solidFill>
                <a:latin typeface="Open Sans"/>
                <a:ea typeface="Open Sans"/>
                <a:cs typeface="Open Sans"/>
                <a:sym typeface="Open Sans"/>
              </a:defRPr>
            </a:pPr>
            <a:endParaRPr sz="1600" b="1" kern="0">
              <a:solidFill>
                <a:srgbClr val="000000"/>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p:txBody>
      </p:sp>
      <p:grpSp>
        <p:nvGrpSpPr>
          <p:cNvPr id="643" name="Tijdelijke aanduiding voor afbeelding 9"/>
          <p:cNvGrpSpPr/>
          <p:nvPr/>
        </p:nvGrpSpPr>
        <p:grpSpPr>
          <a:xfrm>
            <a:off x="9056312" y="3759049"/>
            <a:ext cx="2941530" cy="3019695"/>
            <a:chOff x="-2" y="-2"/>
            <a:chExt cx="5883057" cy="6039387"/>
          </a:xfrm>
        </p:grpSpPr>
        <p:sp>
          <p:nvSpPr>
            <p:cNvPr id="641" name="Vorm"/>
            <p:cNvSpPr/>
            <p:nvPr/>
          </p:nvSpPr>
          <p:spPr>
            <a:xfrm>
              <a:off x="-3" y="-3"/>
              <a:ext cx="5883059" cy="6039389"/>
            </a:xfrm>
            <a:custGeom>
              <a:avLst/>
              <a:gdLst/>
              <a:ahLst/>
              <a:cxnLst>
                <a:cxn ang="0">
                  <a:pos x="wd2" y="hd2"/>
                </a:cxn>
                <a:cxn ang="5400000">
                  <a:pos x="wd2" y="hd2"/>
                </a:cxn>
                <a:cxn ang="10800000">
                  <a:pos x="wd2" y="hd2"/>
                </a:cxn>
                <a:cxn ang="16200000">
                  <a:pos x="wd2" y="hd2"/>
                </a:cxn>
              </a:cxnLst>
              <a:rect l="0" t="0" r="r" b="b"/>
              <a:pathLst>
                <a:path w="21600" h="21600" extrusionOk="0">
                  <a:moveTo>
                    <a:pt x="14990" y="0"/>
                  </a:moveTo>
                  <a:lnTo>
                    <a:pt x="15399" y="0"/>
                  </a:lnTo>
                  <a:cubicBezTo>
                    <a:pt x="15445" y="6"/>
                    <a:pt x="15490" y="16"/>
                    <a:pt x="15536" y="16"/>
                  </a:cubicBezTo>
                  <a:cubicBezTo>
                    <a:pt x="15866" y="17"/>
                    <a:pt x="16191" y="62"/>
                    <a:pt x="16513" y="129"/>
                  </a:cubicBezTo>
                  <a:cubicBezTo>
                    <a:pt x="17469" y="326"/>
                    <a:pt x="18299" y="753"/>
                    <a:pt x="18995" y="1423"/>
                  </a:cubicBezTo>
                  <a:cubicBezTo>
                    <a:pt x="19496" y="1906"/>
                    <a:pt x="19885" y="2467"/>
                    <a:pt x="20201" y="3078"/>
                  </a:cubicBezTo>
                  <a:cubicBezTo>
                    <a:pt x="20582" y="3816"/>
                    <a:pt x="20844" y="4594"/>
                    <a:pt x="21041" y="5395"/>
                  </a:cubicBezTo>
                  <a:cubicBezTo>
                    <a:pt x="21201" y="6051"/>
                    <a:pt x="21315" y="6714"/>
                    <a:pt x="21398" y="7383"/>
                  </a:cubicBezTo>
                  <a:cubicBezTo>
                    <a:pt x="21465" y="7917"/>
                    <a:pt x="21516" y="8453"/>
                    <a:pt x="21540" y="8989"/>
                  </a:cubicBezTo>
                  <a:cubicBezTo>
                    <a:pt x="21565" y="9521"/>
                    <a:pt x="21574" y="10052"/>
                    <a:pt x="21590" y="10583"/>
                  </a:cubicBezTo>
                  <a:cubicBezTo>
                    <a:pt x="21591" y="10610"/>
                    <a:pt x="21597" y="10637"/>
                    <a:pt x="21600" y="10664"/>
                  </a:cubicBezTo>
                  <a:lnTo>
                    <a:pt x="21600" y="10936"/>
                  </a:lnTo>
                  <a:cubicBezTo>
                    <a:pt x="21597" y="10975"/>
                    <a:pt x="21591" y="11014"/>
                    <a:pt x="21590" y="11053"/>
                  </a:cubicBezTo>
                  <a:cubicBezTo>
                    <a:pt x="21583" y="11729"/>
                    <a:pt x="21560" y="12406"/>
                    <a:pt x="21510" y="13081"/>
                  </a:cubicBezTo>
                  <a:cubicBezTo>
                    <a:pt x="21448" y="13901"/>
                    <a:pt x="21349" y="14717"/>
                    <a:pt x="21190" y="15524"/>
                  </a:cubicBezTo>
                  <a:cubicBezTo>
                    <a:pt x="21038" y="16291"/>
                    <a:pt x="20834" y="17043"/>
                    <a:pt x="20540" y="17771"/>
                  </a:cubicBezTo>
                  <a:cubicBezTo>
                    <a:pt x="20267" y="18446"/>
                    <a:pt x="19924" y="19083"/>
                    <a:pt x="19461" y="19656"/>
                  </a:cubicBezTo>
                  <a:cubicBezTo>
                    <a:pt x="18795" y="20479"/>
                    <a:pt x="17957" y="21059"/>
                    <a:pt x="16918" y="21355"/>
                  </a:cubicBezTo>
                  <a:cubicBezTo>
                    <a:pt x="16515" y="21470"/>
                    <a:pt x="16103" y="21538"/>
                    <a:pt x="15684" y="21566"/>
                  </a:cubicBezTo>
                  <a:cubicBezTo>
                    <a:pt x="15595" y="21572"/>
                    <a:pt x="15507" y="21588"/>
                    <a:pt x="15418" y="21600"/>
                  </a:cubicBezTo>
                  <a:lnTo>
                    <a:pt x="14990" y="21600"/>
                  </a:lnTo>
                  <a:cubicBezTo>
                    <a:pt x="14932" y="21591"/>
                    <a:pt x="14875" y="21576"/>
                    <a:pt x="14816" y="21573"/>
                  </a:cubicBezTo>
                  <a:cubicBezTo>
                    <a:pt x="14139" y="21538"/>
                    <a:pt x="13473" y="21426"/>
                    <a:pt x="12816" y="21263"/>
                  </a:cubicBezTo>
                  <a:cubicBezTo>
                    <a:pt x="11922" y="21041"/>
                    <a:pt x="11057" y="20734"/>
                    <a:pt x="10212" y="20375"/>
                  </a:cubicBezTo>
                  <a:cubicBezTo>
                    <a:pt x="8981" y="19854"/>
                    <a:pt x="7801" y="19237"/>
                    <a:pt x="6651" y="18564"/>
                  </a:cubicBezTo>
                  <a:cubicBezTo>
                    <a:pt x="5538" y="17912"/>
                    <a:pt x="4464" y="17206"/>
                    <a:pt x="3465" y="16396"/>
                  </a:cubicBezTo>
                  <a:cubicBezTo>
                    <a:pt x="2789" y="15847"/>
                    <a:pt x="2155" y="15256"/>
                    <a:pt x="1599" y="14590"/>
                  </a:cubicBezTo>
                  <a:cubicBezTo>
                    <a:pt x="1152" y="14056"/>
                    <a:pt x="766" y="13484"/>
                    <a:pt x="479" y="12853"/>
                  </a:cubicBezTo>
                  <a:cubicBezTo>
                    <a:pt x="244" y="12335"/>
                    <a:pt x="87" y="11797"/>
                    <a:pt x="32" y="11232"/>
                  </a:cubicBezTo>
                  <a:cubicBezTo>
                    <a:pt x="23" y="11139"/>
                    <a:pt x="11" y="11047"/>
                    <a:pt x="0" y="10954"/>
                  </a:cubicBezTo>
                  <a:lnTo>
                    <a:pt x="0" y="10628"/>
                  </a:lnTo>
                  <a:cubicBezTo>
                    <a:pt x="5" y="10601"/>
                    <a:pt x="13" y="10575"/>
                    <a:pt x="15" y="10548"/>
                  </a:cubicBezTo>
                  <a:cubicBezTo>
                    <a:pt x="33" y="10389"/>
                    <a:pt x="43" y="10229"/>
                    <a:pt x="68" y="10071"/>
                  </a:cubicBezTo>
                  <a:cubicBezTo>
                    <a:pt x="165" y="9440"/>
                    <a:pt x="387" y="8850"/>
                    <a:pt x="696" y="8289"/>
                  </a:cubicBezTo>
                  <a:cubicBezTo>
                    <a:pt x="1093" y="7568"/>
                    <a:pt x="1607" y="6930"/>
                    <a:pt x="2185" y="6339"/>
                  </a:cubicBezTo>
                  <a:cubicBezTo>
                    <a:pt x="2811" y="5698"/>
                    <a:pt x="3498" y="5123"/>
                    <a:pt x="4225" y="4595"/>
                  </a:cubicBezTo>
                  <a:cubicBezTo>
                    <a:pt x="5906" y="3373"/>
                    <a:pt x="7707" y="2346"/>
                    <a:pt x="9601" y="1472"/>
                  </a:cubicBezTo>
                  <a:cubicBezTo>
                    <a:pt x="10615" y="1004"/>
                    <a:pt x="11657" y="609"/>
                    <a:pt x="12744" y="336"/>
                  </a:cubicBezTo>
                  <a:cubicBezTo>
                    <a:pt x="13445" y="159"/>
                    <a:pt x="14154" y="27"/>
                    <a:pt x="14881" y="15"/>
                  </a:cubicBezTo>
                  <a:cubicBezTo>
                    <a:pt x="14918" y="14"/>
                    <a:pt x="14954" y="5"/>
                    <a:pt x="14990" y="0"/>
                  </a:cubicBezTo>
                  <a:close/>
                </a:path>
              </a:pathLst>
            </a:custGeom>
            <a:gradFill flip="none" rotWithShape="1">
              <a:gsLst>
                <a:gs pos="0">
                  <a:srgbClr val="E2F2DE">
                    <a:alpha val="82000"/>
                  </a:srgbClr>
                </a:gs>
                <a:gs pos="99000">
                  <a:srgbClr val="93D0B9">
                    <a:alpha val="30000"/>
                  </a:srgbClr>
                </a:gs>
              </a:gsLst>
              <a:lin ang="2700000" scaled="0"/>
            </a:gradFill>
            <a:ln w="12700" cap="flat">
              <a:noFill/>
              <a:miter lim="400000"/>
            </a:ln>
            <a:effectLst/>
          </p:spPr>
          <p:txBody>
            <a:bodyPr wrap="square" lIns="45718" tIns="45718" rIns="45718" bIns="45718"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642" name="image12.png" descr="image12.png"/>
            <p:cNvPicPr>
              <a:picLocks noChangeAspect="1"/>
            </p:cNvPicPr>
            <p:nvPr/>
          </p:nvPicPr>
          <p:blipFill>
            <a:blip r:embed="rId2"/>
            <a:srcRect r="3" b="3"/>
            <a:stretch>
              <a:fillRect/>
            </a:stretch>
          </p:blipFill>
          <p:spPr>
            <a:xfrm>
              <a:off x="205579" y="67680"/>
              <a:ext cx="5677298" cy="5759848"/>
            </a:xfrm>
            <a:custGeom>
              <a:avLst/>
              <a:gdLst/>
              <a:ahLst/>
              <a:cxnLst>
                <a:cxn ang="0">
                  <a:pos x="wd2" y="hd2"/>
                </a:cxn>
                <a:cxn ang="5400000">
                  <a:pos x="wd2" y="hd2"/>
                </a:cxn>
                <a:cxn ang="10800000">
                  <a:pos x="wd2" y="hd2"/>
                </a:cxn>
                <a:cxn ang="16200000">
                  <a:pos x="wd2" y="hd2"/>
                </a:cxn>
              </a:cxnLst>
              <a:rect l="0" t="0" r="r" b="b"/>
              <a:pathLst>
                <a:path w="21600" h="21600" extrusionOk="0">
                  <a:moveTo>
                    <a:pt x="12889" y="0"/>
                  </a:moveTo>
                  <a:cubicBezTo>
                    <a:pt x="12734" y="34"/>
                    <a:pt x="12578" y="59"/>
                    <a:pt x="12424" y="98"/>
                  </a:cubicBezTo>
                  <a:cubicBezTo>
                    <a:pt x="11298" y="384"/>
                    <a:pt x="10216" y="801"/>
                    <a:pt x="9165" y="1292"/>
                  </a:cubicBezTo>
                  <a:cubicBezTo>
                    <a:pt x="7202" y="2208"/>
                    <a:pt x="5339" y="3285"/>
                    <a:pt x="3597" y="4566"/>
                  </a:cubicBezTo>
                  <a:cubicBezTo>
                    <a:pt x="2846" y="5119"/>
                    <a:pt x="2131" y="5722"/>
                    <a:pt x="1483" y="6394"/>
                  </a:cubicBezTo>
                  <a:cubicBezTo>
                    <a:pt x="911" y="6986"/>
                    <a:pt x="403" y="7624"/>
                    <a:pt x="0" y="8338"/>
                  </a:cubicBezTo>
                  <a:lnTo>
                    <a:pt x="0" y="13749"/>
                  </a:lnTo>
                  <a:cubicBezTo>
                    <a:pt x="254" y="14204"/>
                    <a:pt x="541" y="14639"/>
                    <a:pt x="876" y="15044"/>
                  </a:cubicBezTo>
                  <a:cubicBezTo>
                    <a:pt x="1452" y="15742"/>
                    <a:pt x="2109" y="16364"/>
                    <a:pt x="2809" y="16940"/>
                  </a:cubicBezTo>
                  <a:cubicBezTo>
                    <a:pt x="3844" y="17789"/>
                    <a:pt x="4956" y="18527"/>
                    <a:pt x="6109" y="19211"/>
                  </a:cubicBezTo>
                  <a:cubicBezTo>
                    <a:pt x="7300" y="19917"/>
                    <a:pt x="8524" y="20564"/>
                    <a:pt x="9800" y="21110"/>
                  </a:cubicBezTo>
                  <a:cubicBezTo>
                    <a:pt x="10213" y="21287"/>
                    <a:pt x="10633" y="21450"/>
                    <a:pt x="11056" y="21600"/>
                  </a:cubicBezTo>
                  <a:lnTo>
                    <a:pt x="17955" y="21600"/>
                  </a:lnTo>
                  <a:cubicBezTo>
                    <a:pt x="18495" y="21277"/>
                    <a:pt x="18976" y="20868"/>
                    <a:pt x="19385" y="20357"/>
                  </a:cubicBezTo>
                  <a:cubicBezTo>
                    <a:pt x="19864" y="19756"/>
                    <a:pt x="20219" y="19087"/>
                    <a:pt x="20502" y="18379"/>
                  </a:cubicBezTo>
                  <a:cubicBezTo>
                    <a:pt x="20806" y="17618"/>
                    <a:pt x="21017" y="16826"/>
                    <a:pt x="21174" y="16022"/>
                  </a:cubicBezTo>
                  <a:cubicBezTo>
                    <a:pt x="21339" y="15176"/>
                    <a:pt x="21442" y="14322"/>
                    <a:pt x="21506" y="13462"/>
                  </a:cubicBezTo>
                  <a:cubicBezTo>
                    <a:pt x="21558" y="12755"/>
                    <a:pt x="21581" y="12044"/>
                    <a:pt x="21588" y="11335"/>
                  </a:cubicBezTo>
                  <a:cubicBezTo>
                    <a:pt x="21589" y="11294"/>
                    <a:pt x="21597" y="11254"/>
                    <a:pt x="21600" y="11213"/>
                  </a:cubicBezTo>
                  <a:lnTo>
                    <a:pt x="21600" y="10926"/>
                  </a:lnTo>
                  <a:cubicBezTo>
                    <a:pt x="21597" y="10898"/>
                    <a:pt x="21589" y="10872"/>
                    <a:pt x="21588" y="10844"/>
                  </a:cubicBezTo>
                  <a:cubicBezTo>
                    <a:pt x="21571" y="10287"/>
                    <a:pt x="21563" y="9728"/>
                    <a:pt x="21538" y="9170"/>
                  </a:cubicBezTo>
                  <a:cubicBezTo>
                    <a:pt x="21513" y="8608"/>
                    <a:pt x="21459" y="8049"/>
                    <a:pt x="21390" y="7489"/>
                  </a:cubicBezTo>
                  <a:cubicBezTo>
                    <a:pt x="21304" y="6787"/>
                    <a:pt x="21186" y="6091"/>
                    <a:pt x="21020" y="5403"/>
                  </a:cubicBezTo>
                  <a:cubicBezTo>
                    <a:pt x="20816" y="4563"/>
                    <a:pt x="20546" y="3748"/>
                    <a:pt x="20152" y="2974"/>
                  </a:cubicBezTo>
                  <a:cubicBezTo>
                    <a:pt x="19824" y="2334"/>
                    <a:pt x="19419" y="1745"/>
                    <a:pt x="18900" y="1238"/>
                  </a:cubicBezTo>
                  <a:cubicBezTo>
                    <a:pt x="18285" y="639"/>
                    <a:pt x="17562" y="237"/>
                    <a:pt x="16750" y="0"/>
                  </a:cubicBezTo>
                  <a:lnTo>
                    <a:pt x="12889" y="0"/>
                  </a:lnTo>
                  <a:close/>
                </a:path>
              </a:pathLst>
            </a:custGeom>
            <a:ln w="12700" cap="flat">
              <a:noFill/>
              <a:miter lim="400000"/>
            </a:ln>
            <a:effectLst/>
          </p:spPr>
        </p:pic>
      </p:grpSp>
      <p:sp>
        <p:nvSpPr>
          <p:cNvPr id="644" name="PAW Anjum met het toespitsen op warmtenet met aquathermie - doorlooptijd ca. 10-12 jr.…"/>
          <p:cNvSpPr txBox="1"/>
          <p:nvPr/>
        </p:nvSpPr>
        <p:spPr>
          <a:xfrm>
            <a:off x="976844" y="1706795"/>
            <a:ext cx="8838423" cy="43424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defTabSz="457200" hangingPunct="0">
              <a:lnSpc>
                <a:spcPct val="90000"/>
              </a:lnSpc>
              <a:spcBef>
                <a:spcPts val="600"/>
              </a:spcBef>
              <a:defRPr sz="3200" i="1">
                <a:solidFill>
                  <a:srgbClr val="5D7982"/>
                </a:solidFill>
                <a:latin typeface="Open Sans"/>
                <a:ea typeface="Open Sans"/>
                <a:cs typeface="Open Sans"/>
                <a:sym typeface="Open Sans"/>
              </a:defRPr>
            </a:pPr>
            <a:r>
              <a:rPr sz="1600" i="1" kern="0">
                <a:solidFill>
                  <a:srgbClr val="4A6168"/>
                </a:solidFill>
                <a:latin typeface="Open Sans"/>
                <a:ea typeface="Open Sans"/>
                <a:cs typeface="Open Sans"/>
                <a:sym typeface="Open Sans"/>
              </a:rPr>
              <a:t>PAW Anjum</a:t>
            </a:r>
            <a:r>
              <a:rPr sz="1600" kern="0">
                <a:solidFill>
                  <a:srgbClr val="4A6168"/>
                </a:solidFill>
                <a:latin typeface="Open Sans"/>
                <a:ea typeface="Open Sans"/>
                <a:cs typeface="Open Sans"/>
                <a:sym typeface="Open Sans"/>
              </a:rPr>
              <a:t> met het </a:t>
            </a:r>
            <a:r>
              <a:rPr sz="1600" kern="0" err="1">
                <a:solidFill>
                  <a:srgbClr val="4A6168"/>
                </a:solidFill>
                <a:latin typeface="Open Sans"/>
                <a:ea typeface="Open Sans"/>
                <a:cs typeface="Open Sans"/>
                <a:sym typeface="Open Sans"/>
              </a:rPr>
              <a:t>toespitsen</a:t>
            </a:r>
            <a:r>
              <a:rPr sz="1600" kern="0">
                <a:solidFill>
                  <a:srgbClr val="4A6168"/>
                </a:solidFill>
                <a:latin typeface="Open Sans"/>
                <a:ea typeface="Open Sans"/>
                <a:cs typeface="Open Sans"/>
                <a:sym typeface="Open Sans"/>
              </a:rPr>
              <a:t> op </a:t>
            </a:r>
            <a:r>
              <a:rPr sz="1600" kern="0" err="1">
                <a:solidFill>
                  <a:srgbClr val="4A6168"/>
                </a:solidFill>
                <a:latin typeface="Open Sans"/>
                <a:ea typeface="Open Sans"/>
                <a:cs typeface="Open Sans"/>
                <a:sym typeface="Open Sans"/>
              </a:rPr>
              <a:t>warmtenet</a:t>
            </a:r>
            <a:r>
              <a:rPr sz="1600" kern="0">
                <a:solidFill>
                  <a:srgbClr val="4A6168"/>
                </a:solidFill>
                <a:latin typeface="Open Sans"/>
                <a:ea typeface="Open Sans"/>
                <a:cs typeface="Open Sans"/>
                <a:sym typeface="Open Sans"/>
              </a:rPr>
              <a:t> met </a:t>
            </a:r>
            <a:r>
              <a:rPr sz="1600" kern="0" err="1">
                <a:solidFill>
                  <a:srgbClr val="4A6168"/>
                </a:solidFill>
                <a:latin typeface="Open Sans"/>
                <a:ea typeface="Open Sans"/>
                <a:cs typeface="Open Sans"/>
                <a:sym typeface="Open Sans"/>
              </a:rPr>
              <a:t>aquathermie</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doorlooptijd</a:t>
            </a:r>
            <a:r>
              <a:rPr sz="1600" kern="0">
                <a:solidFill>
                  <a:srgbClr val="4A6168"/>
                </a:solidFill>
                <a:latin typeface="Open Sans"/>
                <a:ea typeface="Open Sans"/>
                <a:cs typeface="Open Sans"/>
                <a:sym typeface="Open Sans"/>
              </a:rPr>
              <a:t> ca. 10-12 jr.</a:t>
            </a:r>
            <a:endParaRPr sz="1700" i="1"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€ 2.000,- </a:t>
            </a:r>
            <a:r>
              <a:rPr sz="1600" kern="0" err="1">
                <a:solidFill>
                  <a:srgbClr val="4A6168"/>
                </a:solidFill>
                <a:latin typeface="Open Sans"/>
                <a:ea typeface="Open Sans"/>
                <a:cs typeface="Open Sans"/>
                <a:sym typeface="Open Sans"/>
              </a:rPr>
              <a:t>subsidie</a:t>
            </a:r>
            <a:r>
              <a:rPr sz="1600" kern="0">
                <a:solidFill>
                  <a:srgbClr val="4A6168"/>
                </a:solidFill>
                <a:latin typeface="Open Sans"/>
                <a:ea typeface="Open Sans"/>
                <a:cs typeface="Open Sans"/>
                <a:sym typeface="Open Sans"/>
              </a:rPr>
              <a:t> om </a:t>
            </a:r>
            <a:r>
              <a:rPr sz="1600" kern="0" err="1">
                <a:solidFill>
                  <a:srgbClr val="4A6168"/>
                </a:solidFill>
                <a:latin typeface="Open Sans"/>
                <a:ea typeface="Open Sans"/>
                <a:cs typeface="Open Sans"/>
                <a:sym typeface="Open Sans"/>
              </a:rPr>
              <a:t>verduurzaming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stimuleren</a:t>
            </a:r>
            <a:r>
              <a:rPr sz="1600" kern="0">
                <a:solidFill>
                  <a:srgbClr val="4A6168"/>
                </a:solidFill>
                <a:latin typeface="Open Sans"/>
                <a:ea typeface="Open Sans"/>
                <a:cs typeface="Open Sans"/>
                <a:sym typeface="Open Sans"/>
              </a:rPr>
              <a:t> </a:t>
            </a:r>
          </a:p>
          <a:p>
            <a:pPr hangingPunct="0">
              <a:lnSpc>
                <a:spcPct val="150000"/>
              </a:lnSpc>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Volledig</a:t>
            </a:r>
            <a:r>
              <a:rPr sz="1600" kern="0">
                <a:solidFill>
                  <a:srgbClr val="4A6168"/>
                </a:solidFill>
                <a:latin typeface="Open Sans"/>
                <a:ea typeface="Open Sans"/>
                <a:cs typeface="Open Sans"/>
                <a:sym typeface="Open Sans"/>
              </a:rPr>
              <a:t> NWF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SVn-pakket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beschikbaar</a:t>
            </a:r>
            <a:r>
              <a:rPr sz="1600" kern="0">
                <a:solidFill>
                  <a:srgbClr val="4A6168"/>
                </a:solidFill>
                <a:latin typeface="Open Sans"/>
                <a:ea typeface="Open Sans"/>
                <a:cs typeface="Open Sans"/>
                <a:sym typeface="Open Sans"/>
              </a:rPr>
              <a:t>.</a:t>
            </a:r>
          </a:p>
          <a:p>
            <a:pPr hangingPunct="0">
              <a:lnSpc>
                <a:spcPct val="150000"/>
              </a:lnSpc>
              <a:defRPr sz="3200">
                <a:solidFill>
                  <a:srgbClr val="5D7982"/>
                </a:solidFill>
                <a:latin typeface="Open Sans"/>
                <a:ea typeface="Open Sans"/>
                <a:cs typeface="Open Sans"/>
                <a:sym typeface="Open Sans"/>
              </a:defRPr>
            </a:pPr>
            <a:endParaRPr sz="17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Wat </a:t>
            </a:r>
            <a:r>
              <a:rPr sz="1600" kern="0" err="1">
                <a:solidFill>
                  <a:srgbClr val="4A6168"/>
                </a:solidFill>
                <a:latin typeface="Open Sans"/>
                <a:ea typeface="Open Sans"/>
                <a:cs typeface="Open Sans"/>
                <a:sym typeface="Open Sans"/>
              </a:rPr>
              <a:t>gaat</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inwoner</a:t>
            </a:r>
            <a:r>
              <a:rPr sz="1600" kern="0">
                <a:solidFill>
                  <a:srgbClr val="4A6168"/>
                </a:solidFill>
                <a:latin typeface="Open Sans"/>
                <a:ea typeface="Open Sans"/>
                <a:cs typeface="Open Sans"/>
                <a:sym typeface="Open Sans"/>
              </a:rPr>
              <a:t> (nu al) </a:t>
            </a:r>
            <a:r>
              <a:rPr sz="1600" kern="0" err="1">
                <a:solidFill>
                  <a:srgbClr val="4A6168"/>
                </a:solidFill>
                <a:latin typeface="Open Sans"/>
                <a:ea typeface="Open Sans"/>
                <a:cs typeface="Open Sans"/>
                <a:sym typeface="Open Sans"/>
              </a:rPr>
              <a:t>doen</a:t>
            </a:r>
            <a:r>
              <a:rPr sz="1600" kern="0">
                <a:solidFill>
                  <a:srgbClr val="4A6168"/>
                </a:solidFill>
                <a:latin typeface="Open Sans"/>
                <a:ea typeface="Open Sans"/>
                <a:cs typeface="Open Sans"/>
                <a:sym typeface="Open Sans"/>
              </a:rPr>
              <a:t>? </a:t>
            </a: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Zelf</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investeren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o.a.</a:t>
            </a:r>
            <a:r>
              <a:rPr sz="1600" kern="0">
                <a:solidFill>
                  <a:srgbClr val="4A6168"/>
                </a:solidFill>
                <a:latin typeface="Open Sans"/>
                <a:ea typeface="Open Sans"/>
                <a:cs typeface="Open Sans"/>
                <a:sym typeface="Open Sans"/>
              </a:rPr>
              <a:t> ISDE </a:t>
            </a:r>
            <a:r>
              <a:rPr sz="1600" kern="0" err="1">
                <a:solidFill>
                  <a:srgbClr val="4A6168"/>
                </a:solidFill>
                <a:latin typeface="Open Sans"/>
                <a:ea typeface="Open Sans"/>
                <a:cs typeface="Open Sans"/>
                <a:sym typeface="Open Sans"/>
              </a:rPr>
              <a:t>benutten</a:t>
            </a:r>
            <a:r>
              <a:rPr sz="1600" kern="0">
                <a:solidFill>
                  <a:srgbClr val="4A6168"/>
                </a:solidFill>
                <a:latin typeface="Open Sans"/>
                <a:ea typeface="Open Sans"/>
                <a:cs typeface="Open Sans"/>
                <a:sym typeface="Open Sans"/>
              </a:rPr>
              <a:t>? </a:t>
            </a:r>
          </a:p>
          <a:p>
            <a:pPr hangingPunct="0">
              <a:lnSpc>
                <a:spcPct val="150000"/>
              </a:lnSpc>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Waardoor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noodzakelijke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deelname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warmtenet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terugloopt</a:t>
            </a:r>
            <a:r>
              <a:rPr sz="1600" kern="0">
                <a:solidFill>
                  <a:srgbClr val="4A6168"/>
                </a:solidFill>
                <a:latin typeface="Open Sans"/>
                <a:ea typeface="Open Sans"/>
                <a:cs typeface="Open Sans"/>
                <a:sym typeface="Open Sans"/>
              </a:rPr>
              <a:t>? </a:t>
            </a:r>
          </a:p>
          <a:p>
            <a:pPr hangingPunct="0">
              <a:lnSpc>
                <a:spcPct val="150000"/>
              </a:lnSpc>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Maar </a:t>
            </a:r>
            <a:r>
              <a:rPr sz="1600" kern="0" err="1">
                <a:solidFill>
                  <a:srgbClr val="4A6168"/>
                </a:solidFill>
                <a:latin typeface="Open Sans"/>
                <a:ea typeface="Open Sans"/>
                <a:cs typeface="Open Sans"/>
                <a:sym typeface="Open Sans"/>
              </a:rPr>
              <a:t>waarbij</a:t>
            </a:r>
            <a:r>
              <a:rPr sz="1600" kern="0">
                <a:solidFill>
                  <a:srgbClr val="4A6168"/>
                </a:solidFill>
                <a:latin typeface="Open Sans"/>
                <a:ea typeface="Open Sans"/>
                <a:cs typeface="Open Sans"/>
                <a:sym typeface="Open Sans"/>
              </a:rPr>
              <a:t> de </a:t>
            </a:r>
            <a:r>
              <a:rPr sz="1600" kern="0" err="1">
                <a:solidFill>
                  <a:srgbClr val="4A6168"/>
                </a:solidFill>
                <a:latin typeface="Open Sans"/>
                <a:ea typeface="Open Sans"/>
                <a:cs typeface="Open Sans"/>
                <a:sym typeface="Open Sans"/>
              </a:rPr>
              <a:t>inwoner</a:t>
            </a:r>
            <a:r>
              <a:rPr sz="1600" kern="0">
                <a:solidFill>
                  <a:srgbClr val="4A6168"/>
                </a:solidFill>
                <a:latin typeface="Open Sans"/>
                <a:ea typeface="Open Sans"/>
                <a:cs typeface="Open Sans"/>
                <a:sym typeface="Open Sans"/>
              </a:rPr>
              <a:t> nu </a:t>
            </a:r>
            <a:r>
              <a:rPr sz="1600" kern="0" err="1">
                <a:solidFill>
                  <a:srgbClr val="4A6168"/>
                </a:solidFill>
                <a:latin typeface="Open Sans"/>
                <a:ea typeface="Open Sans"/>
                <a:cs typeface="Open Sans"/>
                <a:sym typeface="Open Sans"/>
              </a:rPr>
              <a:t>wel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zeker</a:t>
            </a:r>
            <a:r>
              <a:rPr sz="1600" kern="0">
                <a:solidFill>
                  <a:srgbClr val="4A6168"/>
                </a:solidFill>
                <a:latin typeface="Open Sans"/>
                <a:ea typeface="Open Sans"/>
                <a:cs typeface="Open Sans"/>
                <a:sym typeface="Open Sans"/>
              </a:rPr>
              <a:t> is van de ISDE….</a:t>
            </a:r>
          </a:p>
          <a:p>
            <a:pPr hangingPunct="0">
              <a:lnSpc>
                <a:spcPct val="150000"/>
              </a:lnSpc>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endParaRPr sz="1700" kern="0">
              <a:solidFill>
                <a:srgbClr val="4A6168"/>
              </a:solidFill>
              <a:latin typeface="Open Sans"/>
              <a:ea typeface="Open Sans"/>
              <a:cs typeface="Open Sans"/>
              <a:sym typeface="Open Sans"/>
            </a:endParaRPr>
          </a:p>
          <a:p>
            <a:pPr hangingPunct="0">
              <a:lnSpc>
                <a:spcPct val="150000"/>
              </a:lnSpc>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Wat </a:t>
            </a:r>
            <a:r>
              <a:rPr sz="1600" kern="0" err="1">
                <a:solidFill>
                  <a:srgbClr val="4A6168"/>
                </a:solidFill>
                <a:latin typeface="Open Sans"/>
                <a:ea typeface="Open Sans"/>
                <a:cs typeface="Open Sans"/>
                <a:sym typeface="Open Sans"/>
              </a:rPr>
              <a:t>gaan</a:t>
            </a:r>
            <a:r>
              <a:rPr sz="1600" kern="0">
                <a:solidFill>
                  <a:srgbClr val="4A6168"/>
                </a:solidFill>
                <a:latin typeface="Open Sans"/>
                <a:ea typeface="Open Sans"/>
                <a:cs typeface="Open Sans"/>
                <a:sym typeface="Open Sans"/>
              </a:rPr>
              <a:t> we de </a:t>
            </a:r>
            <a:r>
              <a:rPr sz="1600" kern="0" err="1">
                <a:solidFill>
                  <a:srgbClr val="4A6168"/>
                </a:solidFill>
                <a:latin typeface="Open Sans"/>
                <a:ea typeface="Open Sans"/>
                <a:cs typeface="Open Sans"/>
                <a:sym typeface="Open Sans"/>
              </a:rPr>
              <a:t>inwoner</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adviseren</a:t>
            </a:r>
            <a:r>
              <a:rPr sz="1600" kern="0">
                <a:solidFill>
                  <a:srgbClr val="4A6168"/>
                </a:solidFill>
                <a:latin typeface="Open Sans"/>
                <a:ea typeface="Open Sans"/>
                <a:cs typeface="Open Sans"/>
                <a:sym typeface="Open Sans"/>
              </a:rPr>
              <a: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TextBox 4"/>
          <p:cNvSpPr txBox="1"/>
          <p:nvPr/>
        </p:nvSpPr>
        <p:spPr>
          <a:xfrm>
            <a:off x="926250" y="660333"/>
            <a:ext cx="11252879"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Praktijkvoorbeelden – klantspecifiek</a:t>
            </a:r>
          </a:p>
        </p:txBody>
      </p:sp>
      <p:sp>
        <p:nvSpPr>
          <p:cNvPr id="647"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48" name="Individuele voorbeelden uit de praktijk:…"/>
          <p:cNvSpPr txBox="1"/>
          <p:nvPr/>
        </p:nvSpPr>
        <p:spPr>
          <a:xfrm>
            <a:off x="920076" y="1698055"/>
            <a:ext cx="10768541" cy="33209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457200" hangingPunct="0">
              <a:defRPr sz="3200" i="1">
                <a:solidFill>
                  <a:srgbClr val="5D7982"/>
                </a:solidFill>
                <a:latin typeface="Open Sans"/>
                <a:ea typeface="Open Sans"/>
                <a:cs typeface="Open Sans"/>
                <a:sym typeface="Open Sans"/>
              </a:defRPr>
            </a:pPr>
            <a:r>
              <a:rPr sz="1600" i="1" kern="0" err="1">
                <a:solidFill>
                  <a:srgbClr val="4A6168"/>
                </a:solidFill>
                <a:latin typeface="Open Sans"/>
                <a:ea typeface="Open Sans"/>
                <a:cs typeface="Open Sans"/>
                <a:sym typeface="Open Sans"/>
              </a:rPr>
              <a:t>Echtpaar</a:t>
            </a:r>
            <a:r>
              <a:rPr sz="1600" i="1" kern="0">
                <a:solidFill>
                  <a:srgbClr val="4A6168"/>
                </a:solidFill>
                <a:latin typeface="Open Sans"/>
                <a:ea typeface="Open Sans"/>
                <a:cs typeface="Open Sans"/>
                <a:sym typeface="Open Sans"/>
              </a:rPr>
              <a:t> (81/78) - oud MKB</a:t>
            </a:r>
          </a:p>
          <a:p>
            <a:pPr defTabSz="457200" hangingPunct="0">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AOW - </a:t>
            </a:r>
            <a:r>
              <a:rPr sz="1600" kern="0" err="1">
                <a:solidFill>
                  <a:srgbClr val="4A6168"/>
                </a:solidFill>
                <a:latin typeface="Open Sans"/>
                <a:ea typeface="Open Sans"/>
                <a:cs typeface="Open Sans"/>
                <a:sym typeface="Open Sans"/>
              </a:rPr>
              <a:t>geen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hypotheek</a:t>
            </a:r>
            <a:r>
              <a:rPr sz="1600" kern="0">
                <a:solidFill>
                  <a:srgbClr val="4A6168"/>
                </a:solidFill>
                <a:latin typeface="Open Sans"/>
                <a:ea typeface="Open Sans"/>
                <a:cs typeface="Open Sans"/>
                <a:sym typeface="Open Sans"/>
              </a:rPr>
              <a:t> </a:t>
            </a: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Woon</a:t>
            </a:r>
            <a:r>
              <a:rPr sz="1600" kern="0">
                <a:solidFill>
                  <a:srgbClr val="4A6168"/>
                </a:solidFill>
                <a:latin typeface="Open Sans"/>
                <a:ea typeface="Open Sans"/>
                <a:cs typeface="Open Sans"/>
                <a:sym typeface="Open Sans"/>
              </a:rPr>
              <a:t>-/</a:t>
            </a:r>
            <a:r>
              <a:rPr sz="1600" kern="0" err="1">
                <a:solidFill>
                  <a:srgbClr val="4A6168"/>
                </a:solidFill>
                <a:latin typeface="Open Sans"/>
                <a:ea typeface="Open Sans"/>
                <a:cs typeface="Open Sans"/>
                <a:sym typeface="Open Sans"/>
              </a:rPr>
              <a:t>winkelpand</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bovenwoning-winkel</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beneden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verhuurd</a:t>
            </a:r>
            <a:r>
              <a:rPr sz="1600" kern="0">
                <a:solidFill>
                  <a:srgbClr val="4A6168"/>
                </a:solidFill>
                <a:latin typeface="Open Sans"/>
                <a:ea typeface="Open Sans"/>
                <a:cs typeface="Open Sans"/>
                <a:sym typeface="Open Sans"/>
              </a:rPr>
              <a:t> </a:t>
            </a:r>
          </a:p>
          <a:p>
            <a:pPr defTabSz="457200" hangingPunct="0">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Woning</a:t>
            </a:r>
            <a:r>
              <a:rPr sz="1600" kern="0">
                <a:solidFill>
                  <a:srgbClr val="4A6168"/>
                </a:solidFill>
                <a:latin typeface="Open Sans"/>
                <a:ea typeface="Open Sans"/>
                <a:cs typeface="Open Sans"/>
                <a:sym typeface="Open Sans"/>
              </a:rPr>
              <a:t> WOZ - € 225.000</a:t>
            </a:r>
          </a:p>
          <a:p>
            <a:pPr defTabSz="457200" hangingPunct="0">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Winkel WOZ - € 150.000</a:t>
            </a: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lnSpc>
                <a:spcPct val="90000"/>
              </a:lnSpc>
              <a:spcBef>
                <a:spcPts val="600"/>
              </a:spcBef>
              <a:defRPr sz="3200">
                <a:solidFill>
                  <a:srgbClr val="5D7982"/>
                </a:solidFill>
                <a:latin typeface="Open Sans"/>
                <a:ea typeface="Open Sans"/>
                <a:cs typeface="Open Sans"/>
                <a:sym typeface="Open Sans"/>
              </a:defRPr>
            </a:pPr>
            <a:r>
              <a:rPr sz="1600" kern="0">
                <a:solidFill>
                  <a:srgbClr val="4A6168"/>
                </a:solidFill>
                <a:latin typeface="Open Sans"/>
                <a:ea typeface="Open Sans"/>
                <a:cs typeface="Open Sans"/>
                <a:sym typeface="Open Sans"/>
              </a:rPr>
              <a:t>op basis van WMO </a:t>
            </a:r>
            <a:r>
              <a:rPr sz="1600" kern="0" err="1">
                <a:solidFill>
                  <a:srgbClr val="4A6168"/>
                </a:solidFill>
                <a:latin typeface="Open Sans"/>
                <a:ea typeface="Open Sans"/>
                <a:cs typeface="Open Sans"/>
                <a:sym typeface="Open Sans"/>
              </a:rPr>
              <a:t>een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traplift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aangevraagd</a:t>
            </a:r>
            <a:r>
              <a:rPr sz="1600" kern="0">
                <a:solidFill>
                  <a:srgbClr val="4A6168"/>
                </a:solidFill>
                <a:latin typeface="Open Sans"/>
                <a:ea typeface="Open Sans"/>
                <a:cs typeface="Open Sans"/>
                <a:sym typeface="Open Sans"/>
              </a:rPr>
              <a:t> - </a:t>
            </a:r>
            <a:r>
              <a:rPr sz="1600" i="1" kern="0">
                <a:solidFill>
                  <a:srgbClr val="4A6168"/>
                </a:solidFill>
                <a:latin typeface="Open Sans"/>
                <a:ea typeface="Open Sans"/>
                <a:cs typeface="Open Sans"/>
                <a:sym typeface="Open Sans"/>
              </a:rPr>
              <a:t>eigen </a:t>
            </a:r>
            <a:r>
              <a:rPr sz="1600" i="1" kern="0" err="1">
                <a:solidFill>
                  <a:srgbClr val="4A6168"/>
                </a:solidFill>
                <a:latin typeface="Open Sans"/>
                <a:ea typeface="Open Sans"/>
                <a:cs typeface="Open Sans"/>
                <a:sym typeface="Open Sans"/>
              </a:rPr>
              <a:t>bijdrage</a:t>
            </a:r>
            <a:r>
              <a:rPr sz="1600" i="1"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betalen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aan</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gemeente</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binnenkort</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inkomensafhankelijk</a:t>
            </a:r>
            <a:r>
              <a:rPr sz="1600" kern="0">
                <a:solidFill>
                  <a:srgbClr val="4A6168"/>
                </a:solidFill>
                <a:latin typeface="Open Sans"/>
                <a:ea typeface="Open Sans"/>
                <a:cs typeface="Open Sans"/>
                <a:sym typeface="Open Sans"/>
              </a:rPr>
              <a:t>).</a:t>
            </a:r>
          </a:p>
          <a:p>
            <a:pPr defTabSz="457200" hangingPunct="0">
              <a:defRPr sz="3200">
                <a:solidFill>
                  <a:srgbClr val="5D7982"/>
                </a:solidFill>
                <a:latin typeface="Open Sans"/>
                <a:ea typeface="Open Sans"/>
                <a:cs typeface="Open Sans"/>
                <a:sym typeface="Open Sans"/>
              </a:defRPr>
            </a:pPr>
            <a:endParaRPr sz="1600" kern="0">
              <a:solidFill>
                <a:srgbClr val="4A6168"/>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Verzilverlening</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SVn</a:t>
            </a:r>
            <a:r>
              <a:rPr sz="1600" i="1" kern="0">
                <a:solidFill>
                  <a:srgbClr val="4A6168"/>
                </a:solidFill>
                <a:latin typeface="Open Sans"/>
                <a:ea typeface="Open Sans"/>
                <a:cs typeface="Open Sans"/>
                <a:sym typeface="Open Sans"/>
              </a:rPr>
              <a:t> (via </a:t>
            </a:r>
            <a:r>
              <a:rPr sz="1600" i="1" kern="0" err="1">
                <a:solidFill>
                  <a:srgbClr val="4A6168"/>
                </a:solidFill>
                <a:latin typeface="Open Sans"/>
                <a:ea typeface="Open Sans"/>
                <a:cs typeface="Open Sans"/>
                <a:sym typeface="Open Sans"/>
              </a:rPr>
              <a:t>loket</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gemeente</a:t>
            </a:r>
            <a:r>
              <a:rPr sz="1600" i="1" kern="0">
                <a:solidFill>
                  <a:srgbClr val="4A6168"/>
                </a:solidFill>
                <a:latin typeface="Open Sans"/>
                <a:ea typeface="Open Sans"/>
                <a:cs typeface="Open Sans"/>
                <a:sym typeface="Open Sans"/>
              </a:rPr>
              <a:t> of </a:t>
            </a:r>
            <a:r>
              <a:rPr sz="1600" i="1" kern="0" err="1">
                <a:solidFill>
                  <a:srgbClr val="4A6168"/>
                </a:solidFill>
                <a:latin typeface="Open Sans"/>
                <a:ea typeface="Open Sans"/>
                <a:cs typeface="Open Sans"/>
                <a:sym typeface="Open Sans"/>
              </a:rPr>
              <a:t>loket</a:t>
            </a:r>
            <a:r>
              <a:rPr sz="1600" i="1" kern="0">
                <a:solidFill>
                  <a:srgbClr val="4A6168"/>
                </a:solidFill>
                <a:latin typeface="Open Sans"/>
                <a:ea typeface="Open Sans"/>
                <a:cs typeface="Open Sans"/>
                <a:sym typeface="Open Sans"/>
              </a:rPr>
              <a:t> SNN) </a:t>
            </a:r>
            <a:r>
              <a:rPr sz="1600" kern="0">
                <a:solidFill>
                  <a:srgbClr val="4A6168"/>
                </a:solidFill>
                <a:latin typeface="Open Sans"/>
                <a:ea typeface="Open Sans"/>
                <a:cs typeface="Open Sans"/>
                <a:sym typeface="Open Sans"/>
              </a:rPr>
              <a:t>€ 37.500</a:t>
            </a:r>
            <a:endParaRPr sz="1600" i="1" kern="0">
              <a:solidFill>
                <a:srgbClr val="4A6168"/>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r>
              <a:rPr sz="1600" kern="0" err="1">
                <a:solidFill>
                  <a:srgbClr val="4A6168"/>
                </a:solidFill>
                <a:latin typeface="Open Sans"/>
                <a:ea typeface="Open Sans"/>
                <a:cs typeface="Open Sans"/>
                <a:sym typeface="Open Sans"/>
              </a:rPr>
              <a:t>Traplift</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isoleren</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glas</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zonnepanelen</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sedumdak</a:t>
            </a:r>
            <a:r>
              <a:rPr sz="1600" kern="0">
                <a:solidFill>
                  <a:srgbClr val="4A6168"/>
                </a:solidFill>
                <a:latin typeface="Open Sans"/>
                <a:ea typeface="Open Sans"/>
                <a:cs typeface="Open Sans"/>
                <a:sym typeface="Open Sans"/>
              </a:rPr>
              <a:t> - </a:t>
            </a:r>
            <a:r>
              <a:rPr sz="1600" kern="0" err="1">
                <a:solidFill>
                  <a:srgbClr val="4A6168"/>
                </a:solidFill>
                <a:latin typeface="Open Sans"/>
                <a:ea typeface="Open Sans"/>
                <a:cs typeface="Open Sans"/>
                <a:sym typeface="Open Sans"/>
              </a:rPr>
              <a:t>airco</a:t>
            </a:r>
            <a:r>
              <a:rPr sz="1600" kern="0">
                <a:solidFill>
                  <a:srgbClr val="4A6168"/>
                </a:solidFill>
                <a:latin typeface="Open Sans"/>
                <a:ea typeface="Open Sans"/>
                <a:cs typeface="Open Sans"/>
                <a:sym typeface="Open Sans"/>
              </a:rPr>
              <a:t>: </a:t>
            </a:r>
            <a:r>
              <a:rPr sz="1600" kern="0" err="1">
                <a:solidFill>
                  <a:srgbClr val="4A6168"/>
                </a:solidFill>
                <a:latin typeface="Open Sans"/>
                <a:ea typeface="Open Sans"/>
                <a:cs typeface="Open Sans"/>
                <a:sym typeface="Open Sans"/>
              </a:rPr>
              <a:t>kosten</a:t>
            </a:r>
            <a:r>
              <a:rPr sz="1600" kern="0">
                <a:solidFill>
                  <a:srgbClr val="4A6168"/>
                </a:solidFill>
                <a:latin typeface="Open Sans"/>
                <a:ea typeface="Open Sans"/>
                <a:cs typeface="Open Sans"/>
                <a:sym typeface="Open Sans"/>
              </a:rPr>
              <a:t> € 35.000</a:t>
            </a:r>
          </a:p>
          <a:p>
            <a:pPr defTabSz="457200" hangingPunct="0">
              <a:defRPr sz="3200" i="1">
                <a:solidFill>
                  <a:srgbClr val="5D7982"/>
                </a:solidFill>
                <a:latin typeface="Open Sans"/>
                <a:ea typeface="Open Sans"/>
                <a:cs typeface="Open Sans"/>
                <a:sym typeface="Open Sans"/>
              </a:defRPr>
            </a:pPr>
            <a:r>
              <a:rPr sz="1600" i="1" kern="0">
                <a:solidFill>
                  <a:srgbClr val="4A6168"/>
                </a:solidFill>
                <a:latin typeface="Open Sans"/>
                <a:ea typeface="Open Sans"/>
                <a:cs typeface="Open Sans"/>
                <a:sym typeface="Open Sans"/>
              </a:rPr>
              <a:t>ISDE </a:t>
            </a:r>
            <a:r>
              <a:rPr sz="1600" i="1" kern="0" err="1">
                <a:solidFill>
                  <a:srgbClr val="4A6168"/>
                </a:solidFill>
                <a:latin typeface="Open Sans"/>
                <a:ea typeface="Open Sans"/>
                <a:cs typeface="Open Sans"/>
                <a:sym typeface="Open Sans"/>
              </a:rPr>
              <a:t>aanvragen</a:t>
            </a:r>
            <a:endParaRPr sz="1600" i="1" kern="0">
              <a:solidFill>
                <a:srgbClr val="4A6168"/>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TextBox 4"/>
          <p:cNvSpPr txBox="1"/>
          <p:nvPr/>
        </p:nvSpPr>
        <p:spPr>
          <a:xfrm>
            <a:off x="900501"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Praktijkvoorbeelden – klantspecifiek</a:t>
            </a:r>
          </a:p>
        </p:txBody>
      </p:sp>
      <p:sp>
        <p:nvSpPr>
          <p:cNvPr id="651"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52" name="Historisch karakteristiek pand…"/>
          <p:cNvSpPr txBox="1"/>
          <p:nvPr/>
        </p:nvSpPr>
        <p:spPr>
          <a:xfrm>
            <a:off x="900501" y="1260575"/>
            <a:ext cx="10195463" cy="5016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457200" hangingPunct="0">
              <a:defRPr sz="3200" i="1">
                <a:solidFill>
                  <a:srgbClr val="5D7982"/>
                </a:solidFill>
                <a:latin typeface="Open Sans"/>
                <a:ea typeface="Open Sans"/>
                <a:cs typeface="Open Sans"/>
                <a:sym typeface="Open Sans"/>
              </a:defRPr>
            </a:pPr>
            <a:r>
              <a:rPr sz="1600" i="1" kern="0" err="1">
                <a:solidFill>
                  <a:srgbClr val="5D7982"/>
                </a:solidFill>
                <a:latin typeface="Open Sans"/>
                <a:ea typeface="Open Sans"/>
                <a:cs typeface="Open Sans"/>
                <a:sym typeface="Open Sans"/>
              </a:rPr>
              <a:t>Historisch</a:t>
            </a:r>
            <a:r>
              <a:rPr sz="1600" i="1" kern="0">
                <a:solidFill>
                  <a:srgbClr val="5D7982"/>
                </a:solidFill>
                <a:latin typeface="Open Sans"/>
                <a:ea typeface="Open Sans"/>
                <a:cs typeface="Open Sans"/>
                <a:sym typeface="Open Sans"/>
              </a:rPr>
              <a:t> </a:t>
            </a:r>
            <a:r>
              <a:rPr sz="1600" i="1" kern="0" err="1">
                <a:solidFill>
                  <a:srgbClr val="5D7982"/>
                </a:solidFill>
                <a:latin typeface="Open Sans"/>
                <a:ea typeface="Open Sans"/>
                <a:cs typeface="Open Sans"/>
                <a:sym typeface="Open Sans"/>
              </a:rPr>
              <a:t>karakteristiek</a:t>
            </a:r>
            <a:r>
              <a:rPr sz="1600" i="1" kern="0">
                <a:solidFill>
                  <a:srgbClr val="5D7982"/>
                </a:solidFill>
                <a:latin typeface="Open Sans"/>
                <a:ea typeface="Open Sans"/>
                <a:cs typeface="Open Sans"/>
                <a:sym typeface="Open Sans"/>
              </a:rPr>
              <a:t> </a:t>
            </a:r>
            <a:r>
              <a:rPr sz="1600" i="1" kern="0" err="1">
                <a:solidFill>
                  <a:srgbClr val="5D7982"/>
                </a:solidFill>
                <a:latin typeface="Open Sans"/>
                <a:ea typeface="Open Sans"/>
                <a:cs typeface="Open Sans"/>
                <a:sym typeface="Open Sans"/>
              </a:rPr>
              <a:t>pand</a:t>
            </a:r>
            <a:endParaRPr sz="1600" i="1" kern="0">
              <a:solidFill>
                <a:srgbClr val="5D7982"/>
              </a:solidFill>
              <a:latin typeface="Open Sans"/>
              <a:ea typeface="Open Sans"/>
              <a:cs typeface="Open Sans"/>
              <a:sym typeface="Open Sans"/>
            </a:endParaRPr>
          </a:p>
          <a:p>
            <a:pPr marL="342899" indent="-342899" defTabSz="457200" hangingPunct="0">
              <a:buSzPct val="100000"/>
              <a:buFontTx/>
              <a:buChar char="-"/>
              <a:defRPr sz="32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enig</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achterstallig</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onderhoud</a:t>
            </a:r>
            <a:r>
              <a:rPr sz="1600" kern="0">
                <a:solidFill>
                  <a:srgbClr val="5D7982"/>
                </a:solidFill>
                <a:latin typeface="Open Sans"/>
                <a:ea typeface="Open Sans"/>
                <a:cs typeface="Open Sans"/>
                <a:sym typeface="Open Sans"/>
              </a:rPr>
              <a:t> + de wens om </a:t>
            </a:r>
            <a:r>
              <a:rPr sz="1600" kern="0" err="1">
                <a:solidFill>
                  <a:srgbClr val="5D7982"/>
                </a:solidFill>
                <a:latin typeface="Open Sans"/>
                <a:ea typeface="Open Sans"/>
                <a:cs typeface="Open Sans"/>
                <a:sym typeface="Open Sans"/>
              </a:rPr>
              <a:t>te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verduurzamen</a:t>
            </a:r>
            <a:r>
              <a:rPr sz="1600" kern="0">
                <a:solidFill>
                  <a:srgbClr val="5D7982"/>
                </a:solidFill>
                <a:latin typeface="Open Sans"/>
                <a:ea typeface="Open Sans"/>
                <a:cs typeface="Open Sans"/>
                <a:sym typeface="Open Sans"/>
              </a:rPr>
              <a:t>, het </a:t>
            </a:r>
            <a:r>
              <a:rPr sz="1600" kern="0" err="1">
                <a:solidFill>
                  <a:srgbClr val="5D7982"/>
                </a:solidFill>
                <a:latin typeface="Open Sans"/>
                <a:ea typeface="Open Sans"/>
                <a:cs typeface="Open Sans"/>
                <a:sym typeface="Open Sans"/>
              </a:rPr>
              <a:t>liefste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naar</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energie</a:t>
            </a:r>
            <a:r>
              <a:rPr sz="1600" kern="0">
                <a:solidFill>
                  <a:srgbClr val="5D7982"/>
                </a:solidFill>
                <a:latin typeface="Open Sans"/>
                <a:ea typeface="Open Sans"/>
                <a:cs typeface="Open Sans"/>
                <a:sym typeface="Open Sans"/>
              </a:rPr>
              <a:t> 0  </a:t>
            </a:r>
          </a:p>
          <a:p>
            <a:pPr marL="342899" indent="-342899" defTabSz="457200" hangingPunct="0">
              <a:buSzPct val="100000"/>
              <a:buFontTx/>
              <a:buChar char="-"/>
              <a:defRPr sz="32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begrote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investering</a:t>
            </a:r>
            <a:r>
              <a:rPr sz="1600" kern="0">
                <a:solidFill>
                  <a:srgbClr val="5D7982"/>
                </a:solidFill>
                <a:latin typeface="Open Sans"/>
                <a:ea typeface="Open Sans"/>
                <a:cs typeface="Open Sans"/>
                <a:sym typeface="Open Sans"/>
              </a:rPr>
              <a:t> ca. €  75.000</a:t>
            </a:r>
          </a:p>
          <a:p>
            <a:pPr defTabSz="457200" hangingPunct="0">
              <a:defRPr sz="3200">
                <a:solidFill>
                  <a:srgbClr val="5D7982"/>
                </a:solidFill>
                <a:latin typeface="Open Sans"/>
                <a:ea typeface="Open Sans"/>
                <a:cs typeface="Open Sans"/>
                <a:sym typeface="Open Sans"/>
              </a:defRPr>
            </a:pPr>
            <a:endParaRPr sz="2000" kern="0">
              <a:solidFill>
                <a:srgbClr val="000000"/>
              </a:solidFill>
              <a:latin typeface="Open Sans"/>
              <a:ea typeface="Open Sans"/>
              <a:cs typeface="Open Sans"/>
              <a:sym typeface="Open Sans"/>
            </a:endParaRPr>
          </a:p>
          <a:p>
            <a:pPr marL="342899" indent="-342899" defTabSz="457200" hangingPunct="0">
              <a:buSzPct val="100000"/>
              <a:buFontTx/>
              <a:buChar char="-"/>
              <a:defRPr sz="32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kosten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isoleren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schuimbeton</a:t>
            </a:r>
            <a:r>
              <a:rPr sz="1600" kern="0">
                <a:solidFill>
                  <a:srgbClr val="5D7982"/>
                </a:solidFill>
                <a:latin typeface="Open Sans"/>
                <a:ea typeface="Open Sans"/>
                <a:cs typeface="Open Sans"/>
                <a:sym typeface="Open Sans"/>
              </a:rPr>
              <a:t> met </a:t>
            </a:r>
            <a:r>
              <a:rPr sz="1600" kern="0" err="1">
                <a:solidFill>
                  <a:srgbClr val="5D7982"/>
                </a:solidFill>
                <a:latin typeface="Open Sans"/>
                <a:ea typeface="Open Sans"/>
                <a:cs typeface="Open Sans"/>
                <a:sym typeface="Open Sans"/>
              </a:rPr>
              <a:t>vloerverwarming</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warmtepomp</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zonnepanelen</a:t>
            </a:r>
            <a:r>
              <a:rPr sz="1600" kern="0">
                <a:solidFill>
                  <a:srgbClr val="5D7982"/>
                </a:solidFill>
                <a:latin typeface="Open Sans"/>
                <a:ea typeface="Open Sans"/>
                <a:cs typeface="Open Sans"/>
                <a:sym typeface="Open Sans"/>
              </a:rPr>
              <a:t> (op </a:t>
            </a:r>
            <a:r>
              <a:rPr sz="1600" kern="0" err="1">
                <a:solidFill>
                  <a:srgbClr val="5D7982"/>
                </a:solidFill>
                <a:latin typeface="Open Sans"/>
                <a:ea typeface="Open Sans"/>
                <a:cs typeface="Open Sans"/>
                <a:sym typeface="Open Sans"/>
              </a:rPr>
              <a:t>schuur</a:t>
            </a:r>
            <a:r>
              <a:rPr sz="1600" kern="0">
                <a:solidFill>
                  <a:srgbClr val="5D7982"/>
                </a:solidFill>
                <a:latin typeface="Open Sans"/>
                <a:ea typeface="Open Sans"/>
                <a:cs typeface="Open Sans"/>
                <a:sym typeface="Open Sans"/>
              </a:rPr>
              <a:t>) €  50.000</a:t>
            </a:r>
            <a:endParaRPr sz="2000" kern="0">
              <a:solidFill>
                <a:srgbClr val="000000"/>
              </a:solidFill>
              <a:latin typeface="Open Sans"/>
              <a:ea typeface="Open Sans"/>
              <a:cs typeface="Open Sans"/>
              <a:sym typeface="Open Sans"/>
            </a:endParaRPr>
          </a:p>
          <a:p>
            <a:pPr marL="342899" indent="-342899" defTabSz="457200" hangingPunct="0">
              <a:buSzPct val="100000"/>
              <a:buFontTx/>
              <a:buChar char="-"/>
              <a:defRPr sz="32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kosten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karakteristieke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zaken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opknappen</a:t>
            </a:r>
            <a:r>
              <a:rPr sz="1600" kern="0">
                <a:solidFill>
                  <a:srgbClr val="5D7982"/>
                </a:solidFill>
                <a:latin typeface="Open Sans"/>
                <a:ea typeface="Open Sans"/>
                <a:cs typeface="Open Sans"/>
                <a:sym typeface="Open Sans"/>
              </a:rPr>
              <a:t> €  25.000</a:t>
            </a:r>
          </a:p>
          <a:p>
            <a:pPr defTabSz="457200" hangingPunct="0">
              <a:defRPr sz="3200">
                <a:solidFill>
                  <a:srgbClr val="5D7982"/>
                </a:solidFill>
                <a:latin typeface="Open Sans"/>
                <a:ea typeface="Open Sans"/>
                <a:cs typeface="Open Sans"/>
                <a:sym typeface="Open Sans"/>
              </a:defRPr>
            </a:pPr>
            <a:endParaRPr sz="2000" kern="0">
              <a:solidFill>
                <a:srgbClr val="000000"/>
              </a:solidFill>
              <a:latin typeface="Open Sans"/>
              <a:ea typeface="Open Sans"/>
              <a:cs typeface="Open Sans"/>
              <a:sym typeface="Open Sans"/>
            </a:endParaRPr>
          </a:p>
          <a:p>
            <a:pPr marL="342899" indent="-342899" defTabSz="457200" hangingPunct="0">
              <a:buSzPct val="100000"/>
              <a:buFontTx/>
              <a:buChar char="-"/>
              <a:defRPr sz="32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bewoners</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zijn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regulier</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aan</a:t>
            </a:r>
            <a:r>
              <a:rPr sz="1600" kern="0">
                <a:solidFill>
                  <a:srgbClr val="5D7982"/>
                </a:solidFill>
                <a:latin typeface="Open Sans"/>
                <a:ea typeface="Open Sans"/>
                <a:cs typeface="Open Sans"/>
                <a:sym typeface="Open Sans"/>
              </a:rPr>
              <a:t> het </a:t>
            </a:r>
            <a:r>
              <a:rPr sz="1600" kern="0" err="1">
                <a:solidFill>
                  <a:srgbClr val="5D7982"/>
                </a:solidFill>
                <a:latin typeface="Open Sans"/>
                <a:ea typeface="Open Sans"/>
                <a:cs typeface="Open Sans"/>
                <a:sym typeface="Open Sans"/>
              </a:rPr>
              <a:t>werk</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genereren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voldoende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inkomen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hebben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zelf</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ook</a:t>
            </a:r>
            <a:r>
              <a:rPr sz="1600" kern="0">
                <a:solidFill>
                  <a:srgbClr val="5D7982"/>
                </a:solidFill>
                <a:latin typeface="Open Sans"/>
                <a:ea typeface="Open Sans"/>
                <a:cs typeface="Open Sans"/>
                <a:sym typeface="Open Sans"/>
              </a:rPr>
              <a:t> wat </a:t>
            </a:r>
            <a:r>
              <a:rPr sz="1600" kern="0" err="1">
                <a:solidFill>
                  <a:srgbClr val="5D7982"/>
                </a:solidFill>
                <a:latin typeface="Open Sans"/>
                <a:ea typeface="Open Sans"/>
                <a:cs typeface="Open Sans"/>
                <a:sym typeface="Open Sans"/>
              </a:rPr>
              <a:t>spaargeld</a:t>
            </a:r>
            <a:r>
              <a:rPr sz="1600" kern="0">
                <a:solidFill>
                  <a:srgbClr val="5D7982"/>
                </a:solidFill>
                <a:latin typeface="Open Sans"/>
                <a:ea typeface="Open Sans"/>
                <a:cs typeface="Open Sans"/>
                <a:sym typeface="Open Sans"/>
              </a:rPr>
              <a:t> + </a:t>
            </a:r>
            <a:r>
              <a:rPr sz="1600" kern="0" err="1">
                <a:solidFill>
                  <a:srgbClr val="5D7982"/>
                </a:solidFill>
                <a:latin typeface="Open Sans"/>
                <a:ea typeface="Open Sans"/>
                <a:cs typeface="Open Sans"/>
                <a:sym typeface="Open Sans"/>
              </a:rPr>
              <a:t>benutten</a:t>
            </a:r>
            <a:r>
              <a:rPr sz="1600" kern="0">
                <a:solidFill>
                  <a:srgbClr val="5D7982"/>
                </a:solidFill>
                <a:latin typeface="Open Sans"/>
                <a:ea typeface="Open Sans"/>
                <a:cs typeface="Open Sans"/>
                <a:sym typeface="Open Sans"/>
              </a:rPr>
              <a:t> subsidies van RVO</a:t>
            </a:r>
            <a:endParaRPr sz="2000" kern="0">
              <a:solidFill>
                <a:srgbClr val="000000"/>
              </a:solidFill>
              <a:latin typeface="Open Sans"/>
              <a:ea typeface="Open Sans"/>
              <a:cs typeface="Open Sans"/>
              <a:sym typeface="Open Sans"/>
            </a:endParaRPr>
          </a:p>
          <a:p>
            <a:pPr marL="342899" indent="-342899" defTabSz="457200" hangingPunct="0">
              <a:buSzPct val="100000"/>
              <a:buFontTx/>
              <a:buChar char="-"/>
              <a:defRPr sz="3200">
                <a:solidFill>
                  <a:srgbClr val="5D7982"/>
                </a:solidFill>
                <a:latin typeface="Open Sans"/>
                <a:ea typeface="Open Sans"/>
                <a:cs typeface="Open Sans"/>
                <a:sym typeface="Open Sans"/>
              </a:defRPr>
            </a:pPr>
            <a:r>
              <a:rPr sz="1600" kern="0">
                <a:solidFill>
                  <a:srgbClr val="5D7982"/>
                </a:solidFill>
                <a:latin typeface="Open Sans"/>
                <a:ea typeface="Open Sans"/>
                <a:cs typeface="Open Sans"/>
                <a:sym typeface="Open Sans"/>
              </a:rPr>
              <a:t>er is </a:t>
            </a:r>
            <a:r>
              <a:rPr sz="1600" kern="0" err="1">
                <a:solidFill>
                  <a:srgbClr val="5D7982"/>
                </a:solidFill>
                <a:latin typeface="Open Sans"/>
                <a:ea typeface="Open Sans"/>
                <a:cs typeface="Open Sans"/>
                <a:sym typeface="Open Sans"/>
              </a:rPr>
              <a:t>een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bestaande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lopende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hypotheek</a:t>
            </a:r>
            <a:r>
              <a:rPr sz="1600" kern="0">
                <a:solidFill>
                  <a:srgbClr val="5D7982"/>
                </a:solidFill>
                <a:latin typeface="Open Sans"/>
                <a:ea typeface="Open Sans"/>
                <a:cs typeface="Open Sans"/>
                <a:sym typeface="Open Sans"/>
              </a:rPr>
              <a:t> / </a:t>
            </a:r>
            <a:r>
              <a:rPr sz="1600" kern="0" err="1">
                <a:solidFill>
                  <a:srgbClr val="5D7982"/>
                </a:solidFill>
                <a:latin typeface="Open Sans"/>
                <a:ea typeface="Open Sans"/>
                <a:cs typeface="Open Sans"/>
                <a:sym typeface="Open Sans"/>
              </a:rPr>
              <a:t>geen</a:t>
            </a:r>
            <a:r>
              <a:rPr sz="1600" kern="0">
                <a:solidFill>
                  <a:srgbClr val="5D7982"/>
                </a:solidFill>
                <a:latin typeface="Open Sans"/>
                <a:ea typeface="Open Sans"/>
                <a:cs typeface="Open Sans"/>
                <a:sym typeface="Open Sans"/>
              </a:rPr>
              <a:t> eigen geld </a:t>
            </a:r>
            <a:r>
              <a:rPr sz="1600" kern="0" err="1">
                <a:solidFill>
                  <a:srgbClr val="5D7982"/>
                </a:solidFill>
                <a:latin typeface="Open Sans"/>
                <a:ea typeface="Open Sans"/>
                <a:cs typeface="Open Sans"/>
                <a:sym typeface="Open Sans"/>
              </a:rPr>
              <a:t>beschikbaar</a:t>
            </a:r>
            <a:endParaRPr sz="1600" kern="0">
              <a:solidFill>
                <a:srgbClr val="5D7982"/>
              </a:solidFill>
              <a:latin typeface="Open Sans"/>
              <a:ea typeface="Open Sans"/>
              <a:cs typeface="Open Sans"/>
              <a:sym typeface="Open Sans"/>
            </a:endParaRPr>
          </a:p>
          <a:p>
            <a:pPr marL="342899" indent="-342899" algn="ctr" defTabSz="457200" hangingPunct="0">
              <a:buSzPct val="100000"/>
              <a:buFontTx/>
              <a:buChar char="-"/>
              <a:defRPr sz="4000" b="1">
                <a:solidFill>
                  <a:srgbClr val="5D7982"/>
                </a:solidFill>
                <a:latin typeface="Open Sans"/>
                <a:ea typeface="Open Sans"/>
                <a:cs typeface="Open Sans"/>
                <a:sym typeface="Open Sans"/>
              </a:defRPr>
            </a:pPr>
            <a:endParaRPr sz="2000" b="1" kern="0">
              <a:solidFill>
                <a:srgbClr val="5D7982"/>
              </a:solidFill>
              <a:latin typeface="Open Sans"/>
              <a:ea typeface="Open Sans"/>
              <a:cs typeface="Open Sans"/>
              <a:sym typeface="Open Sans"/>
            </a:endParaRPr>
          </a:p>
          <a:p>
            <a:pPr defTabSz="457200" hangingPunct="0">
              <a:defRPr sz="4000" b="1">
                <a:solidFill>
                  <a:srgbClr val="5D7982"/>
                </a:solidFill>
                <a:latin typeface="Open Sans"/>
                <a:ea typeface="Open Sans"/>
                <a:cs typeface="Open Sans"/>
                <a:sym typeface="Open Sans"/>
              </a:defRPr>
            </a:pPr>
            <a:r>
              <a:rPr sz="2000" b="1" kern="0">
                <a:solidFill>
                  <a:srgbClr val="5D7982"/>
                </a:solidFill>
                <a:latin typeface="Open Sans"/>
                <a:ea typeface="Open Sans"/>
                <a:cs typeface="Open Sans"/>
                <a:sym typeface="Open Sans"/>
              </a:rPr>
              <a:t>Hoe </a:t>
            </a:r>
            <a:r>
              <a:rPr sz="2000" b="1" kern="0" err="1">
                <a:solidFill>
                  <a:srgbClr val="5D7982"/>
                </a:solidFill>
                <a:latin typeface="Open Sans"/>
                <a:ea typeface="Open Sans"/>
                <a:cs typeface="Open Sans"/>
                <a:sym typeface="Open Sans"/>
              </a:rPr>
              <a:t>kan</a:t>
            </a:r>
            <a:r>
              <a:rPr sz="2000" b="1" kern="0">
                <a:solidFill>
                  <a:srgbClr val="5D7982"/>
                </a:solidFill>
                <a:latin typeface="Open Sans"/>
                <a:ea typeface="Open Sans"/>
                <a:cs typeface="Open Sans"/>
                <a:sym typeface="Open Sans"/>
              </a:rPr>
              <a:t> </a:t>
            </a:r>
            <a:r>
              <a:rPr sz="2000" b="1" kern="0" err="1">
                <a:solidFill>
                  <a:srgbClr val="5D7982"/>
                </a:solidFill>
                <a:latin typeface="Open Sans"/>
                <a:ea typeface="Open Sans"/>
                <a:cs typeface="Open Sans"/>
                <a:sym typeface="Open Sans"/>
              </a:rPr>
              <a:t>dit</a:t>
            </a:r>
            <a:r>
              <a:rPr sz="2000" b="1" kern="0">
                <a:solidFill>
                  <a:srgbClr val="5D7982"/>
                </a:solidFill>
                <a:latin typeface="Open Sans"/>
                <a:ea typeface="Open Sans"/>
                <a:cs typeface="Open Sans"/>
                <a:sym typeface="Open Sans"/>
              </a:rPr>
              <a:t> </a:t>
            </a:r>
            <a:r>
              <a:rPr sz="2000" b="1" kern="0" err="1">
                <a:solidFill>
                  <a:srgbClr val="5D7982"/>
                </a:solidFill>
                <a:latin typeface="Open Sans"/>
                <a:ea typeface="Open Sans"/>
                <a:cs typeface="Open Sans"/>
                <a:sym typeface="Open Sans"/>
              </a:rPr>
              <a:t>opgelost</a:t>
            </a:r>
            <a:r>
              <a:rPr sz="2000" b="1" kern="0">
                <a:solidFill>
                  <a:srgbClr val="5D7982"/>
                </a:solidFill>
                <a:latin typeface="Open Sans"/>
                <a:ea typeface="Open Sans"/>
                <a:cs typeface="Open Sans"/>
                <a:sym typeface="Open Sans"/>
              </a:rPr>
              <a:t> </a:t>
            </a:r>
            <a:r>
              <a:rPr sz="2000" b="1" kern="0" err="1">
                <a:solidFill>
                  <a:srgbClr val="5D7982"/>
                </a:solidFill>
                <a:latin typeface="Open Sans"/>
                <a:ea typeface="Open Sans"/>
                <a:cs typeface="Open Sans"/>
                <a:sym typeface="Open Sans"/>
              </a:rPr>
              <a:t>worden</a:t>
            </a:r>
            <a:r>
              <a:rPr sz="2000" b="1" kern="0">
                <a:solidFill>
                  <a:srgbClr val="5D7982"/>
                </a:solidFill>
                <a:latin typeface="Open Sans"/>
                <a:ea typeface="Open Sans"/>
                <a:cs typeface="Open Sans"/>
                <a:sym typeface="Open Sans"/>
              </a:rPr>
              <a:t>? </a:t>
            </a:r>
            <a:endParaRPr sz="2000" b="1" kern="0">
              <a:solidFill>
                <a:srgbClr val="000000"/>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endParaRPr sz="1600" kern="0">
              <a:solidFill>
                <a:srgbClr val="000000"/>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r>
              <a:rPr sz="1600" kern="0" err="1">
                <a:solidFill>
                  <a:srgbClr val="5D7982"/>
                </a:solidFill>
                <a:latin typeface="Open Sans"/>
                <a:ea typeface="Open Sans"/>
                <a:cs typeface="Open Sans"/>
                <a:sym typeface="Open Sans"/>
              </a:rPr>
              <a:t>Energiebespaarlening</a:t>
            </a:r>
            <a:r>
              <a:rPr sz="1600" kern="0">
                <a:solidFill>
                  <a:srgbClr val="5D7982"/>
                </a:solidFill>
                <a:latin typeface="Open Sans"/>
                <a:ea typeface="Open Sans"/>
                <a:cs typeface="Open Sans"/>
                <a:sym typeface="Open Sans"/>
              </a:rPr>
              <a:t> NWF € 27.000 + </a:t>
            </a:r>
            <a:r>
              <a:rPr sz="1600" kern="0" err="1">
                <a:solidFill>
                  <a:srgbClr val="5D7982"/>
                </a:solidFill>
                <a:latin typeface="Open Sans"/>
                <a:ea typeface="Open Sans"/>
                <a:cs typeface="Open Sans"/>
                <a:sym typeface="Open Sans"/>
              </a:rPr>
              <a:t>Stimuleringslening</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SVn</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hypothecair</a:t>
            </a:r>
            <a:r>
              <a:rPr sz="1600" kern="0">
                <a:solidFill>
                  <a:srgbClr val="5D7982"/>
                </a:solidFill>
                <a:latin typeface="Open Sans"/>
                <a:ea typeface="Open Sans"/>
                <a:cs typeface="Open Sans"/>
                <a:sym typeface="Open Sans"/>
              </a:rPr>
              <a:t> particulier (via </a:t>
            </a:r>
            <a:r>
              <a:rPr sz="1600" kern="0" err="1">
                <a:solidFill>
                  <a:srgbClr val="5D7982"/>
                </a:solidFill>
                <a:latin typeface="Open Sans"/>
                <a:ea typeface="Open Sans"/>
                <a:cs typeface="Open Sans"/>
                <a:sym typeface="Open Sans"/>
              </a:rPr>
              <a:t>gemeente</a:t>
            </a:r>
            <a:r>
              <a:rPr sz="1600" kern="0">
                <a:solidFill>
                  <a:srgbClr val="5D7982"/>
                </a:solidFill>
                <a:latin typeface="Open Sans"/>
                <a:ea typeface="Open Sans"/>
                <a:cs typeface="Open Sans"/>
                <a:sym typeface="Open Sans"/>
              </a:rPr>
              <a:t> – SNN) van €  50.000</a:t>
            </a:r>
          </a:p>
          <a:p>
            <a:pPr defTabSz="457200" hangingPunct="0">
              <a:defRPr sz="3200">
                <a:solidFill>
                  <a:srgbClr val="5D7982"/>
                </a:solidFill>
                <a:latin typeface="Open Sans"/>
                <a:ea typeface="Open Sans"/>
                <a:cs typeface="Open Sans"/>
                <a:sym typeface="Open Sans"/>
              </a:defRPr>
            </a:pPr>
            <a:r>
              <a:rPr sz="1600" kern="0">
                <a:solidFill>
                  <a:srgbClr val="5D7982"/>
                </a:solidFill>
                <a:latin typeface="Open Sans"/>
                <a:ea typeface="Open Sans"/>
                <a:cs typeface="Open Sans"/>
                <a:sym typeface="Open Sans"/>
              </a:rPr>
              <a:t>Of </a:t>
            </a:r>
            <a:r>
              <a:rPr sz="1600" kern="0" err="1">
                <a:solidFill>
                  <a:srgbClr val="5D7982"/>
                </a:solidFill>
                <a:latin typeface="Open Sans"/>
                <a:ea typeface="Open Sans"/>
                <a:cs typeface="Open Sans"/>
                <a:sym typeface="Open Sans"/>
              </a:rPr>
              <a:t>hypotheek</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bij</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eerste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geldverstrekker</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oversluiten</a:t>
            </a:r>
            <a:r>
              <a:rPr sz="1600" kern="0">
                <a:solidFill>
                  <a:srgbClr val="5D7982"/>
                </a:solidFill>
                <a:latin typeface="Open Sans"/>
                <a:ea typeface="Open Sans"/>
                <a:cs typeface="Open Sans"/>
                <a:sym typeface="Open Sans"/>
              </a:rPr>
              <a:t>/</a:t>
            </a:r>
            <a:r>
              <a:rPr sz="1600" kern="0" err="1">
                <a:solidFill>
                  <a:srgbClr val="5D7982"/>
                </a:solidFill>
                <a:latin typeface="Open Sans"/>
                <a:ea typeface="Open Sans"/>
                <a:cs typeface="Open Sans"/>
                <a:sym typeface="Open Sans"/>
              </a:rPr>
              <a:t>aanpassen</a:t>
            </a:r>
            <a:endParaRPr sz="1600" kern="0">
              <a:solidFill>
                <a:srgbClr val="5D7982"/>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a:p>
            <a:pPr defTabSz="457200" hangingPunct="0">
              <a:defRPr sz="3200">
                <a:solidFill>
                  <a:srgbClr val="5D7982"/>
                </a:solidFill>
                <a:latin typeface="Open Sans"/>
                <a:ea typeface="Open Sans"/>
                <a:cs typeface="Open Sans"/>
                <a:sym typeface="Open Sans"/>
              </a:defRPr>
            </a:pP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achteraf</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terug</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te</a:t>
            </a:r>
            <a:r>
              <a:rPr sz="1600" kern="0">
                <a:solidFill>
                  <a:srgbClr val="5D7982"/>
                </a:solidFill>
                <a:latin typeface="Open Sans"/>
                <a:ea typeface="Open Sans"/>
                <a:cs typeface="Open Sans"/>
                <a:sym typeface="Open Sans"/>
              </a:rPr>
              <a:t> </a:t>
            </a:r>
            <a:r>
              <a:rPr sz="1600" kern="0" err="1">
                <a:solidFill>
                  <a:srgbClr val="5D7982"/>
                </a:solidFill>
                <a:latin typeface="Open Sans"/>
                <a:ea typeface="Open Sans"/>
                <a:cs typeface="Open Sans"/>
                <a:sym typeface="Open Sans"/>
              </a:rPr>
              <a:t>ontvangen</a:t>
            </a:r>
            <a:r>
              <a:rPr sz="1600" kern="0">
                <a:solidFill>
                  <a:srgbClr val="5D7982"/>
                </a:solidFill>
                <a:latin typeface="Open Sans"/>
                <a:ea typeface="Open Sans"/>
                <a:cs typeface="Open Sans"/>
                <a:sym typeface="Open Sans"/>
              </a:rPr>
              <a:t> ISDE </a:t>
            </a:r>
            <a:r>
              <a:rPr sz="1600" kern="0" err="1">
                <a:solidFill>
                  <a:srgbClr val="5D7982"/>
                </a:solidFill>
                <a:latin typeface="Open Sans"/>
                <a:ea typeface="Open Sans"/>
                <a:cs typeface="Open Sans"/>
                <a:sym typeface="Open Sans"/>
              </a:rPr>
              <a:t>subsidie</a:t>
            </a:r>
            <a:r>
              <a:rPr sz="1600" kern="0">
                <a:solidFill>
                  <a:srgbClr val="5D7982"/>
                </a:solidFill>
                <a:latin typeface="Open Sans"/>
                <a:ea typeface="Open Sans"/>
                <a:cs typeface="Open Sans"/>
                <a:sym typeface="Open Sans"/>
              </a:rPr>
              <a:t> ca. € 10.000</a:t>
            </a:r>
          </a:p>
          <a:p>
            <a:pPr defTabSz="457200" hangingPunct="0">
              <a:defRPr sz="3200">
                <a:solidFill>
                  <a:srgbClr val="5D7982"/>
                </a:solidFill>
                <a:latin typeface="Open Sans"/>
                <a:ea typeface="Open Sans"/>
                <a:cs typeface="Open Sans"/>
                <a:sym typeface="Open Sans"/>
              </a:defRPr>
            </a:pPr>
            <a:endParaRPr sz="1600" kern="0">
              <a:solidFill>
                <a:srgbClr val="5D7982"/>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TextBox 4"/>
          <p:cNvSpPr txBox="1"/>
          <p:nvPr/>
        </p:nvSpPr>
        <p:spPr>
          <a:xfrm>
            <a:off x="900501"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Praktijkvoorbeelden – klantspecifiek</a:t>
            </a:r>
          </a:p>
        </p:txBody>
      </p:sp>
      <p:sp>
        <p:nvSpPr>
          <p:cNvPr id="651"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52" name="Historisch karakteristiek pand…"/>
          <p:cNvSpPr txBox="1"/>
          <p:nvPr/>
        </p:nvSpPr>
        <p:spPr>
          <a:xfrm>
            <a:off x="900501" y="1260575"/>
            <a:ext cx="10195463" cy="22005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457200" hangingPunct="0">
              <a:defRPr sz="3200">
                <a:solidFill>
                  <a:srgbClr val="5D7982"/>
                </a:solidFill>
                <a:latin typeface="Open Sans"/>
                <a:ea typeface="Open Sans"/>
                <a:cs typeface="Open Sans"/>
                <a:sym typeface="Open Sans"/>
              </a:defRPr>
            </a:pPr>
            <a:endParaRPr sz="1600" kern="0" dirty="0">
              <a:solidFill>
                <a:srgbClr val="5D7982"/>
              </a:solidFill>
              <a:latin typeface="Open Sans"/>
              <a:ea typeface="Open Sans"/>
              <a:cs typeface="Open Sans"/>
              <a:sym typeface="Open Sans"/>
            </a:endParaRPr>
          </a:p>
          <a:p>
            <a:pPr algn="ctr" defTabSz="457200" hangingPunct="0">
              <a:defRPr sz="3200" b="1">
                <a:solidFill>
                  <a:srgbClr val="5D7982"/>
                </a:solidFill>
                <a:latin typeface="Open Sans"/>
                <a:ea typeface="Open Sans"/>
                <a:cs typeface="Open Sans"/>
                <a:sym typeface="Open Sans"/>
              </a:defRPr>
            </a:pPr>
            <a:r>
              <a:rPr sz="2700" b="1" kern="0" dirty="0" err="1">
                <a:solidFill>
                  <a:srgbClr val="5D7982"/>
                </a:solidFill>
                <a:latin typeface="Open Sans"/>
                <a:ea typeface="Open Sans"/>
                <a:cs typeface="Open Sans"/>
                <a:sym typeface="Open Sans"/>
              </a:rPr>
              <a:t>Conclusie</a:t>
            </a:r>
            <a:endParaRPr lang="nl-NL" sz="2700" b="1" kern="0" dirty="0">
              <a:solidFill>
                <a:srgbClr val="5D7982"/>
              </a:solidFill>
              <a:latin typeface="Open Sans"/>
              <a:ea typeface="Open Sans"/>
              <a:cs typeface="Open Sans"/>
              <a:sym typeface="Open Sans"/>
            </a:endParaRPr>
          </a:p>
          <a:p>
            <a:pPr algn="ctr" defTabSz="457200" hangingPunct="0">
              <a:defRPr sz="3200" b="1">
                <a:solidFill>
                  <a:srgbClr val="5D7982"/>
                </a:solidFill>
                <a:latin typeface="Open Sans"/>
                <a:ea typeface="Open Sans"/>
                <a:cs typeface="Open Sans"/>
                <a:sym typeface="Open Sans"/>
              </a:defRPr>
            </a:pPr>
            <a:endParaRPr lang="nl-NL" sz="2700" b="1" kern="0" dirty="0">
              <a:solidFill>
                <a:srgbClr val="5D7982"/>
              </a:solidFill>
              <a:latin typeface="Open Sans"/>
              <a:ea typeface="Open Sans"/>
              <a:cs typeface="Open Sans"/>
              <a:sym typeface="Open Sans"/>
            </a:endParaRPr>
          </a:p>
          <a:p>
            <a:pPr algn="ctr" defTabSz="457200" hangingPunct="0">
              <a:defRPr sz="3200" b="1">
                <a:solidFill>
                  <a:srgbClr val="5D7982"/>
                </a:solidFill>
                <a:latin typeface="Open Sans"/>
                <a:ea typeface="Open Sans"/>
                <a:cs typeface="Open Sans"/>
                <a:sym typeface="Open Sans"/>
              </a:defRPr>
            </a:pPr>
            <a:br>
              <a:rPr lang="nl-NL" sz="2700" b="1" kern="0" dirty="0">
                <a:solidFill>
                  <a:srgbClr val="5D7982"/>
                </a:solidFill>
                <a:latin typeface="Open Sans"/>
                <a:ea typeface="Open Sans"/>
                <a:cs typeface="Open Sans"/>
                <a:sym typeface="Open Sans"/>
              </a:rPr>
            </a:br>
            <a:r>
              <a:rPr lang="nl-NL" sz="2000" kern="0" dirty="0">
                <a:solidFill>
                  <a:srgbClr val="5D7982"/>
                </a:solidFill>
                <a:latin typeface="Open Sans"/>
                <a:ea typeface="Open Sans"/>
                <a:cs typeface="Open Sans"/>
                <a:sym typeface="Open Sans"/>
              </a:rPr>
              <a:t>Wil je in een wijkaanpak integrale woningverduurzaming aanpakken, zorg voor een samenwerking met een erkend financieel adviseur</a:t>
            </a:r>
            <a:endParaRPr sz="2000" kern="0" dirty="0">
              <a:solidFill>
                <a:srgbClr val="4A6168"/>
              </a:solidFill>
              <a:latin typeface="Open Sans"/>
              <a:ea typeface="Open Sans"/>
              <a:cs typeface="Open Sans"/>
              <a:sym typeface="Open Sans"/>
            </a:endParaRPr>
          </a:p>
        </p:txBody>
      </p:sp>
      <p:pic>
        <p:nvPicPr>
          <p:cNvPr id="2" name="Picture 7">
            <a:extLst>
              <a:ext uri="{FF2B5EF4-FFF2-40B4-BE49-F238E27FC236}">
                <a16:creationId xmlns:a16="http://schemas.microsoft.com/office/drawing/2014/main" id="{C0F6BA27-2A81-2F62-4C59-0D82D5114C74}"/>
              </a:ext>
            </a:extLst>
          </p:cNvPr>
          <p:cNvPicPr>
            <a:picLocks noChangeAspect="1"/>
          </p:cNvPicPr>
          <p:nvPr/>
        </p:nvPicPr>
        <p:blipFill rotWithShape="1">
          <a:blip r:embed="rId2">
            <a:clrChange>
              <a:clrFrom>
                <a:srgbClr val="FFFFFF"/>
              </a:clrFrom>
              <a:clrTo>
                <a:srgbClr val="FFFFFF">
                  <a:alpha val="0"/>
                </a:srgbClr>
              </a:clrTo>
            </a:clrChange>
          </a:blip>
          <a:srcRect t="49320" r="62" b="25595"/>
          <a:stretch/>
        </p:blipFill>
        <p:spPr>
          <a:xfrm>
            <a:off x="1232147" y="4284133"/>
            <a:ext cx="9727706" cy="1722101"/>
          </a:xfrm>
          <a:prstGeom prst="rect">
            <a:avLst/>
          </a:prstGeom>
        </p:spPr>
      </p:pic>
    </p:spTree>
    <p:extLst>
      <p:ext uri="{BB962C8B-B14F-4D97-AF65-F5344CB8AC3E}">
        <p14:creationId xmlns:p14="http://schemas.microsoft.com/office/powerpoint/2010/main" val="113017739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TextBox 5"/>
          <p:cNvSpPr txBox="1"/>
          <p:nvPr/>
        </p:nvSpPr>
        <p:spPr>
          <a:xfrm>
            <a:off x="3860800" y="2899026"/>
            <a:ext cx="6253018"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defRPr sz="8000" b="1">
                <a:solidFill>
                  <a:srgbClr val="5D7982"/>
                </a:solidFill>
                <a:latin typeface="Futura PT Heavy"/>
                <a:ea typeface="Futura PT Heavy"/>
                <a:cs typeface="Futura PT Heavy"/>
                <a:sym typeface="Futura PT Heavy"/>
              </a:defRPr>
            </a:lvl1pPr>
          </a:lstStyle>
          <a:p>
            <a:pPr algn="ctr" defTabSz="914400" hangingPunct="0"/>
            <a:r>
              <a:rPr sz="4000" kern="0"/>
              <a:t>“Wanneer je inzicht hebt, kun je pas goede keuze’s maken!</a:t>
            </a:r>
          </a:p>
        </p:txBody>
      </p:sp>
      <p:grpSp>
        <p:nvGrpSpPr>
          <p:cNvPr id="658" name="Rectangle 36"/>
          <p:cNvGrpSpPr/>
          <p:nvPr/>
        </p:nvGrpSpPr>
        <p:grpSpPr>
          <a:xfrm>
            <a:off x="7252932" y="5596188"/>
            <a:ext cx="4059731" cy="490290"/>
            <a:chOff x="-3" y="-3"/>
            <a:chExt cx="8119459" cy="980577"/>
          </a:xfrm>
        </p:grpSpPr>
        <p:sp>
          <p:nvSpPr>
            <p:cNvPr id="656" name="Rechthoek"/>
            <p:cNvSpPr/>
            <p:nvPr/>
          </p:nvSpPr>
          <p:spPr>
            <a:xfrm>
              <a:off x="-3" y="-3"/>
              <a:ext cx="8119459" cy="980577"/>
            </a:xfrm>
            <a:prstGeom prst="rect">
              <a:avLst/>
            </a:prstGeom>
            <a:solidFill>
              <a:srgbClr val="DDB64D"/>
            </a:solidFill>
            <a:ln w="12700" cap="flat">
              <a:noFill/>
              <a:miter lim="400000"/>
            </a:ln>
            <a:effectLst/>
          </p:spPr>
          <p:txBody>
            <a:bodyPr wrap="square" lIns="45718" tIns="45718" rIns="45718" bIns="45718" numCol="1" anchor="ctr">
              <a:noAutofit/>
            </a:bodyPr>
            <a:lstStyle/>
            <a:p>
              <a:pPr algn="ctr" hangingPunct="0">
                <a:defRPr sz="3200" b="1" spc="600">
                  <a:solidFill>
                    <a:srgbClr val="424242"/>
                  </a:solidFill>
                  <a:latin typeface="Open Sans"/>
                  <a:ea typeface="Open Sans"/>
                  <a:cs typeface="Open Sans"/>
                  <a:sym typeface="Open Sans"/>
                </a:defRPr>
              </a:pPr>
              <a:endParaRPr sz="1600" b="1" kern="0" spc="300">
                <a:solidFill>
                  <a:srgbClr val="424242"/>
                </a:solidFill>
                <a:latin typeface="Open Sans"/>
                <a:ea typeface="Open Sans"/>
                <a:cs typeface="Open Sans"/>
                <a:sym typeface="Open Sans"/>
              </a:endParaRPr>
            </a:p>
          </p:txBody>
        </p:sp>
        <p:sp>
          <p:nvSpPr>
            <p:cNvPr id="657" name="Chantal Muller-Reerink"/>
            <p:cNvSpPr txBox="1"/>
            <p:nvPr/>
          </p:nvSpPr>
          <p:spPr>
            <a:xfrm>
              <a:off x="91437" y="151731"/>
              <a:ext cx="7936581" cy="67709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defTabSz="1828800">
                <a:defRPr sz="3200" b="1" spc="600">
                  <a:solidFill>
                    <a:srgbClr val="424242"/>
                  </a:solidFill>
                  <a:latin typeface="Open Sans"/>
                  <a:ea typeface="Open Sans"/>
                  <a:cs typeface="Open Sans"/>
                  <a:sym typeface="Open Sans"/>
                </a:defRPr>
              </a:lvl1pPr>
            </a:lstStyle>
            <a:p>
              <a:pPr algn="ctr" defTabSz="914400" hangingPunct="0"/>
              <a:r>
                <a:rPr sz="1600" kern="0" spc="300"/>
                <a:t>Chantal Muller-Reerink</a:t>
              </a:r>
            </a:p>
          </p:txBody>
        </p:sp>
      </p:grpSp>
      <p:sp>
        <p:nvSpPr>
          <p:cNvPr id="659" name="Straight Connector 8"/>
          <p:cNvSpPr/>
          <p:nvPr/>
        </p:nvSpPr>
        <p:spPr>
          <a:xfrm>
            <a:off x="8871468" y="4996970"/>
            <a:ext cx="691247" cy="4"/>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2" name="Tijdelijke aanduiding voor afbeelding 7">
            <a:extLst>
              <a:ext uri="{FF2B5EF4-FFF2-40B4-BE49-F238E27FC236}">
                <a16:creationId xmlns:a16="http://schemas.microsoft.com/office/drawing/2014/main" id="{36F821B7-1BFB-B2DA-391F-AACF0B5D14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315" y="510921"/>
            <a:ext cx="3377734" cy="3039487"/>
          </a:xfrm>
          <a:custGeom>
            <a:avLst/>
            <a:gdLst>
              <a:gd name="connsiteX0" fmla="*/ 1257458 w 5195129"/>
              <a:gd name="connsiteY0" fmla="*/ 0 h 4674887"/>
              <a:gd name="connsiteX1" fmla="*/ 4888355 w 5195129"/>
              <a:gd name="connsiteY1" fmla="*/ 0 h 4674887"/>
              <a:gd name="connsiteX2" fmla="*/ 4897797 w 5195129"/>
              <a:gd name="connsiteY2" fmla="*/ 10583 h 4674887"/>
              <a:gd name="connsiteX3" fmla="*/ 4991734 w 5195129"/>
              <a:gd name="connsiteY3" fmla="*/ 153016 h 4674887"/>
              <a:gd name="connsiteX4" fmla="*/ 5155578 w 5195129"/>
              <a:gd name="connsiteY4" fmla="*/ 618243 h 4674887"/>
              <a:gd name="connsiteX5" fmla="*/ 5191863 w 5195129"/>
              <a:gd name="connsiteY5" fmla="*/ 1214314 h 4674887"/>
              <a:gd name="connsiteX6" fmla="*/ 5140212 w 5195129"/>
              <a:gd name="connsiteY6" fmla="*/ 1702059 h 4674887"/>
              <a:gd name="connsiteX7" fmla="*/ 5065164 w 5195129"/>
              <a:gd name="connsiteY7" fmla="*/ 2086547 h 4674887"/>
              <a:gd name="connsiteX8" fmla="*/ 4969982 w 5195129"/>
              <a:gd name="connsiteY8" fmla="*/ 2462239 h 4674887"/>
              <a:gd name="connsiteX9" fmla="*/ 4966842 w 5195129"/>
              <a:gd name="connsiteY9" fmla="*/ 2481819 h 4674887"/>
              <a:gd name="connsiteX10" fmla="*/ 4948658 w 5195129"/>
              <a:gd name="connsiteY10" fmla="*/ 2545371 h 4674887"/>
              <a:gd name="connsiteX11" fmla="*/ 4938561 w 5195129"/>
              <a:gd name="connsiteY11" fmla="*/ 2572055 h 4674887"/>
              <a:gd name="connsiteX12" fmla="*/ 4784773 w 5195129"/>
              <a:gd name="connsiteY12" fmla="*/ 3040688 h 4674887"/>
              <a:gd name="connsiteX13" fmla="*/ 4548619 w 5195129"/>
              <a:gd name="connsiteY13" fmla="*/ 3590655 h 4674887"/>
              <a:gd name="connsiteX14" fmla="*/ 4250458 w 5195129"/>
              <a:gd name="connsiteY14" fmla="*/ 4073335 h 4674887"/>
              <a:gd name="connsiteX15" fmla="*/ 3878856 w 5195129"/>
              <a:gd name="connsiteY15" fmla="*/ 4443497 h 4674887"/>
              <a:gd name="connsiteX16" fmla="*/ 3186482 w 5195129"/>
              <a:gd name="connsiteY16" fmla="*/ 4674862 h 4674887"/>
              <a:gd name="connsiteX17" fmla="*/ 2891514 w 5195129"/>
              <a:gd name="connsiteY17" fmla="*/ 4643798 h 4674887"/>
              <a:gd name="connsiteX18" fmla="*/ 2828700 w 5195129"/>
              <a:gd name="connsiteY18" fmla="*/ 4634421 h 4674887"/>
              <a:gd name="connsiteX19" fmla="*/ 2731286 w 5195129"/>
              <a:gd name="connsiteY19" fmla="*/ 4606548 h 4674887"/>
              <a:gd name="connsiteX20" fmla="*/ 2693489 w 5195129"/>
              <a:gd name="connsiteY20" fmla="*/ 4588909 h 4674887"/>
              <a:gd name="connsiteX21" fmla="*/ 2259009 w 5195129"/>
              <a:gd name="connsiteY21" fmla="*/ 4386231 h 4674887"/>
              <a:gd name="connsiteX22" fmla="*/ 1725702 w 5195129"/>
              <a:gd name="connsiteY22" fmla="*/ 4009169 h 4674887"/>
              <a:gd name="connsiteX23" fmla="*/ 1036282 w 5195129"/>
              <a:gd name="connsiteY23" fmla="*/ 3354127 h 4674887"/>
              <a:gd name="connsiteX24" fmla="*/ 456082 w 5195129"/>
              <a:gd name="connsiteY24" fmla="*/ 2640093 h 4674887"/>
              <a:gd name="connsiteX25" fmla="*/ 152116 w 5195129"/>
              <a:gd name="connsiteY25" fmla="*/ 2096603 h 4674887"/>
              <a:gd name="connsiteX26" fmla="*/ 13326 w 5195129"/>
              <a:gd name="connsiteY26" fmla="*/ 1617813 h 4674887"/>
              <a:gd name="connsiteX27" fmla="*/ 19959 w 5195129"/>
              <a:gd name="connsiteY27" fmla="*/ 1209959 h 4674887"/>
              <a:gd name="connsiteX28" fmla="*/ 31259 w 5195129"/>
              <a:gd name="connsiteY28" fmla="*/ 1142921 h 4674887"/>
              <a:gd name="connsiteX29" fmla="*/ 53053 w 5195129"/>
              <a:gd name="connsiteY29" fmla="*/ 1066752 h 4674887"/>
              <a:gd name="connsiteX30" fmla="*/ 61817 w 5195129"/>
              <a:gd name="connsiteY30" fmla="*/ 1049035 h 4674887"/>
              <a:gd name="connsiteX31" fmla="*/ 105769 w 5195129"/>
              <a:gd name="connsiteY31" fmla="*/ 941036 h 4674887"/>
              <a:gd name="connsiteX32" fmla="*/ 367836 w 5195129"/>
              <a:gd name="connsiteY32" fmla="*/ 565570 h 4674887"/>
              <a:gd name="connsiteX33" fmla="*/ 837097 w 5195129"/>
              <a:gd name="connsiteY33" fmla="*/ 206920 h 4674887"/>
              <a:gd name="connsiteX34" fmla="*/ 1121761 w 5195129"/>
              <a:gd name="connsiteY34" fmla="*/ 57235 h 46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5129" h="4674887">
                <a:moveTo>
                  <a:pt x="1257458" y="0"/>
                </a:moveTo>
                <a:lnTo>
                  <a:pt x="4888355" y="0"/>
                </a:lnTo>
                <a:lnTo>
                  <a:pt x="4897797" y="10583"/>
                </a:lnTo>
                <a:cubicBezTo>
                  <a:pt x="4932002" y="55083"/>
                  <a:pt x="4963329" y="102548"/>
                  <a:pt x="4991734" y="153016"/>
                </a:cubicBezTo>
                <a:cubicBezTo>
                  <a:pt x="5073471" y="298496"/>
                  <a:pt x="5124502" y="454903"/>
                  <a:pt x="5155578" y="618243"/>
                </a:cubicBezTo>
                <a:cubicBezTo>
                  <a:pt x="5192956" y="815490"/>
                  <a:pt x="5200577" y="1014331"/>
                  <a:pt x="5191863" y="1214314"/>
                </a:cubicBezTo>
                <a:cubicBezTo>
                  <a:pt x="5184425" y="1378006"/>
                  <a:pt x="5166047" y="1540340"/>
                  <a:pt x="5140212" y="1702059"/>
                </a:cubicBezTo>
                <a:cubicBezTo>
                  <a:pt x="5119763" y="1831189"/>
                  <a:pt x="5095537" y="1959748"/>
                  <a:pt x="5065164" y="2086547"/>
                </a:cubicBezTo>
                <a:cubicBezTo>
                  <a:pt x="5035290" y="2212477"/>
                  <a:pt x="5001840" y="2337131"/>
                  <a:pt x="4969982" y="2462239"/>
                </a:cubicBezTo>
                <a:cubicBezTo>
                  <a:pt x="4968404" y="2468613"/>
                  <a:pt x="4967964" y="2475314"/>
                  <a:pt x="4966842" y="2481819"/>
                </a:cubicBezTo>
                <a:lnTo>
                  <a:pt x="4948658" y="2545371"/>
                </a:lnTo>
                <a:cubicBezTo>
                  <a:pt x="4945367" y="2554287"/>
                  <a:pt x="4941394" y="2563009"/>
                  <a:pt x="4938561" y="2572055"/>
                </a:cubicBezTo>
                <a:cubicBezTo>
                  <a:pt x="4891773" y="2729547"/>
                  <a:pt x="4841279" y="2886230"/>
                  <a:pt x="4784773" y="3040688"/>
                </a:cubicBezTo>
                <a:cubicBezTo>
                  <a:pt x="4715843" y="3228242"/>
                  <a:pt x="4638756" y="3412454"/>
                  <a:pt x="4548619" y="3590655"/>
                </a:cubicBezTo>
                <a:cubicBezTo>
                  <a:pt x="4462746" y="3759964"/>
                  <a:pt x="4366041" y="3922386"/>
                  <a:pt x="4250458" y="4073335"/>
                </a:cubicBezTo>
                <a:cubicBezTo>
                  <a:pt x="4143196" y="4213270"/>
                  <a:pt x="4022542" y="4339769"/>
                  <a:pt x="3878856" y="4443497"/>
                </a:cubicBezTo>
                <a:cubicBezTo>
                  <a:pt x="3672253" y="4592420"/>
                  <a:pt x="3442748" y="4673364"/>
                  <a:pt x="3186482" y="4674862"/>
                </a:cubicBezTo>
                <a:cubicBezTo>
                  <a:pt x="3087070" y="4675486"/>
                  <a:pt x="2988750" y="4664545"/>
                  <a:pt x="2891514" y="4643798"/>
                </a:cubicBezTo>
                <a:cubicBezTo>
                  <a:pt x="2870856" y="4639405"/>
                  <a:pt x="2849760" y="4637412"/>
                  <a:pt x="2828700" y="4634421"/>
                </a:cubicBezTo>
                <a:lnTo>
                  <a:pt x="2731286" y="4606548"/>
                </a:lnTo>
                <a:cubicBezTo>
                  <a:pt x="2718686" y="4600669"/>
                  <a:pt x="2706718" y="4593450"/>
                  <a:pt x="2693489" y="4588909"/>
                </a:cubicBezTo>
                <a:cubicBezTo>
                  <a:pt x="2541742" y="4536644"/>
                  <a:pt x="2397648" y="4467102"/>
                  <a:pt x="2259009" y="4386231"/>
                </a:cubicBezTo>
                <a:cubicBezTo>
                  <a:pt x="2070375" y="4276141"/>
                  <a:pt x="1894025" y="4148078"/>
                  <a:pt x="1725702" y="4009169"/>
                </a:cubicBezTo>
                <a:cubicBezTo>
                  <a:pt x="1480355" y="3807273"/>
                  <a:pt x="1253033" y="3586266"/>
                  <a:pt x="1036282" y="3354127"/>
                </a:cubicBezTo>
                <a:cubicBezTo>
                  <a:pt x="826552" y="3129305"/>
                  <a:pt x="629305" y="2894407"/>
                  <a:pt x="456082" y="2640093"/>
                </a:cubicBezTo>
                <a:cubicBezTo>
                  <a:pt x="338927" y="2467797"/>
                  <a:pt x="234138" y="2288421"/>
                  <a:pt x="152116" y="2096603"/>
                </a:cubicBezTo>
                <a:cubicBezTo>
                  <a:pt x="86077" y="1942724"/>
                  <a:pt x="36464" y="1783939"/>
                  <a:pt x="13326" y="1617813"/>
                </a:cubicBezTo>
                <a:cubicBezTo>
                  <a:pt x="-5531" y="1481481"/>
                  <a:pt x="-5295" y="1345552"/>
                  <a:pt x="19959" y="1209959"/>
                </a:cubicBezTo>
                <a:cubicBezTo>
                  <a:pt x="24128" y="1187644"/>
                  <a:pt x="27546" y="1165366"/>
                  <a:pt x="31259" y="1142921"/>
                </a:cubicBezTo>
                <a:lnTo>
                  <a:pt x="53053" y="1066752"/>
                </a:lnTo>
                <a:cubicBezTo>
                  <a:pt x="55998" y="1060766"/>
                  <a:pt x="59555" y="1055213"/>
                  <a:pt x="61817" y="1049035"/>
                </a:cubicBezTo>
                <a:cubicBezTo>
                  <a:pt x="76541" y="1013058"/>
                  <a:pt x="89516" y="976325"/>
                  <a:pt x="105769" y="941036"/>
                </a:cubicBezTo>
                <a:cubicBezTo>
                  <a:pt x="170030" y="799921"/>
                  <a:pt x="260001" y="676524"/>
                  <a:pt x="367836" y="565570"/>
                </a:cubicBezTo>
                <a:cubicBezTo>
                  <a:pt x="506395" y="422961"/>
                  <a:pt x="666033" y="307366"/>
                  <a:pt x="837097" y="206920"/>
                </a:cubicBezTo>
                <a:cubicBezTo>
                  <a:pt x="929764" y="152419"/>
                  <a:pt x="1024798" y="102766"/>
                  <a:pt x="1121761" y="57235"/>
                </a:cubicBezTo>
                <a:close/>
              </a:path>
            </a:pathLst>
          </a:custGeom>
          <a:pattFill prst="pct10">
            <a:fgClr>
              <a:srgbClr val="424242"/>
            </a:fgClr>
            <a:bgClr>
              <a:srgbClr val="F5F5F5"/>
            </a:bgClr>
          </a:pattFill>
        </p:spPr>
      </p:pic>
      <p:sp>
        <p:nvSpPr>
          <p:cNvPr id="4" name="AutoShape 1">
            <a:extLst>
              <a:ext uri="{FF2B5EF4-FFF2-40B4-BE49-F238E27FC236}">
                <a16:creationId xmlns:a16="http://schemas.microsoft.com/office/drawing/2014/main" id="{6E6F3C2C-66E4-E1C5-3A75-EA6FE34A52A5}"/>
              </a:ext>
            </a:extLst>
          </p:cNvPr>
          <p:cNvSpPr>
            <a:spLocks/>
          </p:cNvSpPr>
          <p:nvPr/>
        </p:nvSpPr>
        <p:spPr bwMode="auto">
          <a:xfrm rot="8077324">
            <a:off x="3074844" y="437049"/>
            <a:ext cx="1745871" cy="1670830"/>
          </a:xfrm>
          <a:custGeom>
            <a:avLst/>
            <a:gdLst/>
            <a:ahLst/>
            <a:cxnLst/>
            <a:rect l="0" t="0" r="r" b="b"/>
            <a:pathLst>
              <a:path w="21600" h="21600">
                <a:moveTo>
                  <a:pt x="21600" y="14990"/>
                </a:moveTo>
                <a:cubicBezTo>
                  <a:pt x="21600" y="15126"/>
                  <a:pt x="21600" y="15263"/>
                  <a:pt x="21600" y="15399"/>
                </a:cubicBezTo>
                <a:cubicBezTo>
                  <a:pt x="21594" y="15445"/>
                  <a:pt x="21584" y="15490"/>
                  <a:pt x="21584" y="15536"/>
                </a:cubicBezTo>
                <a:cubicBezTo>
                  <a:pt x="21583" y="15866"/>
                  <a:pt x="21538" y="16191"/>
                  <a:pt x="21471" y="16513"/>
                </a:cubicBezTo>
                <a:cubicBezTo>
                  <a:pt x="21274" y="17469"/>
                  <a:pt x="20847" y="18299"/>
                  <a:pt x="20177" y="18995"/>
                </a:cubicBezTo>
                <a:cubicBezTo>
                  <a:pt x="19694" y="19496"/>
                  <a:pt x="19133" y="19885"/>
                  <a:pt x="18522" y="20201"/>
                </a:cubicBezTo>
                <a:cubicBezTo>
                  <a:pt x="17784" y="20582"/>
                  <a:pt x="17006" y="20844"/>
                  <a:pt x="16205" y="21041"/>
                </a:cubicBezTo>
                <a:cubicBezTo>
                  <a:pt x="15549" y="21201"/>
                  <a:pt x="14886" y="21315"/>
                  <a:pt x="14217" y="21398"/>
                </a:cubicBezTo>
                <a:cubicBezTo>
                  <a:pt x="13683" y="21465"/>
                  <a:pt x="13147" y="21516"/>
                  <a:pt x="12611" y="21540"/>
                </a:cubicBezTo>
                <a:cubicBezTo>
                  <a:pt x="12079" y="21565"/>
                  <a:pt x="11548" y="21574"/>
                  <a:pt x="11017" y="21590"/>
                </a:cubicBezTo>
                <a:cubicBezTo>
                  <a:pt x="10990" y="21591"/>
                  <a:pt x="10963" y="21597"/>
                  <a:pt x="10936" y="21600"/>
                </a:cubicBezTo>
                <a:cubicBezTo>
                  <a:pt x="10845" y="21600"/>
                  <a:pt x="10755" y="21600"/>
                  <a:pt x="10664" y="21600"/>
                </a:cubicBezTo>
                <a:cubicBezTo>
                  <a:pt x="10625" y="21597"/>
                  <a:pt x="10586" y="21591"/>
                  <a:pt x="10547" y="21590"/>
                </a:cubicBezTo>
                <a:cubicBezTo>
                  <a:pt x="9871" y="21583"/>
                  <a:pt x="9194" y="21560"/>
                  <a:pt x="8519" y="21510"/>
                </a:cubicBezTo>
                <a:cubicBezTo>
                  <a:pt x="7699" y="21448"/>
                  <a:pt x="6883" y="21349"/>
                  <a:pt x="6076" y="21190"/>
                </a:cubicBezTo>
                <a:cubicBezTo>
                  <a:pt x="5309" y="21038"/>
                  <a:pt x="4557" y="20834"/>
                  <a:pt x="3829" y="20540"/>
                </a:cubicBezTo>
                <a:cubicBezTo>
                  <a:pt x="3154" y="20267"/>
                  <a:pt x="2517" y="19924"/>
                  <a:pt x="1944" y="19461"/>
                </a:cubicBezTo>
                <a:cubicBezTo>
                  <a:pt x="1121" y="18795"/>
                  <a:pt x="541" y="17957"/>
                  <a:pt x="245" y="16918"/>
                </a:cubicBezTo>
                <a:cubicBezTo>
                  <a:pt x="130" y="16515"/>
                  <a:pt x="62" y="16103"/>
                  <a:pt x="34" y="15684"/>
                </a:cubicBezTo>
                <a:cubicBezTo>
                  <a:pt x="28" y="15595"/>
                  <a:pt x="12" y="15507"/>
                  <a:pt x="0" y="15418"/>
                </a:cubicBezTo>
                <a:cubicBezTo>
                  <a:pt x="0" y="15275"/>
                  <a:pt x="0" y="15132"/>
                  <a:pt x="0" y="14990"/>
                </a:cubicBezTo>
                <a:cubicBezTo>
                  <a:pt x="9" y="14932"/>
                  <a:pt x="24" y="14875"/>
                  <a:pt x="27" y="14816"/>
                </a:cubicBezTo>
                <a:cubicBezTo>
                  <a:pt x="62" y="14139"/>
                  <a:pt x="174" y="13473"/>
                  <a:pt x="337" y="12816"/>
                </a:cubicBezTo>
                <a:cubicBezTo>
                  <a:pt x="559" y="11922"/>
                  <a:pt x="866" y="11057"/>
                  <a:pt x="1225" y="10212"/>
                </a:cubicBezTo>
                <a:cubicBezTo>
                  <a:pt x="1746" y="8981"/>
                  <a:pt x="2363" y="7801"/>
                  <a:pt x="3036" y="6651"/>
                </a:cubicBezTo>
                <a:cubicBezTo>
                  <a:pt x="3688" y="5538"/>
                  <a:pt x="4394" y="4464"/>
                  <a:pt x="5204" y="3465"/>
                </a:cubicBezTo>
                <a:cubicBezTo>
                  <a:pt x="5753" y="2789"/>
                  <a:pt x="6344" y="2155"/>
                  <a:pt x="7010" y="1599"/>
                </a:cubicBezTo>
                <a:cubicBezTo>
                  <a:pt x="7544" y="1152"/>
                  <a:pt x="8116" y="766"/>
                  <a:pt x="8747" y="479"/>
                </a:cubicBezTo>
                <a:cubicBezTo>
                  <a:pt x="9265" y="244"/>
                  <a:pt x="9803" y="87"/>
                  <a:pt x="10368" y="32"/>
                </a:cubicBezTo>
                <a:cubicBezTo>
                  <a:pt x="10461" y="23"/>
                  <a:pt x="10553" y="11"/>
                  <a:pt x="10646" y="0"/>
                </a:cubicBezTo>
                <a:cubicBezTo>
                  <a:pt x="10755" y="0"/>
                  <a:pt x="10863" y="0"/>
                  <a:pt x="10972" y="0"/>
                </a:cubicBezTo>
                <a:cubicBezTo>
                  <a:pt x="10999" y="5"/>
                  <a:pt x="11025" y="13"/>
                  <a:pt x="11052" y="15"/>
                </a:cubicBezTo>
                <a:cubicBezTo>
                  <a:pt x="11211" y="33"/>
                  <a:pt x="11371" y="43"/>
                  <a:pt x="11529" y="68"/>
                </a:cubicBezTo>
                <a:cubicBezTo>
                  <a:pt x="12160" y="165"/>
                  <a:pt x="12750" y="387"/>
                  <a:pt x="13311" y="696"/>
                </a:cubicBezTo>
                <a:cubicBezTo>
                  <a:pt x="14032" y="1093"/>
                  <a:pt x="14670" y="1607"/>
                  <a:pt x="15261" y="2185"/>
                </a:cubicBezTo>
                <a:cubicBezTo>
                  <a:pt x="15902" y="2811"/>
                  <a:pt x="16477" y="3498"/>
                  <a:pt x="17005" y="4225"/>
                </a:cubicBezTo>
                <a:cubicBezTo>
                  <a:pt x="18227" y="5906"/>
                  <a:pt x="19254" y="7707"/>
                  <a:pt x="20128" y="9601"/>
                </a:cubicBezTo>
                <a:cubicBezTo>
                  <a:pt x="20596" y="10615"/>
                  <a:pt x="20991" y="11657"/>
                  <a:pt x="21264" y="12744"/>
                </a:cubicBezTo>
                <a:cubicBezTo>
                  <a:pt x="21441" y="13445"/>
                  <a:pt x="21573" y="14154"/>
                  <a:pt x="21585" y="14881"/>
                </a:cubicBezTo>
                <a:cubicBezTo>
                  <a:pt x="21586" y="14918"/>
                  <a:pt x="21595" y="14954"/>
                  <a:pt x="21600" y="14990"/>
                </a:cubicBezTo>
                <a:close/>
                <a:moveTo>
                  <a:pt x="21600" y="14990"/>
                </a:moveTo>
              </a:path>
            </a:pathLst>
          </a:custGeom>
          <a:noFill/>
          <a:ln w="25400" cap="flat">
            <a:gradFill>
              <a:gsLst>
                <a:gs pos="0">
                  <a:srgbClr val="5D7982"/>
                </a:gs>
                <a:gs pos="100000">
                  <a:srgbClr val="79ABA3"/>
                </a:gs>
              </a:gsLst>
              <a:lin ang="2700000" scaled="0"/>
            </a:gradFill>
            <a:miter lim="800000"/>
            <a:headEnd type="none" w="med" len="med"/>
            <a:tailEnd type="none" w="med" len="med"/>
          </a:ln>
        </p:spPr>
        <p:txBody>
          <a:bodyPr lIns="0" tIns="0" rIns="0" bIns="0"/>
          <a:lstStyle/>
          <a:p>
            <a:pPr defTabSz="457200">
              <a:defRPr/>
            </a:pPr>
            <a:endParaRPr lang="en-US" sz="900">
              <a:solidFill>
                <a:srgbClr val="424242"/>
              </a:solidFill>
              <a:latin typeface="Calibri" panose="020F0502020204030204"/>
              <a:sym typeface="Helvetica Neue"/>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TextBox 4"/>
          <p:cNvSpPr txBox="1"/>
          <p:nvPr/>
        </p:nvSpPr>
        <p:spPr>
          <a:xfrm>
            <a:off x="939120" y="521212"/>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err="1"/>
              <a:t>Klant</a:t>
            </a:r>
            <a:r>
              <a:rPr sz="3600" kern="0"/>
              <a:t> </a:t>
            </a:r>
            <a:r>
              <a:rPr sz="3600" kern="0" err="1"/>
              <a:t>vraag</a:t>
            </a:r>
            <a:r>
              <a:rPr sz="3600" kern="0"/>
              <a:t> - </a:t>
            </a:r>
            <a:r>
              <a:rPr lang="nl-NL" sz="3600" kern="0"/>
              <a:t> klachten</a:t>
            </a:r>
            <a:endParaRPr sz="3600" kern="0"/>
          </a:p>
        </p:txBody>
      </p:sp>
      <p:sp>
        <p:nvSpPr>
          <p:cNvPr id="662" name="Straight Connector 8"/>
          <p:cNvSpPr/>
          <p:nvPr/>
        </p:nvSpPr>
        <p:spPr>
          <a:xfrm>
            <a:off x="939120" y="109208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63" name="Tekstvak 1"/>
          <p:cNvSpPr txBox="1"/>
          <p:nvPr/>
        </p:nvSpPr>
        <p:spPr>
          <a:xfrm>
            <a:off x="896581" y="1284017"/>
            <a:ext cx="11009320" cy="4001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l" defTabSz="1828800">
              <a:defRPr sz="4000">
                <a:solidFill>
                  <a:srgbClr val="5D7982"/>
                </a:solidFill>
                <a:latin typeface="Open Sans"/>
                <a:ea typeface="Open Sans"/>
                <a:cs typeface="Open Sans"/>
                <a:sym typeface="Open Sans"/>
              </a:defRPr>
            </a:lvl1pPr>
          </a:lstStyle>
          <a:p>
            <a:pPr defTabSz="914400" hangingPunct="0"/>
            <a:r>
              <a:rPr sz="2000" kern="0"/>
              <a:t>Hoe gaan erkende financieel adviseurs ermee om - sanctiemogelijkheid</a:t>
            </a:r>
          </a:p>
        </p:txBody>
      </p:sp>
      <p:sp>
        <p:nvSpPr>
          <p:cNvPr id="664" name="Tekstvak 2"/>
          <p:cNvSpPr txBox="1"/>
          <p:nvPr/>
        </p:nvSpPr>
        <p:spPr>
          <a:xfrm>
            <a:off x="837314" y="1720079"/>
            <a:ext cx="5929746" cy="4160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marL="571500" indent="-571500" algn="l" defTabSz="1828800">
              <a:lnSpc>
                <a:spcPct val="150000"/>
              </a:lnSpc>
              <a:buSzPct val="100000"/>
              <a:buFont typeface="Arial"/>
              <a:buChar char="•"/>
              <a:defRPr sz="3200">
                <a:solidFill>
                  <a:srgbClr val="5D7982"/>
                </a:solidFill>
                <a:latin typeface="Helvetica"/>
                <a:ea typeface="Helvetica"/>
                <a:cs typeface="Helvetica"/>
                <a:sym typeface="Helvetica"/>
              </a:defRPr>
            </a:lvl1pPr>
          </a:lstStyle>
          <a:p>
            <a:pPr marL="285750" indent="-285750" defTabSz="914400" hangingPunct="0"/>
            <a:r>
              <a:rPr sz="1600" kern="0"/>
              <a:t>KIFID nr. 2023-0595 </a:t>
            </a:r>
            <a:r>
              <a:rPr sz="1600" kern="0" err="1"/>
              <a:t>uitspraak</a:t>
            </a:r>
            <a:r>
              <a:rPr sz="1600" kern="0"/>
              <a:t> van 27-07-2023</a:t>
            </a:r>
          </a:p>
        </p:txBody>
      </p:sp>
      <p:sp>
        <p:nvSpPr>
          <p:cNvPr id="665" name="Tekstvak 3"/>
          <p:cNvSpPr txBox="1"/>
          <p:nvPr/>
        </p:nvSpPr>
        <p:spPr>
          <a:xfrm>
            <a:off x="837314" y="2154795"/>
            <a:ext cx="11009320" cy="52526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lnSpc>
                <a:spcPct val="150000"/>
              </a:lnSpc>
              <a:defRPr sz="3200">
                <a:solidFill>
                  <a:srgbClr val="5D7982"/>
                </a:solidFill>
                <a:latin typeface="Helvetica"/>
                <a:ea typeface="Helvetica"/>
                <a:cs typeface="Helvetica"/>
                <a:sym typeface="Helvetica"/>
              </a:defRPr>
            </a:pPr>
            <a:r>
              <a:rPr sz="1600" kern="0" err="1">
                <a:solidFill>
                  <a:srgbClr val="4A6168"/>
                </a:solidFill>
                <a:latin typeface="Helvetica"/>
                <a:cs typeface="Helvetica"/>
                <a:sym typeface="Helvetica"/>
              </a:rPr>
              <a:t>Afhankelijk</a:t>
            </a:r>
            <a:r>
              <a:rPr sz="1600" kern="0">
                <a:solidFill>
                  <a:srgbClr val="4A6168"/>
                </a:solidFill>
                <a:latin typeface="Helvetica"/>
                <a:cs typeface="Helvetica"/>
                <a:sym typeface="Helvetica"/>
              </a:rPr>
              <a:t> van de </a:t>
            </a:r>
            <a:r>
              <a:rPr sz="1600" kern="0" err="1">
                <a:solidFill>
                  <a:srgbClr val="4A6168"/>
                </a:solidFill>
                <a:latin typeface="Helvetica"/>
                <a:cs typeface="Helvetica"/>
                <a:sym typeface="Helvetica"/>
              </a:rPr>
              <a:t>vraagstelling</a:t>
            </a:r>
            <a:r>
              <a:rPr sz="1600" kern="0">
                <a:solidFill>
                  <a:srgbClr val="4A6168"/>
                </a:solidFill>
                <a:latin typeface="Helvetica"/>
                <a:cs typeface="Helvetica"/>
                <a:sym typeface="Helvetica"/>
              </a:rPr>
              <a:t> van de </a:t>
            </a:r>
            <a:r>
              <a:rPr sz="1600" kern="0" err="1">
                <a:solidFill>
                  <a:srgbClr val="4A6168"/>
                </a:solidFill>
                <a:latin typeface="Helvetica"/>
                <a:cs typeface="Helvetica"/>
                <a:sym typeface="Helvetica"/>
              </a:rPr>
              <a:t>inwoner</a:t>
            </a:r>
            <a:r>
              <a:rPr sz="1600" kern="0">
                <a:solidFill>
                  <a:srgbClr val="4A6168"/>
                </a:solidFill>
                <a:latin typeface="Helvetica"/>
                <a:cs typeface="Helvetica"/>
                <a:sym typeface="Helvetica"/>
              </a:rPr>
              <a:t> (maar </a:t>
            </a:r>
            <a:r>
              <a:rPr sz="1600" kern="0" err="1">
                <a:solidFill>
                  <a:srgbClr val="4A6168"/>
                </a:solidFill>
                <a:latin typeface="Helvetica"/>
                <a:cs typeface="Helvetica"/>
                <a:sym typeface="Helvetica"/>
              </a:rPr>
              <a:t>wie</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helpt</a:t>
            </a:r>
            <a:r>
              <a:rPr sz="1600" kern="0">
                <a:solidFill>
                  <a:srgbClr val="4A6168"/>
                </a:solidFill>
                <a:latin typeface="Helvetica"/>
                <a:cs typeface="Helvetica"/>
                <a:sym typeface="Helvetica"/>
              </a:rPr>
              <a:t> hem </a:t>
            </a:r>
            <a:r>
              <a:rPr sz="1600" kern="0" err="1">
                <a:solidFill>
                  <a:srgbClr val="4A6168"/>
                </a:solidFill>
                <a:latin typeface="Helvetica"/>
                <a:cs typeface="Helvetica"/>
                <a:sym typeface="Helvetica"/>
              </a:rPr>
              <a:t>daar</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vanuit</a:t>
            </a:r>
            <a:r>
              <a:rPr sz="1600" kern="0">
                <a:solidFill>
                  <a:srgbClr val="4A6168"/>
                </a:solidFill>
                <a:latin typeface="Helvetica"/>
                <a:cs typeface="Helvetica"/>
                <a:sym typeface="Helvetica"/>
              </a:rPr>
              <a:t> de </a:t>
            </a:r>
            <a:r>
              <a:rPr sz="1600" kern="0" err="1">
                <a:solidFill>
                  <a:srgbClr val="4A6168"/>
                </a:solidFill>
                <a:latin typeface="Helvetica"/>
                <a:cs typeface="Helvetica"/>
                <a:sym typeface="Helvetica"/>
              </a:rPr>
              <a:t>beroepsethiek</a:t>
            </a:r>
            <a:r>
              <a:rPr sz="1600" kern="0">
                <a:solidFill>
                  <a:srgbClr val="4A6168"/>
                </a:solidFill>
                <a:latin typeface="Helvetica"/>
                <a:cs typeface="Helvetica"/>
                <a:sym typeface="Helvetica"/>
              </a:rPr>
              <a:t> mee?)</a:t>
            </a:r>
          </a:p>
          <a:p>
            <a:pPr hangingPunct="0">
              <a:lnSpc>
                <a:spcPct val="150000"/>
              </a:lnSpc>
              <a:defRPr sz="3200">
                <a:solidFill>
                  <a:srgbClr val="5D7982"/>
                </a:solidFill>
                <a:latin typeface="Helvetica"/>
                <a:ea typeface="Helvetica"/>
                <a:cs typeface="Helvetica"/>
                <a:sym typeface="Helvetica"/>
              </a:defRPr>
            </a:pPr>
            <a:r>
              <a:rPr sz="1600" kern="0" err="1">
                <a:solidFill>
                  <a:srgbClr val="4A6168"/>
                </a:solidFill>
                <a:latin typeface="Helvetica"/>
                <a:cs typeface="Helvetica"/>
                <a:sym typeface="Helvetica"/>
              </a:rPr>
              <a:t>Volledige</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inventarisatie</a:t>
            </a:r>
            <a:r>
              <a:rPr sz="1600" kern="0">
                <a:solidFill>
                  <a:srgbClr val="4A6168"/>
                </a:solidFill>
                <a:latin typeface="Helvetica"/>
                <a:cs typeface="Helvetica"/>
                <a:sym typeface="Helvetica"/>
              </a:rPr>
              <a:t> van de </a:t>
            </a:r>
            <a:r>
              <a:rPr sz="1600" kern="0" err="1">
                <a:solidFill>
                  <a:srgbClr val="4A6168"/>
                </a:solidFill>
                <a:latin typeface="Helvetica"/>
                <a:cs typeface="Helvetica"/>
                <a:sym typeface="Helvetica"/>
              </a:rPr>
              <a:t>financiële</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situatie</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klant</a:t>
            </a:r>
            <a:endParaRPr sz="1600" kern="0">
              <a:solidFill>
                <a:srgbClr val="4A6168"/>
              </a:solidFill>
              <a:latin typeface="Helvetica"/>
              <a:cs typeface="Helvetica"/>
              <a:sym typeface="Helvetica"/>
            </a:endParaRPr>
          </a:p>
          <a:p>
            <a:pPr hangingPunct="0">
              <a:lnSpc>
                <a:spcPct val="150000"/>
              </a:lnSpc>
              <a:defRPr sz="3200">
                <a:solidFill>
                  <a:srgbClr val="5D7982"/>
                </a:solidFill>
                <a:latin typeface="Helvetica"/>
                <a:ea typeface="Helvetica"/>
                <a:cs typeface="Helvetica"/>
                <a:sym typeface="Helvetica"/>
              </a:defRPr>
            </a:pPr>
            <a:r>
              <a:rPr sz="1600" kern="0">
                <a:solidFill>
                  <a:srgbClr val="4A6168"/>
                </a:solidFill>
                <a:latin typeface="Helvetica"/>
                <a:cs typeface="Helvetica"/>
                <a:sym typeface="Helvetica"/>
              </a:rPr>
              <a:t>De </a:t>
            </a:r>
            <a:r>
              <a:rPr sz="1600" kern="0" err="1">
                <a:solidFill>
                  <a:srgbClr val="4A6168"/>
                </a:solidFill>
                <a:latin typeface="Helvetica"/>
                <a:cs typeface="Helvetica"/>
                <a:sym typeface="Helvetica"/>
              </a:rPr>
              <a:t>adviseur</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dient</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ook</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o.a.</a:t>
            </a:r>
            <a:r>
              <a:rPr sz="1600" kern="0">
                <a:solidFill>
                  <a:srgbClr val="4A6168"/>
                </a:solidFill>
                <a:latin typeface="Helvetica"/>
                <a:cs typeface="Helvetica"/>
                <a:sym typeface="Helvetica"/>
              </a:rPr>
              <a:t> de </a:t>
            </a:r>
            <a:r>
              <a:rPr sz="1600" kern="0" err="1">
                <a:solidFill>
                  <a:srgbClr val="4A6168"/>
                </a:solidFill>
                <a:latin typeface="Helvetica"/>
                <a:cs typeface="Helvetica"/>
                <a:sym typeface="Helvetica"/>
              </a:rPr>
              <a:t>opties</a:t>
            </a:r>
            <a:r>
              <a:rPr sz="1600" kern="0">
                <a:solidFill>
                  <a:srgbClr val="4A6168"/>
                </a:solidFill>
                <a:latin typeface="Helvetica"/>
                <a:cs typeface="Helvetica"/>
                <a:sym typeface="Helvetica"/>
              </a:rPr>
              <a:t> van </a:t>
            </a:r>
            <a:r>
              <a:rPr sz="1600" kern="0" err="1">
                <a:solidFill>
                  <a:srgbClr val="4A6168"/>
                </a:solidFill>
                <a:latin typeface="Helvetica"/>
                <a:cs typeface="Helvetica"/>
                <a:sym typeface="Helvetica"/>
              </a:rPr>
              <a:t>subsidie</a:t>
            </a:r>
            <a:r>
              <a:rPr sz="1600" kern="0">
                <a:solidFill>
                  <a:srgbClr val="4A6168"/>
                </a:solidFill>
                <a:latin typeface="Helvetica"/>
                <a:cs typeface="Helvetica"/>
                <a:sym typeface="Helvetica"/>
              </a:rPr>
              <a:t>, NWF </a:t>
            </a:r>
            <a:r>
              <a:rPr sz="1600" kern="0" err="1">
                <a:solidFill>
                  <a:srgbClr val="4A6168"/>
                </a:solidFill>
                <a:latin typeface="Helvetica"/>
                <a:cs typeface="Helvetica"/>
                <a:sym typeface="Helvetica"/>
              </a:rPr>
              <a:t>en</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SVn</a:t>
            </a:r>
            <a:r>
              <a:rPr sz="1600" kern="0">
                <a:solidFill>
                  <a:srgbClr val="4A6168"/>
                </a:solidFill>
                <a:latin typeface="Helvetica"/>
                <a:cs typeface="Helvetica"/>
                <a:sym typeface="Helvetica"/>
              </a:rPr>
              <a:t> in </a:t>
            </a:r>
            <a:r>
              <a:rPr sz="1600" kern="0" err="1">
                <a:solidFill>
                  <a:srgbClr val="4A6168"/>
                </a:solidFill>
                <a:latin typeface="Helvetica"/>
                <a:cs typeface="Helvetica"/>
                <a:sym typeface="Helvetica"/>
              </a:rPr>
              <a:t>zijn</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advies</a:t>
            </a:r>
            <a:r>
              <a:rPr sz="1600" kern="0">
                <a:solidFill>
                  <a:srgbClr val="4A6168"/>
                </a:solidFill>
                <a:latin typeface="Helvetica"/>
                <a:cs typeface="Helvetica"/>
                <a:sym typeface="Helvetica"/>
              </a:rPr>
              <a:t> mee </a:t>
            </a:r>
            <a:r>
              <a:rPr sz="1600" kern="0" err="1">
                <a:solidFill>
                  <a:srgbClr val="4A6168"/>
                </a:solidFill>
                <a:latin typeface="Helvetica"/>
                <a:cs typeface="Helvetica"/>
                <a:sym typeface="Helvetica"/>
              </a:rPr>
              <a:t>te</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nemen</a:t>
            </a:r>
            <a:r>
              <a:rPr sz="1600" kern="0">
                <a:solidFill>
                  <a:srgbClr val="4A6168"/>
                </a:solidFill>
                <a:latin typeface="Helvetica"/>
                <a:cs typeface="Helvetica"/>
                <a:sym typeface="Helvetica"/>
              </a:rPr>
              <a:t>.</a:t>
            </a:r>
          </a:p>
          <a:p>
            <a:pPr hangingPunct="0">
              <a:lnSpc>
                <a:spcPct val="150000"/>
              </a:lnSpc>
              <a:defRPr sz="3200">
                <a:solidFill>
                  <a:srgbClr val="5D7982"/>
                </a:solidFill>
                <a:latin typeface="Helvetica"/>
                <a:ea typeface="Helvetica"/>
                <a:cs typeface="Helvetica"/>
                <a:sym typeface="Helvetica"/>
              </a:defRPr>
            </a:pPr>
            <a:r>
              <a:rPr sz="1600" kern="0">
                <a:solidFill>
                  <a:srgbClr val="4A6168"/>
                </a:solidFill>
                <a:latin typeface="Helvetica"/>
                <a:cs typeface="Helvetica"/>
                <a:sym typeface="Helvetica"/>
              </a:rPr>
              <a:t>Let op de </a:t>
            </a:r>
            <a:r>
              <a:rPr sz="1600" kern="0" err="1">
                <a:solidFill>
                  <a:srgbClr val="4A6168"/>
                </a:solidFill>
                <a:latin typeface="Helvetica"/>
                <a:cs typeface="Helvetica"/>
                <a:sym typeface="Helvetica"/>
              </a:rPr>
              <a:t>certificeringsvereisten</a:t>
            </a:r>
            <a:r>
              <a:rPr sz="1600" kern="0">
                <a:solidFill>
                  <a:srgbClr val="4A6168"/>
                </a:solidFill>
                <a:latin typeface="Helvetica"/>
                <a:cs typeface="Helvetica"/>
                <a:sym typeface="Helvetica"/>
              </a:rPr>
              <a:t> van de </a:t>
            </a:r>
            <a:r>
              <a:rPr sz="1600" kern="0" err="1">
                <a:solidFill>
                  <a:srgbClr val="4A6168"/>
                </a:solidFill>
                <a:latin typeface="Helvetica"/>
                <a:cs typeface="Helvetica"/>
                <a:sym typeface="Helvetica"/>
              </a:rPr>
              <a:t>adviseur</a:t>
            </a:r>
            <a:endParaRPr sz="1600" kern="0">
              <a:solidFill>
                <a:srgbClr val="4A6168"/>
              </a:solidFill>
              <a:latin typeface="Helvetica"/>
              <a:cs typeface="Helvetica"/>
              <a:sym typeface="Helvetica"/>
            </a:endParaRPr>
          </a:p>
          <a:p>
            <a:pPr hangingPunct="0">
              <a:lnSpc>
                <a:spcPct val="150000"/>
              </a:lnSpc>
              <a:defRPr sz="3200">
                <a:solidFill>
                  <a:srgbClr val="5D7982"/>
                </a:solidFill>
                <a:latin typeface="Helvetica"/>
                <a:ea typeface="Helvetica"/>
                <a:cs typeface="Helvetica"/>
                <a:sym typeface="Helvetica"/>
              </a:defRPr>
            </a:pPr>
            <a:endParaRPr sz="1600" kern="0">
              <a:solidFill>
                <a:srgbClr val="5D7982"/>
              </a:solidFill>
              <a:latin typeface="Helvetica"/>
              <a:cs typeface="Helvetica"/>
              <a:sym typeface="Helvetica"/>
            </a:endParaRPr>
          </a:p>
          <a:p>
            <a:pPr hangingPunct="0">
              <a:lnSpc>
                <a:spcPct val="150000"/>
              </a:lnSpc>
              <a:defRPr sz="3600" i="1">
                <a:solidFill>
                  <a:srgbClr val="5D7982"/>
                </a:solidFill>
                <a:latin typeface="Open Sans"/>
                <a:ea typeface="Open Sans"/>
                <a:cs typeface="Open Sans"/>
                <a:sym typeface="Open Sans"/>
              </a:defRPr>
            </a:pPr>
            <a:r>
              <a:rPr lang="nl-NL" sz="1600" b="1" i="1" kern="0">
                <a:solidFill>
                  <a:srgbClr val="5D7982"/>
                </a:solidFill>
                <a:latin typeface="Open Sans"/>
                <a:ea typeface="Open Sans"/>
                <a:cs typeface="Open Sans"/>
                <a:sym typeface="Open Sans"/>
              </a:rPr>
              <a:t>Risico’s?</a:t>
            </a:r>
          </a:p>
          <a:p>
            <a:pPr hangingPunct="0">
              <a:lnSpc>
                <a:spcPct val="150000"/>
              </a:lnSpc>
              <a:defRPr sz="3600" i="1">
                <a:solidFill>
                  <a:srgbClr val="5D7982"/>
                </a:solidFill>
                <a:latin typeface="Open Sans"/>
                <a:ea typeface="Open Sans"/>
                <a:cs typeface="Open Sans"/>
                <a:sym typeface="Open Sans"/>
              </a:defRPr>
            </a:pPr>
            <a:r>
              <a:rPr sz="1600" i="1" kern="0" err="1">
                <a:solidFill>
                  <a:srgbClr val="4A6168"/>
                </a:solidFill>
                <a:latin typeface="Open Sans"/>
                <a:ea typeface="Open Sans"/>
                <a:cs typeface="Open Sans"/>
                <a:sym typeface="Open Sans"/>
              </a:rPr>
              <a:t>Voor</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een</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gemeente</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geldt</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dat</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dus</a:t>
            </a:r>
            <a:r>
              <a:rPr sz="1600" i="1" kern="0">
                <a:solidFill>
                  <a:srgbClr val="4A6168"/>
                </a:solidFill>
                <a:latin typeface="Open Sans"/>
                <a:ea typeface="Open Sans"/>
                <a:cs typeface="Open Sans"/>
                <a:sym typeface="Open Sans"/>
              </a:rPr>
              <a:t> indirect </a:t>
            </a:r>
            <a:r>
              <a:rPr sz="1600" i="1" kern="0" err="1">
                <a:solidFill>
                  <a:srgbClr val="4A6168"/>
                </a:solidFill>
                <a:latin typeface="Open Sans"/>
                <a:ea typeface="Open Sans"/>
                <a:cs typeface="Open Sans"/>
                <a:sym typeface="Open Sans"/>
              </a:rPr>
              <a:t>ook</a:t>
            </a:r>
            <a:r>
              <a:rPr sz="1600" i="1" kern="0">
                <a:solidFill>
                  <a:srgbClr val="4A6168"/>
                </a:solidFill>
                <a:latin typeface="Open Sans"/>
                <a:ea typeface="Open Sans"/>
                <a:cs typeface="Open Sans"/>
                <a:sym typeface="Open Sans"/>
              </a:rPr>
              <a:t>; </a:t>
            </a:r>
          </a:p>
          <a:p>
            <a:pPr hangingPunct="0">
              <a:lnSpc>
                <a:spcPct val="150000"/>
              </a:lnSpc>
              <a:defRPr sz="3600" i="1">
                <a:solidFill>
                  <a:srgbClr val="5D7982"/>
                </a:solidFill>
                <a:latin typeface="Open Sans"/>
                <a:ea typeface="Open Sans"/>
                <a:cs typeface="Open Sans"/>
                <a:sym typeface="Open Sans"/>
              </a:defRPr>
            </a:pPr>
            <a:r>
              <a:rPr sz="1600" i="1" kern="0">
                <a:solidFill>
                  <a:srgbClr val="4A6168"/>
                </a:solidFill>
                <a:latin typeface="Open Sans"/>
                <a:ea typeface="Open Sans"/>
                <a:cs typeface="Open Sans"/>
                <a:sym typeface="Open Sans"/>
              </a:rPr>
              <a:t>je wilt </a:t>
            </a:r>
            <a:r>
              <a:rPr sz="1600" i="1" kern="0" err="1">
                <a:solidFill>
                  <a:srgbClr val="4A6168"/>
                </a:solidFill>
                <a:latin typeface="Open Sans"/>
                <a:ea typeface="Open Sans"/>
                <a:cs typeface="Open Sans"/>
                <a:sym typeface="Open Sans"/>
              </a:rPr>
              <a:t>immers</a:t>
            </a:r>
            <a:r>
              <a:rPr sz="1600" i="1" kern="0">
                <a:solidFill>
                  <a:srgbClr val="4A6168"/>
                </a:solidFill>
                <a:latin typeface="Open Sans"/>
                <a:ea typeface="Open Sans"/>
                <a:cs typeface="Open Sans"/>
                <a:sym typeface="Open Sans"/>
              </a:rPr>
              <a:t> je </a:t>
            </a:r>
            <a:r>
              <a:rPr sz="1600" i="1" kern="0" err="1">
                <a:solidFill>
                  <a:srgbClr val="4A6168"/>
                </a:solidFill>
                <a:latin typeface="Open Sans"/>
                <a:ea typeface="Open Sans"/>
                <a:cs typeface="Open Sans"/>
                <a:sym typeface="Open Sans"/>
              </a:rPr>
              <a:t>inwoners</a:t>
            </a:r>
            <a:r>
              <a:rPr sz="1600" i="1" kern="0">
                <a:solidFill>
                  <a:srgbClr val="4A6168"/>
                </a:solidFill>
                <a:latin typeface="Open Sans"/>
                <a:ea typeface="Open Sans"/>
                <a:cs typeface="Open Sans"/>
                <a:sym typeface="Open Sans"/>
              </a:rPr>
              <a:t> van </a:t>
            </a:r>
            <a:r>
              <a:rPr sz="1600" i="1" kern="0" err="1">
                <a:solidFill>
                  <a:srgbClr val="4A6168"/>
                </a:solidFill>
                <a:latin typeface="Open Sans"/>
                <a:ea typeface="Open Sans"/>
                <a:cs typeface="Open Sans"/>
                <a:sym typeface="Open Sans"/>
              </a:rPr>
              <a:t>volledig</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en</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goed</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advies</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voorzien</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en</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als</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gemeente</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niet</a:t>
            </a:r>
            <a:r>
              <a:rPr sz="1600" i="1" kern="0">
                <a:solidFill>
                  <a:srgbClr val="4A6168"/>
                </a:solidFill>
                <a:latin typeface="Open Sans"/>
                <a:ea typeface="Open Sans"/>
                <a:cs typeface="Open Sans"/>
                <a:sym typeface="Open Sans"/>
              </a:rPr>
              <a:t> later </a:t>
            </a:r>
            <a:r>
              <a:rPr sz="1600" i="1" kern="0" err="1">
                <a:solidFill>
                  <a:srgbClr val="4A6168"/>
                </a:solidFill>
                <a:latin typeface="Open Sans"/>
                <a:ea typeface="Open Sans"/>
                <a:cs typeface="Open Sans"/>
                <a:sym typeface="Open Sans"/>
              </a:rPr>
              <a:t>betrokken</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willen</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worden</a:t>
            </a:r>
            <a:r>
              <a:rPr sz="1600" i="1" kern="0">
                <a:solidFill>
                  <a:srgbClr val="4A6168"/>
                </a:solidFill>
                <a:latin typeface="Open Sans"/>
                <a:ea typeface="Open Sans"/>
                <a:cs typeface="Open Sans"/>
                <a:sym typeface="Open Sans"/>
              </a:rPr>
              <a:t> in </a:t>
            </a:r>
            <a:r>
              <a:rPr sz="1600" i="1" kern="0" err="1">
                <a:solidFill>
                  <a:srgbClr val="4A6168"/>
                </a:solidFill>
                <a:latin typeface="Open Sans"/>
                <a:ea typeface="Open Sans"/>
                <a:cs typeface="Open Sans"/>
                <a:sym typeface="Open Sans"/>
              </a:rPr>
              <a:t>discussies</a:t>
            </a:r>
            <a:r>
              <a:rPr sz="1600" i="1" kern="0">
                <a:solidFill>
                  <a:srgbClr val="4A6168"/>
                </a:solidFill>
                <a:latin typeface="Open Sans"/>
                <a:ea typeface="Open Sans"/>
                <a:cs typeface="Open Sans"/>
                <a:sym typeface="Open Sans"/>
              </a:rPr>
              <a:t> over </a:t>
            </a:r>
            <a:r>
              <a:rPr sz="1600" i="1" kern="0" err="1">
                <a:solidFill>
                  <a:srgbClr val="4A6168"/>
                </a:solidFill>
                <a:latin typeface="Open Sans"/>
                <a:ea typeface="Open Sans"/>
                <a:cs typeface="Open Sans"/>
                <a:sym typeface="Open Sans"/>
              </a:rPr>
              <a:t>onvolledig</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niet</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juist</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en</a:t>
            </a:r>
            <a:r>
              <a:rPr sz="1600" i="1" kern="0">
                <a:solidFill>
                  <a:srgbClr val="4A6168"/>
                </a:solidFill>
                <a:latin typeface="Open Sans"/>
                <a:ea typeface="Open Sans"/>
                <a:cs typeface="Open Sans"/>
                <a:sym typeface="Open Sans"/>
              </a:rPr>
              <a:t>/of </a:t>
            </a:r>
            <a:r>
              <a:rPr sz="1600" i="1" kern="0" err="1">
                <a:solidFill>
                  <a:srgbClr val="4A6168"/>
                </a:solidFill>
                <a:latin typeface="Open Sans"/>
                <a:ea typeface="Open Sans"/>
                <a:cs typeface="Open Sans"/>
                <a:sym typeface="Open Sans"/>
              </a:rPr>
              <a:t>incompleet</a:t>
            </a:r>
            <a:r>
              <a:rPr sz="1600" i="1" kern="0">
                <a:solidFill>
                  <a:srgbClr val="4A6168"/>
                </a:solidFill>
                <a:latin typeface="Open Sans"/>
                <a:ea typeface="Open Sans"/>
                <a:cs typeface="Open Sans"/>
                <a:sym typeface="Open Sans"/>
              </a:rPr>
              <a:t> </a:t>
            </a:r>
            <a:r>
              <a:rPr sz="1600" i="1" kern="0" err="1">
                <a:solidFill>
                  <a:srgbClr val="4A6168"/>
                </a:solidFill>
                <a:latin typeface="Open Sans"/>
                <a:ea typeface="Open Sans"/>
                <a:cs typeface="Open Sans"/>
                <a:sym typeface="Open Sans"/>
              </a:rPr>
              <a:t>advies</a:t>
            </a:r>
            <a:r>
              <a:rPr sz="1600" i="1" kern="0">
                <a:solidFill>
                  <a:srgbClr val="4A6168"/>
                </a:solidFill>
                <a:latin typeface="Open Sans"/>
                <a:ea typeface="Open Sans"/>
                <a:cs typeface="Open Sans"/>
                <a:sym typeface="Open Sans"/>
              </a:rPr>
              <a:t>.</a:t>
            </a:r>
          </a:p>
          <a:p>
            <a:pPr hangingPunct="0">
              <a:lnSpc>
                <a:spcPct val="150000"/>
              </a:lnSpc>
              <a:defRPr sz="3600" i="1">
                <a:solidFill>
                  <a:srgbClr val="5D7982"/>
                </a:solidFill>
                <a:latin typeface="Open Sans"/>
                <a:ea typeface="Open Sans"/>
                <a:cs typeface="Open Sans"/>
                <a:sym typeface="Open Sans"/>
              </a:defRPr>
            </a:pPr>
            <a:r>
              <a:rPr sz="1600" i="1" kern="0">
                <a:solidFill>
                  <a:srgbClr val="5D7982"/>
                </a:solidFill>
                <a:latin typeface="Open Sans"/>
                <a:ea typeface="Open Sans"/>
                <a:cs typeface="Open Sans"/>
                <a:sym typeface="Open Sans"/>
              </a:rPr>
              <a:t> </a:t>
            </a:r>
          </a:p>
          <a:p>
            <a:pPr hangingPunct="0">
              <a:lnSpc>
                <a:spcPct val="150000"/>
              </a:lnSpc>
              <a:defRPr sz="3600" b="1" i="1">
                <a:solidFill>
                  <a:srgbClr val="5D7982"/>
                </a:solidFill>
                <a:latin typeface="Open Sans"/>
                <a:ea typeface="Open Sans"/>
                <a:cs typeface="Open Sans"/>
                <a:sym typeface="Open Sans"/>
              </a:defRPr>
            </a:pPr>
            <a:r>
              <a:rPr sz="1600" b="1" i="1" kern="0">
                <a:solidFill>
                  <a:srgbClr val="5D7982"/>
                </a:solidFill>
                <a:latin typeface="Open Sans"/>
                <a:ea typeface="Open Sans"/>
                <a:cs typeface="Open Sans"/>
                <a:sym typeface="Open Sans"/>
              </a:rPr>
              <a:t>Juist </a:t>
            </a:r>
            <a:r>
              <a:rPr sz="1600" b="1" i="1" kern="0" err="1">
                <a:solidFill>
                  <a:srgbClr val="5D7982"/>
                </a:solidFill>
                <a:latin typeface="Open Sans"/>
                <a:ea typeface="Open Sans"/>
                <a:cs typeface="Open Sans"/>
                <a:sym typeface="Open Sans"/>
              </a:rPr>
              <a:t>vaak</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bij</a:t>
            </a:r>
            <a:r>
              <a:rPr sz="1600" b="1" i="1" kern="0">
                <a:solidFill>
                  <a:srgbClr val="5D7982"/>
                </a:solidFill>
                <a:latin typeface="Open Sans"/>
                <a:ea typeface="Open Sans"/>
                <a:cs typeface="Open Sans"/>
                <a:sym typeface="Open Sans"/>
              </a:rPr>
              <a:t> de </a:t>
            </a:r>
            <a:r>
              <a:rPr sz="1600" b="1" i="1" kern="0" err="1">
                <a:solidFill>
                  <a:srgbClr val="5D7982"/>
                </a:solidFill>
                <a:latin typeface="Open Sans"/>
                <a:ea typeface="Open Sans"/>
                <a:cs typeface="Open Sans"/>
                <a:sym typeface="Open Sans"/>
              </a:rPr>
              <a:t>kwetsbare</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doelgroep</a:t>
            </a:r>
            <a:r>
              <a:rPr sz="1600" b="1" i="1" kern="0">
                <a:solidFill>
                  <a:srgbClr val="5D7982"/>
                </a:solidFill>
                <a:latin typeface="Open Sans"/>
                <a:ea typeface="Open Sans"/>
                <a:cs typeface="Open Sans"/>
                <a:sym typeface="Open Sans"/>
              </a:rPr>
              <a:t> is het, </a:t>
            </a:r>
            <a:r>
              <a:rPr sz="1600" b="1" i="1" kern="0" err="1">
                <a:solidFill>
                  <a:srgbClr val="5D7982"/>
                </a:solidFill>
                <a:latin typeface="Open Sans"/>
                <a:ea typeface="Open Sans"/>
                <a:cs typeface="Open Sans"/>
                <a:sym typeface="Open Sans"/>
              </a:rPr>
              <a:t>ook</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ethisch</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gezien</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gewoon</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een</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verplichting</a:t>
            </a:r>
            <a:r>
              <a:rPr sz="1600" b="1" i="1" kern="0">
                <a:solidFill>
                  <a:srgbClr val="5D7982"/>
                </a:solidFill>
                <a:latin typeface="Open Sans"/>
                <a:ea typeface="Open Sans"/>
                <a:cs typeface="Open Sans"/>
                <a:sym typeface="Open Sans"/>
              </a:rPr>
              <a:t> om </a:t>
            </a:r>
            <a:r>
              <a:rPr sz="1600" b="1" i="1" kern="0" err="1">
                <a:solidFill>
                  <a:srgbClr val="5D7982"/>
                </a:solidFill>
                <a:latin typeface="Open Sans"/>
                <a:ea typeface="Open Sans"/>
                <a:cs typeface="Open Sans"/>
                <a:sym typeface="Open Sans"/>
              </a:rPr>
              <a:t>deze</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mensen</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goed</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te</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begeleiden</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en</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te</a:t>
            </a:r>
            <a:r>
              <a:rPr sz="1600" b="1" i="1" kern="0">
                <a:solidFill>
                  <a:srgbClr val="5D7982"/>
                </a:solidFill>
                <a:latin typeface="Open Sans"/>
                <a:ea typeface="Open Sans"/>
                <a:cs typeface="Open Sans"/>
                <a:sym typeface="Open Sans"/>
              </a:rPr>
              <a:t> </a:t>
            </a:r>
            <a:r>
              <a:rPr sz="1600" b="1" i="1" kern="0" err="1">
                <a:solidFill>
                  <a:srgbClr val="5D7982"/>
                </a:solidFill>
                <a:latin typeface="Open Sans"/>
                <a:ea typeface="Open Sans"/>
                <a:cs typeface="Open Sans"/>
                <a:sym typeface="Open Sans"/>
              </a:rPr>
              <a:t>adviseren</a:t>
            </a:r>
            <a:r>
              <a:rPr sz="1600" b="1" i="1" kern="0">
                <a:solidFill>
                  <a:srgbClr val="5D7982"/>
                </a:solidFill>
                <a:latin typeface="Open Sans"/>
                <a:ea typeface="Open Sans"/>
                <a:cs typeface="Open Sans"/>
                <a:sym typeface="Open Sans"/>
              </a:rPr>
              <a:t>    </a:t>
            </a:r>
          </a:p>
          <a:p>
            <a:pPr hangingPunct="0">
              <a:lnSpc>
                <a:spcPct val="150000"/>
              </a:lnSpc>
              <a:defRPr sz="3600" b="1">
                <a:solidFill>
                  <a:srgbClr val="5D7982"/>
                </a:solidFill>
                <a:latin typeface="Helvetica"/>
                <a:ea typeface="Helvetica"/>
                <a:cs typeface="Helvetica"/>
                <a:sym typeface="Helvetica"/>
              </a:defRPr>
            </a:pPr>
            <a:endParaRPr b="1" kern="0">
              <a:solidFill>
                <a:srgbClr val="5D7982"/>
              </a:solidFill>
              <a:latin typeface="Helvetica"/>
              <a:cs typeface="Helvetica"/>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TextBox 4"/>
          <p:cNvSpPr txBox="1"/>
          <p:nvPr/>
        </p:nvSpPr>
        <p:spPr>
          <a:xfrm>
            <a:off x="939124" y="660331"/>
            <a:ext cx="11252880"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err="1"/>
              <a:t>Klant</a:t>
            </a:r>
            <a:r>
              <a:rPr sz="3600" kern="0"/>
              <a:t> </a:t>
            </a:r>
            <a:r>
              <a:rPr sz="3600" kern="0" err="1"/>
              <a:t>vraag</a:t>
            </a:r>
            <a:r>
              <a:rPr sz="3600" kern="0"/>
              <a:t> - </a:t>
            </a:r>
            <a:r>
              <a:rPr lang="nl-NL" sz="3600" kern="0"/>
              <a:t>ervaringen</a:t>
            </a:r>
            <a:endParaRPr sz="3600" kern="0"/>
          </a:p>
        </p:txBody>
      </p:sp>
      <p:sp>
        <p:nvSpPr>
          <p:cNvPr id="668" name="Straight Connector 8"/>
          <p:cNvSpPr/>
          <p:nvPr/>
        </p:nvSpPr>
        <p:spPr>
          <a:xfrm>
            <a:off x="939126" y="1233502"/>
            <a:ext cx="691247" cy="2"/>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69" name="Tekstvak 1"/>
          <p:cNvSpPr txBox="1"/>
          <p:nvPr/>
        </p:nvSpPr>
        <p:spPr>
          <a:xfrm>
            <a:off x="939125" y="1685695"/>
            <a:ext cx="6179129" cy="3693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l" defTabSz="1828800">
              <a:defRPr sz="3600" b="1">
                <a:solidFill>
                  <a:srgbClr val="5D7982"/>
                </a:solidFill>
                <a:latin typeface="Open Sans"/>
                <a:ea typeface="Open Sans"/>
                <a:cs typeface="Open Sans"/>
                <a:sym typeface="Open Sans"/>
              </a:defRPr>
            </a:lvl1pPr>
          </a:lstStyle>
          <a:p>
            <a:pPr defTabSz="914400" hangingPunct="0"/>
            <a:r>
              <a:rPr sz="1800" kern="0"/>
              <a:t>Wat is jullie ervaring als lokale overheid?</a:t>
            </a:r>
          </a:p>
        </p:txBody>
      </p:sp>
      <p:sp>
        <p:nvSpPr>
          <p:cNvPr id="670" name="Tekstvak 2"/>
          <p:cNvSpPr txBox="1"/>
          <p:nvPr/>
        </p:nvSpPr>
        <p:spPr>
          <a:xfrm>
            <a:off x="883706" y="2285475"/>
            <a:ext cx="9038196" cy="11546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285750" indent="-285750" hangingPunct="0">
              <a:lnSpc>
                <a:spcPct val="150000"/>
              </a:lnSpc>
              <a:buSzPct val="100000"/>
              <a:buFont typeface="Arial"/>
              <a:buChar char="•"/>
              <a:defRPr sz="3200">
                <a:solidFill>
                  <a:srgbClr val="5D7982"/>
                </a:solidFill>
                <a:latin typeface="Helvetica"/>
                <a:ea typeface="Helvetica"/>
                <a:cs typeface="Helvetica"/>
                <a:sym typeface="Helvetica"/>
              </a:defRPr>
            </a:pPr>
            <a:r>
              <a:rPr sz="1600" kern="0" err="1">
                <a:solidFill>
                  <a:srgbClr val="4A6168"/>
                </a:solidFill>
                <a:latin typeface="Helvetica"/>
                <a:cs typeface="Helvetica"/>
                <a:sym typeface="Helvetica"/>
              </a:rPr>
              <a:t>Alleen</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verduurzamen</a:t>
            </a:r>
            <a:r>
              <a:rPr sz="1600" kern="0">
                <a:solidFill>
                  <a:srgbClr val="4A6168"/>
                </a:solidFill>
                <a:latin typeface="Helvetica"/>
                <a:cs typeface="Helvetica"/>
                <a:sym typeface="Helvetica"/>
              </a:rPr>
              <a:t> of </a:t>
            </a:r>
            <a:r>
              <a:rPr sz="1600" kern="0" err="1">
                <a:solidFill>
                  <a:srgbClr val="4A6168"/>
                </a:solidFill>
                <a:latin typeface="Helvetica"/>
                <a:cs typeface="Helvetica"/>
                <a:sym typeface="Helvetica"/>
              </a:rPr>
              <a:t>combinatie</a:t>
            </a:r>
            <a:r>
              <a:rPr sz="1600" kern="0">
                <a:solidFill>
                  <a:srgbClr val="4A6168"/>
                </a:solidFill>
                <a:latin typeface="Helvetica"/>
                <a:cs typeface="Helvetica"/>
                <a:sym typeface="Helvetica"/>
              </a:rPr>
              <a:t> met </a:t>
            </a:r>
            <a:r>
              <a:rPr sz="1600" kern="0" err="1">
                <a:solidFill>
                  <a:srgbClr val="4A6168"/>
                </a:solidFill>
                <a:latin typeface="Helvetica"/>
                <a:cs typeface="Helvetica"/>
                <a:sym typeface="Helvetica"/>
              </a:rPr>
              <a:t>verbouwen</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langer</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thuis</a:t>
            </a:r>
            <a:r>
              <a:rPr sz="1600" kern="0">
                <a:solidFill>
                  <a:srgbClr val="4A6168"/>
                </a:solidFill>
                <a:latin typeface="Helvetica"/>
                <a:cs typeface="Helvetica"/>
                <a:sym typeface="Helvetica"/>
              </a:rPr>
              <a:t>, etc.? - </a:t>
            </a:r>
            <a:r>
              <a:rPr sz="1600" kern="0" err="1">
                <a:solidFill>
                  <a:srgbClr val="4A6168"/>
                </a:solidFill>
                <a:latin typeface="Helvetica"/>
                <a:cs typeface="Helvetica"/>
                <a:sym typeface="Helvetica"/>
              </a:rPr>
              <a:t>besparen</a:t>
            </a:r>
            <a:r>
              <a:rPr sz="1600" kern="0">
                <a:solidFill>
                  <a:srgbClr val="4A6168"/>
                </a:solidFill>
                <a:latin typeface="Helvetica"/>
                <a:cs typeface="Helvetica"/>
                <a:sym typeface="Helvetica"/>
              </a:rPr>
              <a:t> op </a:t>
            </a:r>
            <a:r>
              <a:rPr sz="1600" kern="0" err="1">
                <a:solidFill>
                  <a:srgbClr val="4A6168"/>
                </a:solidFill>
                <a:latin typeface="Helvetica"/>
                <a:cs typeface="Helvetica"/>
                <a:sym typeface="Helvetica"/>
              </a:rPr>
              <a:t>mogelijk</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toekomstig</a:t>
            </a:r>
            <a:r>
              <a:rPr sz="1600" kern="0">
                <a:solidFill>
                  <a:srgbClr val="4A6168"/>
                </a:solidFill>
                <a:latin typeface="Helvetica"/>
                <a:cs typeface="Helvetica"/>
                <a:sym typeface="Helvetica"/>
              </a:rPr>
              <a:t> WMO-budget</a:t>
            </a:r>
          </a:p>
          <a:p>
            <a:pPr marL="285750" indent="-285750" hangingPunct="0">
              <a:lnSpc>
                <a:spcPct val="150000"/>
              </a:lnSpc>
              <a:buSzPct val="100000"/>
              <a:buFont typeface="Arial"/>
              <a:buChar char="•"/>
              <a:defRPr sz="3200">
                <a:solidFill>
                  <a:srgbClr val="5D7982"/>
                </a:solidFill>
                <a:latin typeface="Helvetica"/>
                <a:ea typeface="Helvetica"/>
                <a:cs typeface="Helvetica"/>
                <a:sym typeface="Helvetica"/>
              </a:defRPr>
            </a:pPr>
            <a:r>
              <a:rPr sz="1600" kern="0" err="1">
                <a:solidFill>
                  <a:srgbClr val="4A6168"/>
                </a:solidFill>
                <a:latin typeface="Helvetica"/>
                <a:cs typeface="Helvetica"/>
                <a:sym typeface="Helvetica"/>
              </a:rPr>
              <a:t>Actuele</a:t>
            </a:r>
            <a:r>
              <a:rPr sz="1600" kern="0">
                <a:solidFill>
                  <a:srgbClr val="4A6168"/>
                </a:solidFill>
                <a:latin typeface="Helvetica"/>
                <a:cs typeface="Helvetica"/>
                <a:sym typeface="Helvetica"/>
              </a:rPr>
              <a:t> </a:t>
            </a:r>
            <a:r>
              <a:rPr sz="1600" b="1" kern="0" err="1">
                <a:solidFill>
                  <a:srgbClr val="4A6168"/>
                </a:solidFill>
                <a:latin typeface="Helvetica"/>
                <a:cs typeface="Helvetica"/>
                <a:sym typeface="Helvetica"/>
              </a:rPr>
              <a:t>kwaliteit</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woningvoorraad</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na</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uitvoering</a:t>
            </a:r>
            <a:r>
              <a:rPr sz="1600" kern="0">
                <a:solidFill>
                  <a:srgbClr val="4A6168"/>
                </a:solidFill>
                <a:latin typeface="Helvetica"/>
                <a:cs typeface="Helvetica"/>
                <a:sym typeface="Helvetica"/>
              </a:rPr>
              <a:t> </a:t>
            </a:r>
            <a:r>
              <a:rPr sz="1600" kern="0" err="1">
                <a:solidFill>
                  <a:srgbClr val="4A6168"/>
                </a:solidFill>
                <a:latin typeface="Helvetica"/>
                <a:cs typeface="Helvetica"/>
                <a:sym typeface="Helvetica"/>
              </a:rPr>
              <a:t>maatregelen</a:t>
            </a:r>
            <a:r>
              <a:rPr sz="1600" kern="0">
                <a:solidFill>
                  <a:srgbClr val="4A6168"/>
                </a:solidFill>
                <a:latin typeface="Helvetica"/>
                <a:cs typeface="Helvetica"/>
                <a:sym typeface="Helvetica"/>
              </a:rPr>
              <a:t>’  mee laten </a:t>
            </a:r>
            <a:r>
              <a:rPr sz="1600" kern="0" err="1">
                <a:solidFill>
                  <a:srgbClr val="4A6168"/>
                </a:solidFill>
                <a:latin typeface="Helvetica"/>
                <a:cs typeface="Helvetica"/>
                <a:sym typeface="Helvetica"/>
              </a:rPr>
              <a:t>wegen</a:t>
            </a:r>
            <a:r>
              <a:rPr sz="1600" kern="0">
                <a:solidFill>
                  <a:srgbClr val="4A6168"/>
                </a:solidFill>
                <a:latin typeface="Helvetica"/>
                <a:cs typeface="Helvetica"/>
                <a:sym typeface="Helvetica"/>
              </a:rPr>
              <a:t>? </a:t>
            </a:r>
          </a:p>
        </p:txBody>
      </p:sp>
      <p:sp>
        <p:nvSpPr>
          <p:cNvPr id="671" name="Tekstvak 3"/>
          <p:cNvSpPr txBox="1"/>
          <p:nvPr/>
        </p:nvSpPr>
        <p:spPr>
          <a:xfrm>
            <a:off x="883706" y="3891225"/>
            <a:ext cx="10795046" cy="66376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hangingPunct="0">
              <a:lnSpc>
                <a:spcPct val="150000"/>
              </a:lnSpc>
              <a:defRPr sz="3600">
                <a:solidFill>
                  <a:srgbClr val="5D7982"/>
                </a:solidFill>
                <a:latin typeface="Helvetica"/>
                <a:ea typeface="Helvetica"/>
                <a:cs typeface="Helvetica"/>
                <a:sym typeface="Helvetica"/>
              </a:defRPr>
            </a:pPr>
            <a:r>
              <a:rPr kern="0">
                <a:solidFill>
                  <a:srgbClr val="4A6168"/>
                </a:solidFill>
                <a:latin typeface="Helvetica"/>
                <a:cs typeface="Helvetica"/>
                <a:sym typeface="Helvetica"/>
              </a:rPr>
              <a:t>Meer </a:t>
            </a:r>
            <a:r>
              <a:rPr kern="0" err="1">
                <a:solidFill>
                  <a:srgbClr val="4A6168"/>
                </a:solidFill>
                <a:latin typeface="Helvetica"/>
                <a:cs typeface="Helvetica"/>
                <a:sym typeface="Helvetica"/>
              </a:rPr>
              <a:t>synergie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tussen</a:t>
            </a:r>
            <a:r>
              <a:rPr kern="0">
                <a:solidFill>
                  <a:srgbClr val="4A6168"/>
                </a:solidFill>
                <a:latin typeface="Helvetica"/>
                <a:cs typeface="Helvetica"/>
                <a:sym typeface="Helvetica"/>
              </a:rPr>
              <a:t> de </a:t>
            </a:r>
            <a:r>
              <a:rPr kern="0" err="1">
                <a:solidFill>
                  <a:srgbClr val="4A6168"/>
                </a:solidFill>
                <a:latin typeface="Helvetica"/>
                <a:cs typeface="Helvetica"/>
                <a:sym typeface="Helvetica"/>
              </a:rPr>
              <a:t>verschillende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beleidsterreinen</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creëren</a:t>
            </a:r>
            <a:endParaRPr kern="0">
              <a:solidFill>
                <a:srgbClr val="4A6168"/>
              </a:solidFill>
              <a:latin typeface="Helvetica"/>
              <a:cs typeface="Helvetica"/>
              <a:sym typeface="Helvetica"/>
            </a:endParaRPr>
          </a:p>
          <a:p>
            <a:pPr hangingPunct="0">
              <a:lnSpc>
                <a:spcPct val="150000"/>
              </a:lnSpc>
              <a:defRPr sz="3600">
                <a:solidFill>
                  <a:srgbClr val="5D7982"/>
                </a:solidFill>
                <a:latin typeface="Helvetica"/>
                <a:ea typeface="Helvetica"/>
                <a:cs typeface="Helvetica"/>
                <a:sym typeface="Helvetica"/>
              </a:defRPr>
            </a:pPr>
            <a:r>
              <a:rPr kern="0">
                <a:solidFill>
                  <a:srgbClr val="4A6168"/>
                </a:solidFill>
                <a:latin typeface="Helvetica"/>
                <a:cs typeface="Helvetica"/>
                <a:sym typeface="Helvetica"/>
              </a:rPr>
              <a:t>Met </a:t>
            </a:r>
            <a:r>
              <a:rPr kern="0" err="1">
                <a:solidFill>
                  <a:srgbClr val="4A6168"/>
                </a:solidFill>
                <a:latin typeface="Helvetica"/>
                <a:cs typeface="Helvetica"/>
                <a:sym typeface="Helvetica"/>
              </a:rPr>
              <a:t>een</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goede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volledige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inventarisatie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gaan</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werken</a:t>
            </a:r>
            <a:endParaRPr kern="0">
              <a:solidFill>
                <a:srgbClr val="4A6168"/>
              </a:solidFill>
              <a:latin typeface="Helvetica"/>
              <a:cs typeface="Helvetica"/>
              <a:sym typeface="Helvetica"/>
            </a:endParaRPr>
          </a:p>
          <a:p>
            <a:pPr hangingPunct="0">
              <a:lnSpc>
                <a:spcPct val="150000"/>
              </a:lnSpc>
              <a:defRPr sz="3600">
                <a:solidFill>
                  <a:srgbClr val="5D7982"/>
                </a:solidFill>
                <a:latin typeface="Helvetica"/>
                <a:ea typeface="Helvetica"/>
                <a:cs typeface="Helvetica"/>
                <a:sym typeface="Helvetica"/>
              </a:defRPr>
            </a:pPr>
            <a:endParaRPr kern="0">
              <a:solidFill>
                <a:srgbClr val="4A6168"/>
              </a:solidFill>
              <a:latin typeface="Helvetica"/>
              <a:cs typeface="Helvetica"/>
              <a:sym typeface="Helvetica"/>
            </a:endParaRPr>
          </a:p>
          <a:p>
            <a:pPr hangingPunct="0">
              <a:lnSpc>
                <a:spcPct val="150000"/>
              </a:lnSpc>
              <a:defRPr sz="3600">
                <a:solidFill>
                  <a:srgbClr val="5D7982"/>
                </a:solidFill>
                <a:latin typeface="Helvetica"/>
                <a:ea typeface="Helvetica"/>
                <a:cs typeface="Helvetica"/>
                <a:sym typeface="Helvetica"/>
              </a:defRPr>
            </a:pPr>
            <a:r>
              <a:rPr kern="0">
                <a:solidFill>
                  <a:srgbClr val="4A6168"/>
                </a:solidFill>
                <a:latin typeface="Helvetica"/>
                <a:cs typeface="Helvetica"/>
                <a:sym typeface="Helvetica"/>
              </a:rPr>
              <a:t>- </a:t>
            </a:r>
            <a:r>
              <a:rPr kern="0" err="1">
                <a:solidFill>
                  <a:srgbClr val="4A6168"/>
                </a:solidFill>
                <a:latin typeface="Helvetica"/>
                <a:cs typeface="Helvetica"/>
                <a:sym typeface="Helvetica"/>
              </a:rPr>
              <a:t>en</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als</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volledige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wensenlijstje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bekend</a:t>
            </a:r>
            <a:r>
              <a:rPr kern="0">
                <a:solidFill>
                  <a:srgbClr val="4A6168"/>
                </a:solidFill>
                <a:latin typeface="Helvetica"/>
                <a:cs typeface="Helvetica"/>
                <a:sym typeface="Helvetica"/>
              </a:rPr>
              <a:t> is</a:t>
            </a:r>
          </a:p>
          <a:p>
            <a:pPr hangingPunct="0">
              <a:lnSpc>
                <a:spcPct val="150000"/>
              </a:lnSpc>
              <a:defRPr sz="3600">
                <a:solidFill>
                  <a:srgbClr val="5D7982"/>
                </a:solidFill>
                <a:latin typeface="Helvetica"/>
                <a:ea typeface="Helvetica"/>
                <a:cs typeface="Helvetica"/>
                <a:sym typeface="Helvetica"/>
              </a:defRPr>
            </a:pPr>
            <a:r>
              <a:rPr kern="0">
                <a:solidFill>
                  <a:srgbClr val="4A6168"/>
                </a:solidFill>
                <a:latin typeface="Helvetica"/>
                <a:cs typeface="Helvetica"/>
                <a:sym typeface="Helvetica"/>
              </a:rPr>
              <a:t>	-&gt; Alle </a:t>
            </a:r>
            <a:r>
              <a:rPr kern="0" err="1">
                <a:solidFill>
                  <a:srgbClr val="4A6168"/>
                </a:solidFill>
                <a:latin typeface="Helvetica"/>
                <a:cs typeface="Helvetica"/>
                <a:sym typeface="Helvetica"/>
              </a:rPr>
              <a:t>mogelijke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financiële</a:t>
            </a:r>
            <a:r>
              <a:rPr kern="0">
                <a:solidFill>
                  <a:srgbClr val="4A6168"/>
                </a:solidFill>
                <a:latin typeface="Helvetica"/>
                <a:cs typeface="Helvetica"/>
                <a:sym typeface="Helvetica"/>
              </a:rPr>
              <a:t> </a:t>
            </a:r>
            <a:r>
              <a:rPr kern="0" err="1">
                <a:solidFill>
                  <a:srgbClr val="4A6168"/>
                </a:solidFill>
                <a:latin typeface="Helvetica"/>
                <a:cs typeface="Helvetica"/>
                <a:sym typeface="Helvetica"/>
              </a:rPr>
              <a:t>opties</a:t>
            </a:r>
            <a:r>
              <a:rPr kern="0">
                <a:solidFill>
                  <a:srgbClr val="4A6168"/>
                </a:solidFill>
                <a:latin typeface="Helvetica"/>
                <a:cs typeface="Helvetica"/>
                <a:sym typeface="Helvetica"/>
              </a:rPr>
              <a:t> (laten) </a:t>
            </a:r>
            <a:r>
              <a:rPr kern="0" err="1">
                <a:solidFill>
                  <a:srgbClr val="4A6168"/>
                </a:solidFill>
                <a:latin typeface="Helvetica"/>
                <a:cs typeface="Helvetica"/>
                <a:sym typeface="Helvetica"/>
              </a:rPr>
              <a:t>bespreken</a:t>
            </a:r>
            <a:endParaRPr kern="0">
              <a:solidFill>
                <a:srgbClr val="4A6168"/>
              </a:solidFill>
              <a:latin typeface="Helvetica"/>
              <a:cs typeface="Helvetica"/>
              <a:sym typeface="Helvetica"/>
            </a:endParaRPr>
          </a:p>
          <a:p>
            <a:pPr hangingPunct="0">
              <a:lnSpc>
                <a:spcPct val="150000"/>
              </a:lnSpc>
              <a:defRPr sz="3600">
                <a:solidFill>
                  <a:srgbClr val="5D7982"/>
                </a:solidFill>
                <a:latin typeface="Helvetica"/>
                <a:ea typeface="Helvetica"/>
                <a:cs typeface="Helvetica"/>
                <a:sym typeface="Helvetica"/>
              </a:defRPr>
            </a:pPr>
            <a:endParaRPr kern="0">
              <a:solidFill>
                <a:srgbClr val="5D7982"/>
              </a:solidFill>
              <a:latin typeface="Helvetica"/>
              <a:cs typeface="Helvetica"/>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8" name="TextBox 4"/>
          <p:cNvSpPr txBox="1"/>
          <p:nvPr/>
        </p:nvSpPr>
        <p:spPr>
          <a:xfrm>
            <a:off x="939126" y="660332"/>
            <a:ext cx="11252875"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Wat kun je als gemeente doen?</a:t>
            </a:r>
          </a:p>
        </p:txBody>
      </p:sp>
      <p:sp>
        <p:nvSpPr>
          <p:cNvPr id="339"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340" name="Tekstvak 11"/>
          <p:cNvSpPr txBox="1"/>
          <p:nvPr/>
        </p:nvSpPr>
        <p:spPr>
          <a:xfrm>
            <a:off x="697910" y="1233502"/>
            <a:ext cx="9378817" cy="68625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150000"/>
              </a:lnSpc>
              <a:defRPr sz="3200">
                <a:solidFill>
                  <a:srgbClr val="485561"/>
                </a:solidFill>
                <a:latin typeface="Open Sans"/>
                <a:ea typeface="Open Sans"/>
                <a:cs typeface="Open Sans"/>
                <a:sym typeface="Open Sans"/>
              </a:defRPr>
            </a:pPr>
            <a:r>
              <a:rPr lang="nl-NL" sz="2400" b="1" kern="0" dirty="0" err="1">
                <a:solidFill>
                  <a:srgbClr val="485561"/>
                </a:solidFill>
                <a:latin typeface="Open Sans"/>
                <a:ea typeface="Open Sans"/>
                <a:cs typeface="Open Sans"/>
                <a:sym typeface="Open Sans"/>
              </a:rPr>
              <a:t>Financiele</a:t>
            </a:r>
            <a:r>
              <a:rPr lang="nl-NL" sz="2400" b="1" kern="0" dirty="0">
                <a:solidFill>
                  <a:srgbClr val="485561"/>
                </a:solidFill>
                <a:latin typeface="Open Sans"/>
                <a:ea typeface="Open Sans"/>
                <a:cs typeface="Open Sans"/>
                <a:sym typeface="Open Sans"/>
              </a:rPr>
              <a:t> ontzorgen faciliteren:</a:t>
            </a:r>
          </a:p>
          <a:p>
            <a:pPr marL="285750" indent="-285750" algn="l">
              <a:buFont typeface="Arial" panose="020B0604020202020204" pitchFamily="34" charset="0"/>
              <a:buChar char="•"/>
            </a:pPr>
            <a:r>
              <a:rPr lang="nl-NL" b="0" i="0" dirty="0">
                <a:solidFill>
                  <a:srgbClr val="4A6168"/>
                </a:solidFill>
                <a:effectLst/>
                <a:latin typeface="Times New Roman" panose="02020603050405020304" pitchFamily="18" charset="0"/>
              </a:rPr>
              <a:t> </a:t>
            </a: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Op het gebied van informeren (energiecoaches, loketten) opzetten/uitvragen. Zorg  ervoor dat het up-to-date is en blijft</a:t>
            </a:r>
          </a:p>
          <a:p>
            <a:pPr marL="285750" indent="-285750" algn="l">
              <a:buFont typeface="Arial" panose="020B0604020202020204" pitchFamily="34" charset="0"/>
              <a:buChar char="•"/>
            </a:pP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 Op het gebied van adviseren (light, of volledig ontzorgen). In samenwerking met financiële adviseurs, regionale poule.</a:t>
            </a:r>
          </a:p>
          <a:p>
            <a:pPr marL="285750" indent="-285750" algn="l">
              <a:buFont typeface="Arial" panose="020B0604020202020204" pitchFamily="34" charset="0"/>
              <a:buChar char="•"/>
            </a:pP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 Op het gebied van aanvragen. Ondersteunen via bijv. formulierenbrigades.</a:t>
            </a:r>
          </a:p>
          <a:p>
            <a:br>
              <a:rPr lang="nl-NL" sz="1050" dirty="0"/>
            </a:br>
            <a:endParaRPr sz="2400" kern="0" dirty="0">
              <a:solidFill>
                <a:srgbClr val="485561"/>
              </a:solidFill>
              <a:latin typeface="Open Sans"/>
              <a:ea typeface="Open Sans"/>
              <a:cs typeface="Open Sans"/>
              <a:sym typeface="Open Sans"/>
            </a:endParaRPr>
          </a:p>
          <a:p>
            <a:pPr hangingPunct="0">
              <a:lnSpc>
                <a:spcPct val="150000"/>
              </a:lnSpc>
              <a:defRPr sz="3200">
                <a:solidFill>
                  <a:srgbClr val="485561"/>
                </a:solidFill>
                <a:latin typeface="Open Sans"/>
                <a:ea typeface="Open Sans"/>
                <a:cs typeface="Open Sans"/>
                <a:sym typeface="Open Sans"/>
              </a:defRPr>
            </a:pPr>
            <a:r>
              <a:rPr lang="nl-NL" sz="2400" b="1" kern="0" dirty="0" err="1">
                <a:solidFill>
                  <a:srgbClr val="485561"/>
                </a:solidFill>
                <a:latin typeface="Open Sans"/>
                <a:ea typeface="Open Sans"/>
                <a:cs typeface="Open Sans"/>
                <a:sym typeface="Open Sans"/>
              </a:rPr>
              <a:t>Financiele</a:t>
            </a:r>
            <a:r>
              <a:rPr lang="nl-NL" sz="2400" b="1" kern="0" dirty="0">
                <a:solidFill>
                  <a:srgbClr val="485561"/>
                </a:solidFill>
                <a:latin typeface="Open Sans"/>
                <a:ea typeface="Open Sans"/>
                <a:cs typeface="Open Sans"/>
                <a:sym typeface="Open Sans"/>
              </a:rPr>
              <a:t> structuren inrichten:</a:t>
            </a:r>
          </a:p>
          <a:p>
            <a:pPr marL="285750" indent="-285750" algn="l">
              <a:buFont typeface="Arial" panose="020B0604020202020204" pitchFamily="34" charset="0"/>
              <a:buChar char="•"/>
            </a:pPr>
            <a:r>
              <a:rPr lang="nl-NL" sz="16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 </a:t>
            </a: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ISDE - voorfinancieren</a:t>
            </a:r>
          </a:p>
          <a:p>
            <a:pPr marL="285750" indent="-285750" algn="l">
              <a:buFont typeface="Arial" panose="020B0604020202020204" pitchFamily="34" charset="0"/>
              <a:buChar char="•"/>
            </a:pP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 Meld wijkaanpakken aan bij RVO/NWLP voor EBH Warmtefonds</a:t>
            </a:r>
          </a:p>
          <a:p>
            <a:pPr marL="285750" indent="-285750" algn="l">
              <a:buFont typeface="Arial" panose="020B0604020202020204" pitchFamily="34" charset="0"/>
              <a:buChar char="•"/>
            </a:pPr>
            <a:r>
              <a:rPr lang="nl-NL" sz="1600" dirty="0">
                <a:solidFill>
                  <a:srgbClr val="4A6168"/>
                </a:solidFill>
                <a:latin typeface="Open Sans" panose="020B0606030504020204" pitchFamily="34" charset="0"/>
                <a:ea typeface="Open Sans" panose="020B0606030504020204" pitchFamily="34" charset="0"/>
                <a:cs typeface="Open Sans" panose="020B0606030504020204" pitchFamily="34" charset="0"/>
              </a:rPr>
              <a:t>Optioneel rentekorting NWF</a:t>
            </a:r>
            <a:endPar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Ga in gesprek met </a:t>
            </a:r>
            <a:r>
              <a:rPr lang="nl-NL" sz="1600" b="0" i="0" dirty="0" err="1">
                <a:solidFill>
                  <a:srgbClr val="4A6168"/>
                </a:solidFill>
                <a:effectLst/>
                <a:latin typeface="Open Sans" panose="020B0606030504020204" pitchFamily="34" charset="0"/>
                <a:ea typeface="Open Sans" panose="020B0606030504020204" pitchFamily="34" charset="0"/>
                <a:cs typeface="Open Sans" panose="020B0606030504020204" pitchFamily="34" charset="0"/>
              </a:rPr>
              <a:t>SVn</a:t>
            </a: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 / Denk na over welke </a:t>
            </a:r>
            <a:r>
              <a:rPr lang="nl-NL" sz="1600" b="0" i="0" dirty="0" err="1">
                <a:solidFill>
                  <a:srgbClr val="4A6168"/>
                </a:solidFill>
                <a:effectLst/>
                <a:latin typeface="Open Sans" panose="020B0606030504020204" pitchFamily="34" charset="0"/>
                <a:ea typeface="Open Sans" panose="020B0606030504020204" pitchFamily="34" charset="0"/>
                <a:cs typeface="Open Sans" panose="020B0606030504020204" pitchFamily="34" charset="0"/>
              </a:rPr>
              <a:t>SVn</a:t>
            </a: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-regelingen je wilt aanbieden</a:t>
            </a:r>
          </a:p>
          <a:p>
            <a:pPr algn="l"/>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       - Maatregelenlijst? Of ruime </a:t>
            </a:r>
            <a:r>
              <a:rPr lang="nl-NL" sz="1600" b="0" i="0" dirty="0" err="1">
                <a:solidFill>
                  <a:srgbClr val="4A6168"/>
                </a:solidFill>
                <a:effectLst/>
                <a:latin typeface="Open Sans" panose="020B0606030504020204" pitchFamily="34" charset="0"/>
                <a:ea typeface="Open Sans" panose="020B0606030504020204" pitchFamily="34" charset="0"/>
                <a:cs typeface="Open Sans" panose="020B0606030504020204" pitchFamily="34" charset="0"/>
              </a:rPr>
              <a:t>begrips</a:t>
            </a:r>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/doelomschrijving</a:t>
            </a:r>
          </a:p>
          <a:p>
            <a:pPr algn="l"/>
            <a:r>
              <a:rPr lang="nl-NL" sz="1600" b="0" i="0" dirty="0">
                <a:solidFill>
                  <a:srgbClr val="4A6168"/>
                </a:solidFill>
                <a:effectLst/>
                <a:latin typeface="Open Sans" panose="020B0606030504020204" pitchFamily="34" charset="0"/>
                <a:ea typeface="Open Sans" panose="020B0606030504020204" pitchFamily="34" charset="0"/>
                <a:cs typeface="Open Sans" panose="020B0606030504020204" pitchFamily="34" charset="0"/>
              </a:rPr>
              <a:t>       - Verzilverlening - koppelen thema’s</a:t>
            </a:r>
          </a:p>
          <a:p>
            <a:pPr algn="l"/>
            <a:r>
              <a:rPr lang="nl-NL" sz="1600" dirty="0">
                <a:solidFill>
                  <a:srgbClr val="222222"/>
                </a:solidFill>
                <a:latin typeface="Open Sans" panose="020B0606030504020204" pitchFamily="34" charset="0"/>
                <a:ea typeface="Open Sans" panose="020B0606030504020204" pitchFamily="34" charset="0"/>
                <a:cs typeface="Open Sans" panose="020B0606030504020204" pitchFamily="34" charset="0"/>
              </a:rPr>
              <a:t>       </a:t>
            </a:r>
            <a:endParaRPr lang="nl-NL" sz="16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nl-NL" sz="16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a:p>
            <a:pPr hangingPunct="0">
              <a:lnSpc>
                <a:spcPct val="150000"/>
              </a:lnSpc>
              <a:defRPr sz="3200">
                <a:solidFill>
                  <a:srgbClr val="485561"/>
                </a:solidFill>
                <a:latin typeface="Open Sans"/>
                <a:ea typeface="Open Sans"/>
                <a:cs typeface="Open Sans"/>
                <a:sym typeface="Open Sans"/>
              </a:defRPr>
            </a:pPr>
            <a:endParaRPr lang="nl-NL" sz="1600" b="1" kern="0" dirty="0">
              <a:solidFill>
                <a:srgbClr val="485561"/>
              </a:solidFill>
              <a:latin typeface="Open Sans"/>
              <a:ea typeface="Open Sans"/>
              <a:cs typeface="Open Sans"/>
              <a:sym typeface="Open Sans"/>
            </a:endParaRPr>
          </a:p>
          <a:p>
            <a:pPr hangingPunct="0">
              <a:lnSpc>
                <a:spcPct val="150000"/>
              </a:lnSpc>
              <a:defRPr sz="3200">
                <a:solidFill>
                  <a:srgbClr val="485561"/>
                </a:solidFill>
                <a:latin typeface="Open Sans"/>
                <a:ea typeface="Open Sans"/>
                <a:cs typeface="Open Sans"/>
                <a:sym typeface="Open Sans"/>
              </a:defRPr>
            </a:pPr>
            <a:endParaRPr sz="1600" kern="0" dirty="0">
              <a:solidFill>
                <a:srgbClr val="485561"/>
              </a:solidFill>
              <a:latin typeface="Open Sans"/>
              <a:ea typeface="Open Sans"/>
              <a:cs typeface="Open Sans"/>
              <a:sym typeface="Open Sans"/>
            </a:endParaRPr>
          </a:p>
          <a:p>
            <a:pPr hangingPunct="0">
              <a:lnSpc>
                <a:spcPct val="150000"/>
              </a:lnSpc>
              <a:defRPr sz="3200">
                <a:solidFill>
                  <a:srgbClr val="485561"/>
                </a:solidFill>
                <a:latin typeface="Open Sans"/>
                <a:ea typeface="Open Sans"/>
                <a:cs typeface="Open Sans"/>
                <a:sym typeface="Open Sans"/>
              </a:defRPr>
            </a:pPr>
            <a:endParaRPr sz="1600" kern="0" dirty="0">
              <a:solidFill>
                <a:srgbClr val="485561"/>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485561"/>
                </a:solidFill>
                <a:latin typeface="Open Sans"/>
                <a:ea typeface="Open Sans"/>
                <a:cs typeface="Open Sans"/>
                <a:sym typeface="Open Sans"/>
              </a:defRPr>
            </a:pPr>
            <a:endParaRPr sz="1600" kern="0" dirty="0">
              <a:solidFill>
                <a:srgbClr val="485561"/>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485561"/>
                </a:solidFill>
                <a:latin typeface="Open Sans"/>
                <a:ea typeface="Open Sans"/>
                <a:cs typeface="Open Sans"/>
                <a:sym typeface="Open Sans"/>
              </a:defRPr>
            </a:pPr>
            <a:endParaRPr sz="1600" kern="0" dirty="0">
              <a:solidFill>
                <a:srgbClr val="485561"/>
              </a:solidFill>
              <a:latin typeface="Open Sans"/>
              <a:ea typeface="Open Sans"/>
              <a:cs typeface="Open Sans"/>
              <a:sym typeface="Open Sans"/>
            </a:endParaRPr>
          </a:p>
        </p:txBody>
      </p:sp>
      <p:grpSp>
        <p:nvGrpSpPr>
          <p:cNvPr id="343" name="Tijdelijke aanduiding voor afbeelding 9"/>
          <p:cNvGrpSpPr/>
          <p:nvPr/>
        </p:nvGrpSpPr>
        <p:grpSpPr>
          <a:xfrm>
            <a:off x="8938622" y="3557295"/>
            <a:ext cx="2941523" cy="3019688"/>
            <a:chOff x="0" y="0"/>
            <a:chExt cx="5883044" cy="6039373"/>
          </a:xfrm>
        </p:grpSpPr>
        <p:sp>
          <p:nvSpPr>
            <p:cNvPr id="341" name="Vorm"/>
            <p:cNvSpPr/>
            <p:nvPr/>
          </p:nvSpPr>
          <p:spPr>
            <a:xfrm>
              <a:off x="-1" y="0"/>
              <a:ext cx="5883046" cy="6039374"/>
            </a:xfrm>
            <a:custGeom>
              <a:avLst/>
              <a:gdLst/>
              <a:ahLst/>
              <a:cxnLst>
                <a:cxn ang="0">
                  <a:pos x="wd2" y="hd2"/>
                </a:cxn>
                <a:cxn ang="5400000">
                  <a:pos x="wd2" y="hd2"/>
                </a:cxn>
                <a:cxn ang="10800000">
                  <a:pos x="wd2" y="hd2"/>
                </a:cxn>
                <a:cxn ang="16200000">
                  <a:pos x="wd2" y="hd2"/>
                </a:cxn>
              </a:cxnLst>
              <a:rect l="0" t="0" r="r" b="b"/>
              <a:pathLst>
                <a:path w="21600" h="21600" extrusionOk="0">
                  <a:moveTo>
                    <a:pt x="14990" y="0"/>
                  </a:moveTo>
                  <a:lnTo>
                    <a:pt x="15399" y="0"/>
                  </a:lnTo>
                  <a:cubicBezTo>
                    <a:pt x="15445" y="6"/>
                    <a:pt x="15490" y="16"/>
                    <a:pt x="15536" y="16"/>
                  </a:cubicBezTo>
                  <a:cubicBezTo>
                    <a:pt x="15866" y="17"/>
                    <a:pt x="16191" y="62"/>
                    <a:pt x="16513" y="129"/>
                  </a:cubicBezTo>
                  <a:cubicBezTo>
                    <a:pt x="17469" y="326"/>
                    <a:pt x="18299" y="753"/>
                    <a:pt x="18995" y="1423"/>
                  </a:cubicBezTo>
                  <a:cubicBezTo>
                    <a:pt x="19496" y="1906"/>
                    <a:pt x="19885" y="2467"/>
                    <a:pt x="20201" y="3078"/>
                  </a:cubicBezTo>
                  <a:cubicBezTo>
                    <a:pt x="20582" y="3816"/>
                    <a:pt x="20844" y="4594"/>
                    <a:pt x="21041" y="5395"/>
                  </a:cubicBezTo>
                  <a:cubicBezTo>
                    <a:pt x="21201" y="6051"/>
                    <a:pt x="21315" y="6714"/>
                    <a:pt x="21398" y="7383"/>
                  </a:cubicBezTo>
                  <a:cubicBezTo>
                    <a:pt x="21465" y="7917"/>
                    <a:pt x="21516" y="8453"/>
                    <a:pt x="21540" y="8989"/>
                  </a:cubicBezTo>
                  <a:cubicBezTo>
                    <a:pt x="21565" y="9521"/>
                    <a:pt x="21574" y="10052"/>
                    <a:pt x="21590" y="10583"/>
                  </a:cubicBezTo>
                  <a:cubicBezTo>
                    <a:pt x="21591" y="10610"/>
                    <a:pt x="21597" y="10637"/>
                    <a:pt x="21600" y="10664"/>
                  </a:cubicBezTo>
                  <a:lnTo>
                    <a:pt x="21600" y="10936"/>
                  </a:lnTo>
                  <a:cubicBezTo>
                    <a:pt x="21597" y="10975"/>
                    <a:pt x="21591" y="11014"/>
                    <a:pt x="21590" y="11053"/>
                  </a:cubicBezTo>
                  <a:cubicBezTo>
                    <a:pt x="21583" y="11729"/>
                    <a:pt x="21560" y="12406"/>
                    <a:pt x="21510" y="13081"/>
                  </a:cubicBezTo>
                  <a:cubicBezTo>
                    <a:pt x="21448" y="13901"/>
                    <a:pt x="21349" y="14717"/>
                    <a:pt x="21190" y="15524"/>
                  </a:cubicBezTo>
                  <a:cubicBezTo>
                    <a:pt x="21038" y="16291"/>
                    <a:pt x="20834" y="17043"/>
                    <a:pt x="20540" y="17771"/>
                  </a:cubicBezTo>
                  <a:cubicBezTo>
                    <a:pt x="20267" y="18446"/>
                    <a:pt x="19924" y="19083"/>
                    <a:pt x="19461" y="19656"/>
                  </a:cubicBezTo>
                  <a:cubicBezTo>
                    <a:pt x="18795" y="20479"/>
                    <a:pt x="17957" y="21059"/>
                    <a:pt x="16918" y="21355"/>
                  </a:cubicBezTo>
                  <a:cubicBezTo>
                    <a:pt x="16515" y="21470"/>
                    <a:pt x="16103" y="21538"/>
                    <a:pt x="15684" y="21566"/>
                  </a:cubicBezTo>
                  <a:cubicBezTo>
                    <a:pt x="15595" y="21572"/>
                    <a:pt x="15507" y="21588"/>
                    <a:pt x="15418" y="21600"/>
                  </a:cubicBezTo>
                  <a:lnTo>
                    <a:pt x="14990" y="21600"/>
                  </a:lnTo>
                  <a:cubicBezTo>
                    <a:pt x="14932" y="21591"/>
                    <a:pt x="14875" y="21576"/>
                    <a:pt x="14816" y="21573"/>
                  </a:cubicBezTo>
                  <a:cubicBezTo>
                    <a:pt x="14139" y="21538"/>
                    <a:pt x="13473" y="21426"/>
                    <a:pt x="12816" y="21263"/>
                  </a:cubicBezTo>
                  <a:cubicBezTo>
                    <a:pt x="11922" y="21041"/>
                    <a:pt x="11057" y="20734"/>
                    <a:pt x="10212" y="20375"/>
                  </a:cubicBezTo>
                  <a:cubicBezTo>
                    <a:pt x="8981" y="19854"/>
                    <a:pt x="7801" y="19237"/>
                    <a:pt x="6651" y="18564"/>
                  </a:cubicBezTo>
                  <a:cubicBezTo>
                    <a:pt x="5538" y="17912"/>
                    <a:pt x="4464" y="17206"/>
                    <a:pt x="3465" y="16396"/>
                  </a:cubicBezTo>
                  <a:cubicBezTo>
                    <a:pt x="2789" y="15847"/>
                    <a:pt x="2155" y="15256"/>
                    <a:pt x="1599" y="14590"/>
                  </a:cubicBezTo>
                  <a:cubicBezTo>
                    <a:pt x="1152" y="14056"/>
                    <a:pt x="766" y="13484"/>
                    <a:pt x="479" y="12853"/>
                  </a:cubicBezTo>
                  <a:cubicBezTo>
                    <a:pt x="244" y="12335"/>
                    <a:pt x="87" y="11797"/>
                    <a:pt x="32" y="11232"/>
                  </a:cubicBezTo>
                  <a:cubicBezTo>
                    <a:pt x="23" y="11139"/>
                    <a:pt x="11" y="11047"/>
                    <a:pt x="0" y="10954"/>
                  </a:cubicBezTo>
                  <a:lnTo>
                    <a:pt x="0" y="10628"/>
                  </a:lnTo>
                  <a:cubicBezTo>
                    <a:pt x="5" y="10601"/>
                    <a:pt x="13" y="10575"/>
                    <a:pt x="15" y="10548"/>
                  </a:cubicBezTo>
                  <a:cubicBezTo>
                    <a:pt x="33" y="10389"/>
                    <a:pt x="43" y="10229"/>
                    <a:pt x="68" y="10071"/>
                  </a:cubicBezTo>
                  <a:cubicBezTo>
                    <a:pt x="165" y="9440"/>
                    <a:pt x="387" y="8850"/>
                    <a:pt x="696" y="8289"/>
                  </a:cubicBezTo>
                  <a:cubicBezTo>
                    <a:pt x="1093" y="7568"/>
                    <a:pt x="1607" y="6930"/>
                    <a:pt x="2185" y="6339"/>
                  </a:cubicBezTo>
                  <a:cubicBezTo>
                    <a:pt x="2811" y="5698"/>
                    <a:pt x="3498" y="5123"/>
                    <a:pt x="4225" y="4595"/>
                  </a:cubicBezTo>
                  <a:cubicBezTo>
                    <a:pt x="5906" y="3373"/>
                    <a:pt x="7707" y="2346"/>
                    <a:pt x="9601" y="1472"/>
                  </a:cubicBezTo>
                  <a:cubicBezTo>
                    <a:pt x="10615" y="1004"/>
                    <a:pt x="11657" y="609"/>
                    <a:pt x="12744" y="336"/>
                  </a:cubicBezTo>
                  <a:cubicBezTo>
                    <a:pt x="13445" y="159"/>
                    <a:pt x="14154" y="27"/>
                    <a:pt x="14881" y="15"/>
                  </a:cubicBezTo>
                  <a:cubicBezTo>
                    <a:pt x="14918" y="14"/>
                    <a:pt x="14954" y="5"/>
                    <a:pt x="14990" y="0"/>
                  </a:cubicBezTo>
                  <a:close/>
                </a:path>
              </a:pathLst>
            </a:custGeom>
            <a:gradFill flip="none" rotWithShape="1">
              <a:gsLst>
                <a:gs pos="0">
                  <a:srgbClr val="E2F2DE">
                    <a:alpha val="82000"/>
                  </a:srgbClr>
                </a:gs>
                <a:gs pos="99000">
                  <a:srgbClr val="93D0B9">
                    <a:alpha val="30000"/>
                  </a:srgbClr>
                </a:gs>
              </a:gsLst>
              <a:lin ang="2700000" scaled="0"/>
            </a:gradFill>
            <a:ln w="12700" cap="flat">
              <a:noFill/>
              <a:miter lim="400000"/>
            </a:ln>
            <a:effectLst/>
          </p:spPr>
          <p:txBody>
            <a:bodyPr wrap="square" lIns="45720" tIns="45720" rIns="45720" bIns="45720"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342" name="image50.png" descr="image50.png"/>
            <p:cNvPicPr>
              <a:picLocks noChangeAspect="1"/>
            </p:cNvPicPr>
            <p:nvPr/>
          </p:nvPicPr>
          <p:blipFill>
            <a:blip r:embed="rId3"/>
            <a:srcRect t="1" r="3"/>
            <a:stretch>
              <a:fillRect/>
            </a:stretch>
          </p:blipFill>
          <p:spPr>
            <a:xfrm>
              <a:off x="565546" y="643731"/>
              <a:ext cx="5317332" cy="5039916"/>
            </a:xfrm>
            <a:custGeom>
              <a:avLst/>
              <a:gdLst/>
              <a:ahLst/>
              <a:cxnLst>
                <a:cxn ang="0">
                  <a:pos x="wd2" y="hd2"/>
                </a:cxn>
                <a:cxn ang="5400000">
                  <a:pos x="wd2" y="hd2"/>
                </a:cxn>
                <a:cxn ang="10800000">
                  <a:pos x="wd2" y="hd2"/>
                </a:cxn>
                <a:cxn ang="16200000">
                  <a:pos x="wd2" y="hd2"/>
                </a:cxn>
              </a:cxnLst>
              <a:rect l="0" t="0" r="r" b="b"/>
              <a:pathLst>
                <a:path w="21600" h="21600" extrusionOk="0">
                  <a:moveTo>
                    <a:pt x="6479" y="0"/>
                  </a:moveTo>
                  <a:cubicBezTo>
                    <a:pt x="5054" y="815"/>
                    <a:pt x="3681" y="1720"/>
                    <a:pt x="2376" y="2747"/>
                  </a:cubicBezTo>
                  <a:cubicBezTo>
                    <a:pt x="1572" y="3380"/>
                    <a:pt x="812" y="4069"/>
                    <a:pt x="119" y="4837"/>
                  </a:cubicBezTo>
                  <a:cubicBezTo>
                    <a:pt x="78" y="4883"/>
                    <a:pt x="40" y="4931"/>
                    <a:pt x="0" y="4977"/>
                  </a:cubicBezTo>
                  <a:lnTo>
                    <a:pt x="0" y="15363"/>
                  </a:lnTo>
                  <a:cubicBezTo>
                    <a:pt x="478" y="15907"/>
                    <a:pt x="994" y="16412"/>
                    <a:pt x="1536" y="16888"/>
                  </a:cubicBezTo>
                  <a:cubicBezTo>
                    <a:pt x="2642" y="17859"/>
                    <a:pt x="3829" y="18704"/>
                    <a:pt x="5061" y="19486"/>
                  </a:cubicBezTo>
                  <a:cubicBezTo>
                    <a:pt x="6296" y="20269"/>
                    <a:pt x="7565" y="20987"/>
                    <a:pt x="8885" y="21600"/>
                  </a:cubicBezTo>
                  <a:lnTo>
                    <a:pt x="18514" y="21600"/>
                  </a:lnTo>
                  <a:cubicBezTo>
                    <a:pt x="18771" y="21358"/>
                    <a:pt x="19012" y="21092"/>
                    <a:pt x="19233" y="20795"/>
                  </a:cubicBezTo>
                  <a:cubicBezTo>
                    <a:pt x="19746" y="20109"/>
                    <a:pt x="20126" y="19345"/>
                    <a:pt x="20428" y="18537"/>
                  </a:cubicBezTo>
                  <a:cubicBezTo>
                    <a:pt x="20753" y="17664"/>
                    <a:pt x="20979" y="16763"/>
                    <a:pt x="21147" y="15844"/>
                  </a:cubicBezTo>
                  <a:cubicBezTo>
                    <a:pt x="21323" y="14877"/>
                    <a:pt x="21433" y="13899"/>
                    <a:pt x="21502" y="12917"/>
                  </a:cubicBezTo>
                  <a:cubicBezTo>
                    <a:pt x="21557" y="12108"/>
                    <a:pt x="21583" y="11296"/>
                    <a:pt x="21590" y="10486"/>
                  </a:cubicBezTo>
                  <a:cubicBezTo>
                    <a:pt x="21591" y="10439"/>
                    <a:pt x="21597" y="10392"/>
                    <a:pt x="21600" y="10345"/>
                  </a:cubicBezTo>
                  <a:lnTo>
                    <a:pt x="21600" y="10020"/>
                  </a:lnTo>
                  <a:cubicBezTo>
                    <a:pt x="21597" y="9988"/>
                    <a:pt x="21591" y="9956"/>
                    <a:pt x="21590" y="9923"/>
                  </a:cubicBezTo>
                  <a:cubicBezTo>
                    <a:pt x="21573" y="9287"/>
                    <a:pt x="21562" y="8651"/>
                    <a:pt x="21534" y="8013"/>
                  </a:cubicBezTo>
                  <a:cubicBezTo>
                    <a:pt x="21507" y="7371"/>
                    <a:pt x="21452" y="6727"/>
                    <a:pt x="21378" y="6088"/>
                  </a:cubicBezTo>
                  <a:cubicBezTo>
                    <a:pt x="21286" y="5286"/>
                    <a:pt x="21160" y="4492"/>
                    <a:pt x="20983" y="3706"/>
                  </a:cubicBezTo>
                  <a:cubicBezTo>
                    <a:pt x="20765" y="2746"/>
                    <a:pt x="20474" y="1813"/>
                    <a:pt x="20052" y="929"/>
                  </a:cubicBezTo>
                  <a:cubicBezTo>
                    <a:pt x="19898" y="605"/>
                    <a:pt x="19725" y="297"/>
                    <a:pt x="19535" y="0"/>
                  </a:cubicBezTo>
                  <a:lnTo>
                    <a:pt x="6479" y="0"/>
                  </a:lnTo>
                  <a:close/>
                </a:path>
              </a:pathLst>
            </a:custGeom>
            <a:ln w="12700" cap="flat">
              <a:noFill/>
              <a:miter lim="400000"/>
            </a:ln>
            <a:effectLst/>
          </p:spPr>
        </p:pic>
      </p:gr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3" name="TextBox 4"/>
          <p:cNvSpPr txBox="1"/>
          <p:nvPr/>
        </p:nvSpPr>
        <p:spPr>
          <a:xfrm>
            <a:off x="939126" y="660332"/>
            <a:ext cx="11252875"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En nu….. en vervolg</a:t>
            </a:r>
          </a:p>
        </p:txBody>
      </p:sp>
      <p:sp>
        <p:nvSpPr>
          <p:cNvPr id="674" name="Straight Connector 8"/>
          <p:cNvSpPr/>
          <p:nvPr/>
        </p:nvSpPr>
        <p:spPr>
          <a:xfrm>
            <a:off x="939126" y="1233502"/>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75" name="Tekstvak 11"/>
          <p:cNvSpPr txBox="1"/>
          <p:nvPr/>
        </p:nvSpPr>
        <p:spPr>
          <a:xfrm>
            <a:off x="900079" y="1616286"/>
            <a:ext cx="9378817" cy="30076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150000"/>
              </a:lnSpc>
              <a:defRPr sz="3200" b="1">
                <a:solidFill>
                  <a:srgbClr val="485561"/>
                </a:solidFill>
                <a:latin typeface="Open Sans"/>
                <a:ea typeface="Open Sans"/>
                <a:cs typeface="Open Sans"/>
                <a:sym typeface="Open Sans"/>
              </a:defRPr>
            </a:pPr>
            <a:r>
              <a:rPr sz="1600" b="1" kern="0" dirty="0" err="1">
                <a:solidFill>
                  <a:srgbClr val="485561"/>
                </a:solidFill>
                <a:latin typeface="Open Sans"/>
                <a:ea typeface="Open Sans"/>
                <a:cs typeface="Open Sans"/>
                <a:sym typeface="Open Sans"/>
              </a:rPr>
              <a:t>Waaraan</a:t>
            </a:r>
            <a:r>
              <a:rPr sz="1600" b="1" kern="0" dirty="0">
                <a:solidFill>
                  <a:srgbClr val="485561"/>
                </a:solidFill>
                <a:latin typeface="Open Sans"/>
                <a:ea typeface="Open Sans"/>
                <a:cs typeface="Open Sans"/>
                <a:sym typeface="Open Sans"/>
              </a:rPr>
              <a:t> is </a:t>
            </a:r>
            <a:r>
              <a:rPr sz="1600" b="1" kern="0" dirty="0" err="1">
                <a:solidFill>
                  <a:srgbClr val="485561"/>
                </a:solidFill>
                <a:latin typeface="Open Sans"/>
                <a:ea typeface="Open Sans"/>
                <a:cs typeface="Open Sans"/>
                <a:sym typeface="Open Sans"/>
              </a:rPr>
              <a:t>behoefte</a:t>
            </a:r>
            <a:r>
              <a:rPr sz="1600" b="1" kern="0" dirty="0">
                <a:solidFill>
                  <a:srgbClr val="485561"/>
                </a:solidFill>
                <a:latin typeface="Open Sans"/>
                <a:ea typeface="Open Sans"/>
                <a:cs typeface="Open Sans"/>
                <a:sym typeface="Open Sans"/>
              </a:rPr>
              <a:t>? </a:t>
            </a:r>
          </a:p>
          <a:p>
            <a:pPr hangingPunct="0">
              <a:lnSpc>
                <a:spcPct val="150000"/>
              </a:lnSpc>
              <a:defRPr sz="3200">
                <a:solidFill>
                  <a:srgbClr val="485561"/>
                </a:solidFill>
                <a:latin typeface="Open Sans"/>
                <a:ea typeface="Open Sans"/>
                <a:cs typeface="Open Sans"/>
                <a:sym typeface="Open Sans"/>
              </a:defRPr>
            </a:pPr>
            <a:endParaRPr sz="1600" kern="0" dirty="0">
              <a:solidFill>
                <a:srgbClr val="485561"/>
              </a:solidFill>
              <a:latin typeface="Open Sans"/>
              <a:ea typeface="Open Sans"/>
              <a:cs typeface="Open Sans"/>
              <a:sym typeface="Open Sans"/>
            </a:endParaRPr>
          </a:p>
          <a:p>
            <a:pPr hangingPunct="0">
              <a:lnSpc>
                <a:spcPct val="150000"/>
              </a:lnSpc>
              <a:defRPr sz="3200" b="1">
                <a:solidFill>
                  <a:srgbClr val="485561"/>
                </a:solidFill>
                <a:latin typeface="Open Sans"/>
                <a:ea typeface="Open Sans"/>
                <a:cs typeface="Open Sans"/>
                <a:sym typeface="Open Sans"/>
              </a:defRPr>
            </a:pPr>
            <a:r>
              <a:rPr sz="1600" b="1" kern="0" dirty="0">
                <a:solidFill>
                  <a:srgbClr val="485561"/>
                </a:solidFill>
                <a:latin typeface="Open Sans"/>
                <a:ea typeface="Open Sans"/>
                <a:cs typeface="Open Sans"/>
                <a:sym typeface="Open Sans"/>
              </a:rPr>
              <a:t>Lever </a:t>
            </a:r>
            <a:r>
              <a:rPr sz="1600" b="1" kern="0" dirty="0" err="1">
                <a:solidFill>
                  <a:srgbClr val="485561"/>
                </a:solidFill>
                <a:latin typeface="Open Sans"/>
                <a:ea typeface="Open Sans"/>
                <a:cs typeface="Open Sans"/>
                <a:sym typeface="Open Sans"/>
              </a:rPr>
              <a:t>vooral</a:t>
            </a:r>
            <a:r>
              <a:rPr sz="1600" b="1" kern="0" dirty="0">
                <a:solidFill>
                  <a:srgbClr val="485561"/>
                </a:solidFill>
                <a:latin typeface="Open Sans"/>
                <a:ea typeface="Open Sans"/>
                <a:cs typeface="Open Sans"/>
                <a:sym typeface="Open Sans"/>
              </a:rPr>
              <a:t> input!</a:t>
            </a:r>
          </a:p>
          <a:p>
            <a:pPr hangingPunct="0">
              <a:lnSpc>
                <a:spcPct val="150000"/>
              </a:lnSpc>
              <a:defRPr sz="3200">
                <a:solidFill>
                  <a:srgbClr val="485561"/>
                </a:solidFill>
                <a:latin typeface="Open Sans"/>
                <a:ea typeface="Open Sans"/>
                <a:cs typeface="Open Sans"/>
                <a:sym typeface="Open Sans"/>
              </a:defRPr>
            </a:pPr>
            <a:endParaRPr sz="1600" kern="0" dirty="0">
              <a:solidFill>
                <a:srgbClr val="485561"/>
              </a:solidFill>
              <a:latin typeface="Open Sans"/>
              <a:ea typeface="Open Sans"/>
              <a:cs typeface="Open Sans"/>
              <a:sym typeface="Open Sans"/>
            </a:endParaRPr>
          </a:p>
          <a:p>
            <a:pPr hangingPunct="0">
              <a:lnSpc>
                <a:spcPct val="150000"/>
              </a:lnSpc>
              <a:defRPr sz="3200" b="1">
                <a:solidFill>
                  <a:srgbClr val="485561"/>
                </a:solidFill>
                <a:latin typeface="Open Sans"/>
                <a:ea typeface="Open Sans"/>
                <a:cs typeface="Open Sans"/>
                <a:sym typeface="Open Sans"/>
              </a:defRPr>
            </a:pPr>
            <a:r>
              <a:rPr sz="1600" b="1" kern="0" dirty="0" err="1">
                <a:solidFill>
                  <a:srgbClr val="485561"/>
                </a:solidFill>
                <a:latin typeface="Open Sans"/>
                <a:ea typeface="Open Sans"/>
                <a:cs typeface="Open Sans"/>
                <a:sym typeface="Open Sans"/>
              </a:rPr>
              <a:t>Vervolg</a:t>
            </a:r>
            <a:r>
              <a:rPr sz="1600" b="1" kern="0" dirty="0">
                <a:solidFill>
                  <a:srgbClr val="485561"/>
                </a:solidFill>
                <a:latin typeface="Open Sans"/>
                <a:ea typeface="Open Sans"/>
                <a:cs typeface="Open Sans"/>
                <a:sym typeface="Open Sans"/>
              </a:rPr>
              <a:t> webinar</a:t>
            </a:r>
          </a:p>
          <a:p>
            <a:pPr marL="285750" indent="-285750" hangingPunct="0">
              <a:lnSpc>
                <a:spcPct val="150000"/>
              </a:lnSpc>
              <a:buSzPct val="100000"/>
              <a:buFont typeface="Arial"/>
              <a:buChar char="•"/>
              <a:defRPr sz="3200">
                <a:solidFill>
                  <a:srgbClr val="485561"/>
                </a:solidFill>
                <a:latin typeface="Open Sans"/>
                <a:ea typeface="Open Sans"/>
                <a:cs typeface="Open Sans"/>
                <a:sym typeface="Open Sans"/>
              </a:defRPr>
            </a:pPr>
            <a:r>
              <a:rPr sz="1600" kern="0" dirty="0">
                <a:solidFill>
                  <a:srgbClr val="4A6168"/>
                </a:solidFill>
                <a:latin typeface="Open Sans"/>
                <a:ea typeface="Open Sans"/>
                <a:cs typeface="Open Sans"/>
                <a:sym typeface="Open Sans"/>
              </a:rPr>
              <a:t>Met </a:t>
            </a:r>
            <a:r>
              <a:rPr sz="1600" kern="0" dirty="0" err="1">
                <a:solidFill>
                  <a:srgbClr val="4A6168"/>
                </a:solidFill>
                <a:latin typeface="Open Sans"/>
                <a:ea typeface="Open Sans"/>
                <a:cs typeface="Open Sans"/>
                <a:sym typeface="Open Sans"/>
              </a:rPr>
              <a:t>verdieping</a:t>
            </a:r>
            <a:r>
              <a:rPr sz="1600" kern="0" dirty="0">
                <a:solidFill>
                  <a:srgbClr val="4A6168"/>
                </a:solidFill>
                <a:latin typeface="Open Sans"/>
                <a:ea typeface="Open Sans"/>
                <a:cs typeface="Open Sans"/>
                <a:sym typeface="Open Sans"/>
              </a:rPr>
              <a:t> over </a:t>
            </a:r>
            <a:r>
              <a:rPr sz="1600" kern="0" dirty="0" err="1">
                <a:solidFill>
                  <a:srgbClr val="4A6168"/>
                </a:solidFill>
                <a:latin typeface="Open Sans"/>
                <a:ea typeface="Open Sans"/>
                <a:cs typeface="Open Sans"/>
                <a:sym typeface="Open Sans"/>
              </a:rPr>
              <a:t>bepaald</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onderwerp</a:t>
            </a:r>
            <a:endParaRPr sz="1600" kern="0" dirty="0">
              <a:solidFill>
                <a:srgbClr val="4A6168"/>
              </a:solidFill>
              <a:latin typeface="Open Sans"/>
              <a:ea typeface="Open Sans"/>
              <a:cs typeface="Open Sans"/>
              <a:sym typeface="Open Sans"/>
            </a:endParaRPr>
          </a:p>
          <a:p>
            <a:pPr marL="285750" indent="-285750" hangingPunct="0">
              <a:lnSpc>
                <a:spcPct val="150000"/>
              </a:lnSpc>
              <a:buSzPct val="100000"/>
              <a:buFont typeface="Arial"/>
              <a:buChar char="•"/>
              <a:defRPr sz="3200">
                <a:solidFill>
                  <a:srgbClr val="485561"/>
                </a:solidFill>
                <a:latin typeface="Open Sans"/>
                <a:ea typeface="Open Sans"/>
                <a:cs typeface="Open Sans"/>
                <a:sym typeface="Open Sans"/>
              </a:defRPr>
            </a:pPr>
            <a:r>
              <a:rPr sz="1600" kern="0" dirty="0">
                <a:solidFill>
                  <a:srgbClr val="4A6168"/>
                </a:solidFill>
                <a:latin typeface="Open Sans"/>
                <a:ea typeface="Open Sans"/>
                <a:cs typeface="Open Sans"/>
                <a:sym typeface="Open Sans"/>
              </a:rPr>
              <a:t>Met </a:t>
            </a:r>
            <a:r>
              <a:rPr sz="1600" kern="0" dirty="0" err="1">
                <a:solidFill>
                  <a:srgbClr val="4A6168"/>
                </a:solidFill>
                <a:latin typeface="Open Sans"/>
                <a:ea typeface="Open Sans"/>
                <a:cs typeface="Open Sans"/>
                <a:sym typeface="Open Sans"/>
              </a:rPr>
              <a:t>nieuwe</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relevante</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wijzigingen</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vooral</a:t>
            </a:r>
            <a:r>
              <a:rPr sz="1600" kern="0" dirty="0">
                <a:solidFill>
                  <a:srgbClr val="4A6168"/>
                </a:solidFill>
                <a:latin typeface="Open Sans"/>
                <a:ea typeface="Open Sans"/>
                <a:cs typeface="Open Sans"/>
                <a:sym typeface="Open Sans"/>
              </a:rPr>
              <a:t> op </a:t>
            </a:r>
            <a:r>
              <a:rPr sz="1600" kern="0" dirty="0" err="1">
                <a:solidFill>
                  <a:srgbClr val="4A6168"/>
                </a:solidFill>
                <a:latin typeface="Open Sans"/>
                <a:ea typeface="Open Sans"/>
                <a:cs typeface="Open Sans"/>
                <a:sym typeface="Open Sans"/>
              </a:rPr>
              <a:t>gebied</a:t>
            </a:r>
            <a:r>
              <a:rPr sz="1600" kern="0" dirty="0">
                <a:solidFill>
                  <a:srgbClr val="4A6168"/>
                </a:solidFill>
                <a:latin typeface="Open Sans"/>
                <a:ea typeface="Open Sans"/>
                <a:cs typeface="Open Sans"/>
                <a:sym typeface="Open Sans"/>
              </a:rPr>
              <a:t> van </a:t>
            </a:r>
            <a:r>
              <a:rPr sz="1600" kern="0" dirty="0" err="1">
                <a:solidFill>
                  <a:srgbClr val="4A6168"/>
                </a:solidFill>
                <a:latin typeface="Open Sans"/>
                <a:ea typeface="Open Sans"/>
                <a:cs typeface="Open Sans"/>
                <a:sym typeface="Open Sans"/>
              </a:rPr>
              <a:t>integratie</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financieel</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advies</a:t>
            </a:r>
            <a:r>
              <a:rPr sz="1600" kern="0" dirty="0">
                <a:solidFill>
                  <a:srgbClr val="4A6168"/>
                </a:solidFill>
                <a:latin typeface="Open Sans"/>
                <a:ea typeface="Open Sans"/>
                <a:cs typeface="Open Sans"/>
                <a:sym typeface="Open Sans"/>
              </a:rPr>
              <a:t>!)</a:t>
            </a:r>
          </a:p>
          <a:p>
            <a:pPr marL="285750" indent="-285750" hangingPunct="0">
              <a:lnSpc>
                <a:spcPct val="150000"/>
              </a:lnSpc>
              <a:buClr>
                <a:srgbClr val="5E5E5E"/>
              </a:buClr>
              <a:buSzPct val="100000"/>
              <a:buFont typeface="Arial"/>
              <a:buChar char="•"/>
              <a:defRPr sz="3200">
                <a:solidFill>
                  <a:srgbClr val="485561"/>
                </a:solidFill>
                <a:latin typeface="Open Sans"/>
                <a:ea typeface="Open Sans"/>
                <a:cs typeface="Open Sans"/>
                <a:sym typeface="Open Sans"/>
              </a:defRPr>
            </a:pPr>
            <a:r>
              <a:rPr sz="1600" kern="0" dirty="0" err="1">
                <a:solidFill>
                  <a:srgbClr val="4A6168"/>
                </a:solidFill>
                <a:latin typeface="Open Sans"/>
                <a:ea typeface="Open Sans"/>
                <a:cs typeface="Open Sans"/>
                <a:sym typeface="Open Sans"/>
              </a:rPr>
              <a:t>Ervaring</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anderen</a:t>
            </a:r>
            <a:r>
              <a:rPr sz="1600" kern="0" dirty="0">
                <a:solidFill>
                  <a:srgbClr val="4A6168"/>
                </a:solidFill>
                <a:latin typeface="Open Sans"/>
                <a:ea typeface="Open Sans"/>
                <a:cs typeface="Open Sans"/>
                <a:sym typeface="Open Sans"/>
              </a:rPr>
              <a:t> </a:t>
            </a:r>
            <a:r>
              <a:rPr sz="1600" kern="0" dirty="0" err="1">
                <a:solidFill>
                  <a:srgbClr val="4A6168"/>
                </a:solidFill>
                <a:latin typeface="Open Sans"/>
                <a:ea typeface="Open Sans"/>
                <a:cs typeface="Open Sans"/>
                <a:sym typeface="Open Sans"/>
              </a:rPr>
              <a:t>delen</a:t>
            </a:r>
            <a:endParaRPr sz="1600" kern="0" dirty="0">
              <a:solidFill>
                <a:srgbClr val="4A6168"/>
              </a:solidFill>
              <a:latin typeface="Open Sans"/>
              <a:ea typeface="Open Sans"/>
              <a:cs typeface="Open Sans"/>
              <a:sym typeface="Open Sans"/>
            </a:endParaRPr>
          </a:p>
        </p:txBody>
      </p:sp>
      <p:grpSp>
        <p:nvGrpSpPr>
          <p:cNvPr id="678" name="Tijdelijke aanduiding voor afbeelding 9"/>
          <p:cNvGrpSpPr/>
          <p:nvPr/>
        </p:nvGrpSpPr>
        <p:grpSpPr>
          <a:xfrm>
            <a:off x="8938622" y="1293929"/>
            <a:ext cx="2941523" cy="3019688"/>
            <a:chOff x="0" y="0"/>
            <a:chExt cx="5883044" cy="6039374"/>
          </a:xfrm>
        </p:grpSpPr>
        <p:sp>
          <p:nvSpPr>
            <p:cNvPr id="676" name="Vorm"/>
            <p:cNvSpPr/>
            <p:nvPr/>
          </p:nvSpPr>
          <p:spPr>
            <a:xfrm>
              <a:off x="-1" y="0"/>
              <a:ext cx="5883046" cy="6039374"/>
            </a:xfrm>
            <a:custGeom>
              <a:avLst/>
              <a:gdLst/>
              <a:ahLst/>
              <a:cxnLst>
                <a:cxn ang="0">
                  <a:pos x="wd2" y="hd2"/>
                </a:cxn>
                <a:cxn ang="5400000">
                  <a:pos x="wd2" y="hd2"/>
                </a:cxn>
                <a:cxn ang="10800000">
                  <a:pos x="wd2" y="hd2"/>
                </a:cxn>
                <a:cxn ang="16200000">
                  <a:pos x="wd2" y="hd2"/>
                </a:cxn>
              </a:cxnLst>
              <a:rect l="0" t="0" r="r" b="b"/>
              <a:pathLst>
                <a:path w="21600" h="21600" extrusionOk="0">
                  <a:moveTo>
                    <a:pt x="14990" y="0"/>
                  </a:moveTo>
                  <a:lnTo>
                    <a:pt x="15399" y="0"/>
                  </a:lnTo>
                  <a:cubicBezTo>
                    <a:pt x="15445" y="6"/>
                    <a:pt x="15490" y="16"/>
                    <a:pt x="15536" y="16"/>
                  </a:cubicBezTo>
                  <a:cubicBezTo>
                    <a:pt x="15866" y="17"/>
                    <a:pt x="16191" y="62"/>
                    <a:pt x="16513" y="129"/>
                  </a:cubicBezTo>
                  <a:cubicBezTo>
                    <a:pt x="17469" y="326"/>
                    <a:pt x="18299" y="753"/>
                    <a:pt x="18995" y="1423"/>
                  </a:cubicBezTo>
                  <a:cubicBezTo>
                    <a:pt x="19496" y="1906"/>
                    <a:pt x="19885" y="2467"/>
                    <a:pt x="20201" y="3078"/>
                  </a:cubicBezTo>
                  <a:cubicBezTo>
                    <a:pt x="20582" y="3816"/>
                    <a:pt x="20844" y="4594"/>
                    <a:pt x="21041" y="5395"/>
                  </a:cubicBezTo>
                  <a:cubicBezTo>
                    <a:pt x="21201" y="6051"/>
                    <a:pt x="21315" y="6714"/>
                    <a:pt x="21398" y="7383"/>
                  </a:cubicBezTo>
                  <a:cubicBezTo>
                    <a:pt x="21465" y="7917"/>
                    <a:pt x="21516" y="8453"/>
                    <a:pt x="21540" y="8989"/>
                  </a:cubicBezTo>
                  <a:cubicBezTo>
                    <a:pt x="21565" y="9521"/>
                    <a:pt x="21574" y="10052"/>
                    <a:pt x="21590" y="10583"/>
                  </a:cubicBezTo>
                  <a:cubicBezTo>
                    <a:pt x="21591" y="10610"/>
                    <a:pt x="21597" y="10637"/>
                    <a:pt x="21600" y="10664"/>
                  </a:cubicBezTo>
                  <a:lnTo>
                    <a:pt x="21600" y="10936"/>
                  </a:lnTo>
                  <a:cubicBezTo>
                    <a:pt x="21597" y="10975"/>
                    <a:pt x="21591" y="11014"/>
                    <a:pt x="21590" y="11053"/>
                  </a:cubicBezTo>
                  <a:cubicBezTo>
                    <a:pt x="21583" y="11729"/>
                    <a:pt x="21560" y="12406"/>
                    <a:pt x="21510" y="13081"/>
                  </a:cubicBezTo>
                  <a:cubicBezTo>
                    <a:pt x="21448" y="13901"/>
                    <a:pt x="21349" y="14717"/>
                    <a:pt x="21190" y="15524"/>
                  </a:cubicBezTo>
                  <a:cubicBezTo>
                    <a:pt x="21038" y="16291"/>
                    <a:pt x="20834" y="17043"/>
                    <a:pt x="20540" y="17771"/>
                  </a:cubicBezTo>
                  <a:cubicBezTo>
                    <a:pt x="20267" y="18446"/>
                    <a:pt x="19924" y="19083"/>
                    <a:pt x="19461" y="19656"/>
                  </a:cubicBezTo>
                  <a:cubicBezTo>
                    <a:pt x="18795" y="20479"/>
                    <a:pt x="17957" y="21059"/>
                    <a:pt x="16918" y="21355"/>
                  </a:cubicBezTo>
                  <a:cubicBezTo>
                    <a:pt x="16515" y="21470"/>
                    <a:pt x="16103" y="21538"/>
                    <a:pt x="15684" y="21566"/>
                  </a:cubicBezTo>
                  <a:cubicBezTo>
                    <a:pt x="15595" y="21572"/>
                    <a:pt x="15507" y="21588"/>
                    <a:pt x="15418" y="21600"/>
                  </a:cubicBezTo>
                  <a:lnTo>
                    <a:pt x="14990" y="21600"/>
                  </a:lnTo>
                  <a:cubicBezTo>
                    <a:pt x="14932" y="21591"/>
                    <a:pt x="14875" y="21576"/>
                    <a:pt x="14816" y="21573"/>
                  </a:cubicBezTo>
                  <a:cubicBezTo>
                    <a:pt x="14139" y="21538"/>
                    <a:pt x="13473" y="21426"/>
                    <a:pt x="12816" y="21263"/>
                  </a:cubicBezTo>
                  <a:cubicBezTo>
                    <a:pt x="11922" y="21041"/>
                    <a:pt x="11057" y="20734"/>
                    <a:pt x="10212" y="20375"/>
                  </a:cubicBezTo>
                  <a:cubicBezTo>
                    <a:pt x="8981" y="19854"/>
                    <a:pt x="7801" y="19237"/>
                    <a:pt x="6651" y="18564"/>
                  </a:cubicBezTo>
                  <a:cubicBezTo>
                    <a:pt x="5538" y="17912"/>
                    <a:pt x="4464" y="17206"/>
                    <a:pt x="3465" y="16396"/>
                  </a:cubicBezTo>
                  <a:cubicBezTo>
                    <a:pt x="2789" y="15847"/>
                    <a:pt x="2155" y="15256"/>
                    <a:pt x="1599" y="14590"/>
                  </a:cubicBezTo>
                  <a:cubicBezTo>
                    <a:pt x="1152" y="14056"/>
                    <a:pt x="766" y="13484"/>
                    <a:pt x="479" y="12853"/>
                  </a:cubicBezTo>
                  <a:cubicBezTo>
                    <a:pt x="244" y="12335"/>
                    <a:pt x="87" y="11797"/>
                    <a:pt x="32" y="11232"/>
                  </a:cubicBezTo>
                  <a:cubicBezTo>
                    <a:pt x="23" y="11139"/>
                    <a:pt x="11" y="11047"/>
                    <a:pt x="0" y="10954"/>
                  </a:cubicBezTo>
                  <a:lnTo>
                    <a:pt x="0" y="10628"/>
                  </a:lnTo>
                  <a:cubicBezTo>
                    <a:pt x="5" y="10601"/>
                    <a:pt x="13" y="10575"/>
                    <a:pt x="15" y="10548"/>
                  </a:cubicBezTo>
                  <a:cubicBezTo>
                    <a:pt x="33" y="10389"/>
                    <a:pt x="43" y="10229"/>
                    <a:pt x="68" y="10071"/>
                  </a:cubicBezTo>
                  <a:cubicBezTo>
                    <a:pt x="165" y="9440"/>
                    <a:pt x="387" y="8850"/>
                    <a:pt x="696" y="8289"/>
                  </a:cubicBezTo>
                  <a:cubicBezTo>
                    <a:pt x="1093" y="7568"/>
                    <a:pt x="1607" y="6930"/>
                    <a:pt x="2185" y="6339"/>
                  </a:cubicBezTo>
                  <a:cubicBezTo>
                    <a:pt x="2811" y="5698"/>
                    <a:pt x="3498" y="5123"/>
                    <a:pt x="4225" y="4595"/>
                  </a:cubicBezTo>
                  <a:cubicBezTo>
                    <a:pt x="5906" y="3373"/>
                    <a:pt x="7707" y="2346"/>
                    <a:pt x="9601" y="1472"/>
                  </a:cubicBezTo>
                  <a:cubicBezTo>
                    <a:pt x="10615" y="1004"/>
                    <a:pt x="11657" y="609"/>
                    <a:pt x="12744" y="336"/>
                  </a:cubicBezTo>
                  <a:cubicBezTo>
                    <a:pt x="13445" y="159"/>
                    <a:pt x="14154" y="27"/>
                    <a:pt x="14881" y="15"/>
                  </a:cubicBezTo>
                  <a:cubicBezTo>
                    <a:pt x="14918" y="14"/>
                    <a:pt x="14954" y="5"/>
                    <a:pt x="14990" y="0"/>
                  </a:cubicBezTo>
                  <a:close/>
                </a:path>
              </a:pathLst>
            </a:custGeom>
            <a:gradFill flip="none" rotWithShape="1">
              <a:gsLst>
                <a:gs pos="0">
                  <a:srgbClr val="E2F2DE">
                    <a:alpha val="82000"/>
                  </a:srgbClr>
                </a:gs>
                <a:gs pos="99000">
                  <a:srgbClr val="93D0B9">
                    <a:alpha val="30000"/>
                  </a:srgbClr>
                </a:gs>
              </a:gsLst>
              <a:lin ang="2700000" scaled="0"/>
            </a:gradFill>
            <a:ln w="12700" cap="flat">
              <a:noFill/>
              <a:miter lim="400000"/>
            </a:ln>
            <a:effectLst/>
          </p:spPr>
          <p:txBody>
            <a:bodyPr wrap="square" lIns="45720" tIns="45720" rIns="45720" bIns="45720"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677" name="image51.png" descr="image51.png"/>
            <p:cNvPicPr>
              <a:picLocks noChangeAspect="1"/>
            </p:cNvPicPr>
            <p:nvPr/>
          </p:nvPicPr>
          <p:blipFill>
            <a:blip r:embed="rId3"/>
            <a:srcRect l="3" r="2" b="2"/>
            <a:stretch>
              <a:fillRect/>
            </a:stretch>
          </p:blipFill>
          <p:spPr>
            <a:xfrm>
              <a:off x="228996" y="0"/>
              <a:ext cx="5653883" cy="6039247"/>
            </a:xfrm>
            <a:custGeom>
              <a:avLst/>
              <a:gdLst/>
              <a:ahLst/>
              <a:cxnLst>
                <a:cxn ang="0">
                  <a:pos x="wd2" y="hd2"/>
                </a:cxn>
                <a:cxn ang="5400000">
                  <a:pos x="wd2" y="hd2"/>
                </a:cxn>
                <a:cxn ang="10800000">
                  <a:pos x="wd2" y="hd2"/>
                </a:cxn>
                <a:cxn ang="16200000">
                  <a:pos x="wd2" y="hd2"/>
                </a:cxn>
              </a:cxnLst>
              <a:rect l="0" t="0" r="r" b="b"/>
              <a:pathLst>
                <a:path w="21600" h="21600" extrusionOk="0">
                  <a:moveTo>
                    <a:pt x="14722" y="0"/>
                  </a:moveTo>
                  <a:cubicBezTo>
                    <a:pt x="14685" y="5"/>
                    <a:pt x="14647" y="15"/>
                    <a:pt x="14609" y="16"/>
                  </a:cubicBezTo>
                  <a:cubicBezTo>
                    <a:pt x="13852" y="28"/>
                    <a:pt x="13115" y="159"/>
                    <a:pt x="12386" y="336"/>
                  </a:cubicBezTo>
                  <a:cubicBezTo>
                    <a:pt x="11255" y="609"/>
                    <a:pt x="10171" y="1004"/>
                    <a:pt x="9115" y="1472"/>
                  </a:cubicBezTo>
                  <a:cubicBezTo>
                    <a:pt x="7145" y="2346"/>
                    <a:pt x="5270" y="3373"/>
                    <a:pt x="3521" y="4595"/>
                  </a:cubicBezTo>
                  <a:cubicBezTo>
                    <a:pt x="2764" y="5123"/>
                    <a:pt x="2049" y="5698"/>
                    <a:pt x="1398" y="6339"/>
                  </a:cubicBezTo>
                  <a:cubicBezTo>
                    <a:pt x="865" y="6863"/>
                    <a:pt x="390" y="7428"/>
                    <a:pt x="0" y="8051"/>
                  </a:cubicBezTo>
                  <a:lnTo>
                    <a:pt x="0" y="13529"/>
                  </a:lnTo>
                  <a:cubicBezTo>
                    <a:pt x="233" y="13900"/>
                    <a:pt x="496" y="14255"/>
                    <a:pt x="788" y="14591"/>
                  </a:cubicBezTo>
                  <a:cubicBezTo>
                    <a:pt x="1367" y="15257"/>
                    <a:pt x="2027" y="15847"/>
                    <a:pt x="2731" y="16396"/>
                  </a:cubicBezTo>
                  <a:cubicBezTo>
                    <a:pt x="3770" y="17206"/>
                    <a:pt x="4887" y="17912"/>
                    <a:pt x="6045" y="18564"/>
                  </a:cubicBezTo>
                  <a:cubicBezTo>
                    <a:pt x="7242" y="19237"/>
                    <a:pt x="8470" y="19854"/>
                    <a:pt x="9751" y="20375"/>
                  </a:cubicBezTo>
                  <a:cubicBezTo>
                    <a:pt x="10630" y="20734"/>
                    <a:pt x="11530" y="21042"/>
                    <a:pt x="12460" y="21264"/>
                  </a:cubicBezTo>
                  <a:cubicBezTo>
                    <a:pt x="13144" y="21427"/>
                    <a:pt x="13838" y="21538"/>
                    <a:pt x="14542" y="21573"/>
                  </a:cubicBezTo>
                  <a:cubicBezTo>
                    <a:pt x="14603" y="21576"/>
                    <a:pt x="14662" y="21591"/>
                    <a:pt x="14722" y="21600"/>
                  </a:cubicBezTo>
                  <a:lnTo>
                    <a:pt x="15168" y="21600"/>
                  </a:lnTo>
                  <a:cubicBezTo>
                    <a:pt x="15261" y="21588"/>
                    <a:pt x="15352" y="21572"/>
                    <a:pt x="15444" y="21566"/>
                  </a:cubicBezTo>
                  <a:cubicBezTo>
                    <a:pt x="15880" y="21538"/>
                    <a:pt x="16309" y="21471"/>
                    <a:pt x="16728" y="21356"/>
                  </a:cubicBezTo>
                  <a:cubicBezTo>
                    <a:pt x="17810" y="21060"/>
                    <a:pt x="18681" y="20480"/>
                    <a:pt x="19374" y="19657"/>
                  </a:cubicBezTo>
                  <a:cubicBezTo>
                    <a:pt x="19856" y="19084"/>
                    <a:pt x="20214" y="18447"/>
                    <a:pt x="20498" y="17772"/>
                  </a:cubicBezTo>
                  <a:cubicBezTo>
                    <a:pt x="20804" y="17044"/>
                    <a:pt x="21016" y="16292"/>
                    <a:pt x="21174" y="15525"/>
                  </a:cubicBezTo>
                  <a:cubicBezTo>
                    <a:pt x="21339" y="14718"/>
                    <a:pt x="21443" y="13902"/>
                    <a:pt x="21508" y="13082"/>
                  </a:cubicBezTo>
                  <a:cubicBezTo>
                    <a:pt x="21560" y="12407"/>
                    <a:pt x="21584" y="11729"/>
                    <a:pt x="21591" y="11053"/>
                  </a:cubicBezTo>
                  <a:cubicBezTo>
                    <a:pt x="21592" y="11014"/>
                    <a:pt x="21597" y="10975"/>
                    <a:pt x="21600" y="10936"/>
                  </a:cubicBezTo>
                  <a:lnTo>
                    <a:pt x="21600" y="10664"/>
                  </a:lnTo>
                  <a:cubicBezTo>
                    <a:pt x="21597" y="10637"/>
                    <a:pt x="21592" y="10611"/>
                    <a:pt x="21591" y="10584"/>
                  </a:cubicBezTo>
                  <a:cubicBezTo>
                    <a:pt x="21574" y="10053"/>
                    <a:pt x="21564" y="9521"/>
                    <a:pt x="21538" y="8989"/>
                  </a:cubicBezTo>
                  <a:cubicBezTo>
                    <a:pt x="21513" y="8453"/>
                    <a:pt x="21460" y="7917"/>
                    <a:pt x="21391" y="7383"/>
                  </a:cubicBezTo>
                  <a:cubicBezTo>
                    <a:pt x="21304" y="6714"/>
                    <a:pt x="21186" y="6051"/>
                    <a:pt x="21019" y="5395"/>
                  </a:cubicBezTo>
                  <a:cubicBezTo>
                    <a:pt x="20814" y="4594"/>
                    <a:pt x="20541" y="3815"/>
                    <a:pt x="20144" y="3077"/>
                  </a:cubicBezTo>
                  <a:cubicBezTo>
                    <a:pt x="19816" y="2466"/>
                    <a:pt x="19412" y="1907"/>
                    <a:pt x="18891" y="1424"/>
                  </a:cubicBezTo>
                  <a:cubicBezTo>
                    <a:pt x="18166" y="754"/>
                    <a:pt x="17302" y="326"/>
                    <a:pt x="16307" y="129"/>
                  </a:cubicBezTo>
                  <a:cubicBezTo>
                    <a:pt x="15972" y="62"/>
                    <a:pt x="15634" y="17"/>
                    <a:pt x="15291" y="16"/>
                  </a:cubicBezTo>
                  <a:cubicBezTo>
                    <a:pt x="15243" y="16"/>
                    <a:pt x="15196" y="6"/>
                    <a:pt x="15149" y="0"/>
                  </a:cubicBezTo>
                  <a:lnTo>
                    <a:pt x="14722"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TextBox 4"/>
          <p:cNvSpPr txBox="1"/>
          <p:nvPr/>
        </p:nvSpPr>
        <p:spPr>
          <a:xfrm>
            <a:off x="7315810" y="777608"/>
            <a:ext cx="4605789" cy="21544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r" defTabSz="1828800">
              <a:defRPr sz="5600" b="1">
                <a:solidFill>
                  <a:srgbClr val="5D7982"/>
                </a:solidFill>
                <a:latin typeface="Futura PT Heavy"/>
                <a:ea typeface="Futura PT Heavy"/>
                <a:cs typeface="Futura PT Heavy"/>
                <a:sym typeface="Futura PT Heavy"/>
              </a:defRPr>
            </a:lvl1pPr>
          </a:lstStyle>
          <a:p>
            <a:pPr defTabSz="914400" hangingPunct="0"/>
            <a:r>
              <a:rPr sz="2800" kern="0"/>
              <a:t>Masterclass </a:t>
            </a:r>
            <a:r>
              <a:rPr sz="2800" kern="0" err="1"/>
              <a:t>Financieringsinstrumenten</a:t>
            </a:r>
            <a:r>
              <a:rPr sz="2800" kern="0"/>
              <a:t>  </a:t>
            </a:r>
            <a:r>
              <a:rPr sz="2800" kern="0" err="1"/>
              <a:t>particulieren</a:t>
            </a:r>
            <a:r>
              <a:rPr sz="2800" kern="0"/>
              <a:t> in (met name) </a:t>
            </a:r>
            <a:r>
              <a:rPr sz="2800" kern="0" err="1"/>
              <a:t>proeftuinen</a:t>
            </a:r>
            <a:r>
              <a:rPr sz="2800" kern="0"/>
              <a:t> </a:t>
            </a:r>
            <a:r>
              <a:rPr sz="2800" kern="0" err="1"/>
              <a:t>en</a:t>
            </a:r>
            <a:r>
              <a:rPr sz="2800" kern="0"/>
              <a:t> </a:t>
            </a:r>
            <a:r>
              <a:rPr sz="2800" kern="0" err="1"/>
              <a:t>wijkaanpakken</a:t>
            </a:r>
            <a:endParaRPr sz="2800" kern="0"/>
          </a:p>
        </p:txBody>
      </p:sp>
      <p:sp>
        <p:nvSpPr>
          <p:cNvPr id="681" name="Tekstvak 7"/>
          <p:cNvSpPr txBox="1"/>
          <p:nvPr/>
        </p:nvSpPr>
        <p:spPr>
          <a:xfrm>
            <a:off x="403423" y="5117189"/>
            <a:ext cx="11385154" cy="15696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lgn="r" hangingPunct="0">
              <a:defRPr sz="3600">
                <a:solidFill>
                  <a:srgbClr val="485561"/>
                </a:solidFill>
                <a:latin typeface="Open Sans"/>
                <a:ea typeface="Open Sans"/>
                <a:cs typeface="Open Sans"/>
                <a:sym typeface="Open Sans"/>
              </a:defRPr>
            </a:pPr>
            <a:r>
              <a:rPr sz="1600" kern="0" err="1">
                <a:solidFill>
                  <a:srgbClr val="485561"/>
                </a:solidFill>
                <a:latin typeface="Open Sans"/>
                <a:ea typeface="Open Sans"/>
                <a:cs typeface="Open Sans"/>
                <a:sym typeface="Open Sans"/>
              </a:rPr>
              <a:t>Kosten</a:t>
            </a:r>
            <a:r>
              <a:rPr sz="1600" kern="0">
                <a:solidFill>
                  <a:srgbClr val="485561"/>
                </a:solidFill>
                <a:latin typeface="Open Sans"/>
                <a:ea typeface="Open Sans"/>
                <a:cs typeface="Open Sans"/>
                <a:sym typeface="Open Sans"/>
              </a:rPr>
              <a:t> €  2.000 excl. BTW + </a:t>
            </a:r>
            <a:r>
              <a:rPr sz="1600" kern="0" err="1">
                <a:solidFill>
                  <a:srgbClr val="485561"/>
                </a:solidFill>
                <a:latin typeface="Open Sans"/>
                <a:ea typeface="Open Sans"/>
                <a:cs typeface="Open Sans"/>
                <a:sym typeface="Open Sans"/>
              </a:rPr>
              <a:t>reiskosten</a:t>
            </a:r>
            <a:r>
              <a:rPr sz="1600" kern="0">
                <a:solidFill>
                  <a:srgbClr val="485561"/>
                </a:solidFill>
                <a:latin typeface="Open Sans"/>
                <a:ea typeface="Open Sans"/>
                <a:cs typeface="Open Sans"/>
                <a:sym typeface="Open Sans"/>
              </a:rPr>
              <a:t> voor </a:t>
            </a:r>
            <a:r>
              <a:rPr sz="1600" kern="0" err="1">
                <a:solidFill>
                  <a:srgbClr val="485561"/>
                </a:solidFill>
                <a:latin typeface="Open Sans"/>
                <a:ea typeface="Open Sans"/>
                <a:cs typeface="Open Sans"/>
                <a:sym typeface="Open Sans"/>
              </a:rPr>
              <a:t>dagdeel</a:t>
            </a:r>
            <a:r>
              <a:rPr sz="1600" kern="0">
                <a:solidFill>
                  <a:srgbClr val="485561"/>
                </a:solidFill>
                <a:latin typeface="Open Sans"/>
                <a:ea typeface="Open Sans"/>
                <a:cs typeface="Open Sans"/>
                <a:sym typeface="Open Sans"/>
              </a:rPr>
              <a:t> ca. 3 </a:t>
            </a:r>
            <a:r>
              <a:rPr sz="1600" kern="0" err="1">
                <a:solidFill>
                  <a:srgbClr val="485561"/>
                </a:solidFill>
                <a:latin typeface="Open Sans"/>
                <a:ea typeface="Open Sans"/>
                <a:cs typeface="Open Sans"/>
                <a:sym typeface="Open Sans"/>
              </a:rPr>
              <a:t>uur</a:t>
            </a:r>
            <a:r>
              <a:rPr sz="1600" kern="0">
                <a:solidFill>
                  <a:srgbClr val="485561"/>
                </a:solidFill>
                <a:latin typeface="Open Sans"/>
                <a:ea typeface="Open Sans"/>
                <a:cs typeface="Open Sans"/>
                <a:sym typeface="Open Sans"/>
              </a:rPr>
              <a:t> </a:t>
            </a:r>
          </a:p>
          <a:p>
            <a:pPr algn="r" hangingPunct="0">
              <a:defRPr sz="3600">
                <a:solidFill>
                  <a:srgbClr val="485561"/>
                </a:solidFill>
                <a:latin typeface="Open Sans"/>
                <a:ea typeface="Open Sans"/>
                <a:cs typeface="Open Sans"/>
                <a:sym typeface="Open Sans"/>
              </a:defRPr>
            </a:pPr>
            <a:endParaRPr sz="1600" kern="0">
              <a:solidFill>
                <a:srgbClr val="485561"/>
              </a:solidFill>
              <a:latin typeface="Open Sans"/>
              <a:ea typeface="Open Sans"/>
              <a:cs typeface="Open Sans"/>
              <a:sym typeface="Open Sans"/>
            </a:endParaRPr>
          </a:p>
          <a:p>
            <a:pPr algn="r" hangingPunct="0">
              <a:defRPr sz="3600">
                <a:solidFill>
                  <a:srgbClr val="485561"/>
                </a:solidFill>
                <a:latin typeface="Open Sans"/>
                <a:ea typeface="Open Sans"/>
                <a:cs typeface="Open Sans"/>
                <a:sym typeface="Open Sans"/>
              </a:defRPr>
            </a:pPr>
            <a:r>
              <a:rPr sz="1600" kern="0">
                <a:solidFill>
                  <a:srgbClr val="485561"/>
                </a:solidFill>
                <a:latin typeface="Open Sans"/>
                <a:ea typeface="Open Sans"/>
                <a:cs typeface="Open Sans"/>
                <a:sym typeface="Open Sans"/>
              </a:rPr>
              <a:t>Op </a:t>
            </a:r>
            <a:r>
              <a:rPr sz="1600" kern="0" err="1">
                <a:solidFill>
                  <a:srgbClr val="485561"/>
                </a:solidFill>
                <a:latin typeface="Open Sans"/>
                <a:ea typeface="Open Sans"/>
                <a:cs typeface="Open Sans"/>
                <a:sym typeface="Open Sans"/>
              </a:rPr>
              <a:t>locatie</a:t>
            </a:r>
            <a:r>
              <a:rPr sz="1600" kern="0">
                <a:solidFill>
                  <a:srgbClr val="485561"/>
                </a:solidFill>
                <a:latin typeface="Open Sans"/>
                <a:ea typeface="Open Sans"/>
                <a:cs typeface="Open Sans"/>
                <a:sym typeface="Open Sans"/>
              </a:rPr>
              <a:t> in Nederland (beamer </a:t>
            </a:r>
            <a:r>
              <a:rPr sz="1600" kern="0" err="1">
                <a:solidFill>
                  <a:srgbClr val="485561"/>
                </a:solidFill>
                <a:latin typeface="Open Sans"/>
                <a:ea typeface="Open Sans"/>
                <a:cs typeface="Open Sans"/>
                <a:sym typeface="Open Sans"/>
              </a:rPr>
              <a:t>en</a:t>
            </a:r>
            <a:r>
              <a:rPr sz="1600" kern="0">
                <a:solidFill>
                  <a:srgbClr val="485561"/>
                </a:solidFill>
                <a:latin typeface="Open Sans"/>
                <a:ea typeface="Open Sans"/>
                <a:cs typeface="Open Sans"/>
                <a:sym typeface="Open Sans"/>
              </a:rPr>
              <a:t> </a:t>
            </a:r>
            <a:r>
              <a:rPr sz="1600" kern="0" err="1">
                <a:solidFill>
                  <a:srgbClr val="485561"/>
                </a:solidFill>
                <a:latin typeface="Open Sans"/>
                <a:ea typeface="Open Sans"/>
                <a:cs typeface="Open Sans"/>
                <a:sym typeface="Open Sans"/>
              </a:rPr>
              <a:t>horeca</a:t>
            </a:r>
            <a:r>
              <a:rPr sz="1600" kern="0">
                <a:solidFill>
                  <a:srgbClr val="485561"/>
                </a:solidFill>
                <a:latin typeface="Open Sans"/>
                <a:ea typeface="Open Sans"/>
                <a:cs typeface="Open Sans"/>
                <a:sym typeface="Open Sans"/>
              </a:rPr>
              <a:t> </a:t>
            </a:r>
            <a:r>
              <a:rPr sz="1600" kern="0" err="1">
                <a:solidFill>
                  <a:srgbClr val="485561"/>
                </a:solidFill>
                <a:latin typeface="Open Sans"/>
                <a:ea typeface="Open Sans"/>
                <a:cs typeface="Open Sans"/>
                <a:sym typeface="Open Sans"/>
              </a:rPr>
              <a:t>faciliteiten</a:t>
            </a:r>
            <a:r>
              <a:rPr sz="1600" kern="0">
                <a:solidFill>
                  <a:srgbClr val="485561"/>
                </a:solidFill>
                <a:latin typeface="Open Sans"/>
                <a:ea typeface="Open Sans"/>
                <a:cs typeface="Open Sans"/>
                <a:sym typeface="Open Sans"/>
              </a:rPr>
              <a:t> </a:t>
            </a:r>
            <a:r>
              <a:rPr sz="1600" kern="0" err="1">
                <a:solidFill>
                  <a:srgbClr val="485561"/>
                </a:solidFill>
                <a:latin typeface="Open Sans"/>
                <a:ea typeface="Open Sans"/>
                <a:cs typeface="Open Sans"/>
                <a:sym typeface="Open Sans"/>
              </a:rPr>
              <a:t>beschikbaar</a:t>
            </a:r>
            <a:r>
              <a:rPr sz="1600" kern="0">
                <a:solidFill>
                  <a:srgbClr val="485561"/>
                </a:solidFill>
                <a:latin typeface="Open Sans"/>
                <a:ea typeface="Open Sans"/>
                <a:cs typeface="Open Sans"/>
                <a:sym typeface="Open Sans"/>
              </a:rPr>
              <a:t> </a:t>
            </a:r>
            <a:r>
              <a:rPr sz="1600" kern="0" err="1">
                <a:solidFill>
                  <a:srgbClr val="485561"/>
                </a:solidFill>
                <a:latin typeface="Open Sans"/>
                <a:ea typeface="Open Sans"/>
                <a:cs typeface="Open Sans"/>
                <a:sym typeface="Open Sans"/>
              </a:rPr>
              <a:t>stellen</a:t>
            </a:r>
            <a:r>
              <a:rPr sz="1600" kern="0">
                <a:solidFill>
                  <a:srgbClr val="485561"/>
                </a:solidFill>
                <a:latin typeface="Open Sans"/>
                <a:ea typeface="Open Sans"/>
                <a:cs typeface="Open Sans"/>
                <a:sym typeface="Open Sans"/>
              </a:rPr>
              <a:t>)</a:t>
            </a:r>
          </a:p>
          <a:p>
            <a:pPr algn="r" hangingPunct="0">
              <a:defRPr sz="3600">
                <a:solidFill>
                  <a:srgbClr val="485561"/>
                </a:solidFill>
                <a:latin typeface="Open Sans"/>
                <a:ea typeface="Open Sans"/>
                <a:cs typeface="Open Sans"/>
                <a:sym typeface="Open Sans"/>
              </a:defRPr>
            </a:pPr>
            <a:r>
              <a:rPr sz="1600" kern="0" err="1">
                <a:solidFill>
                  <a:srgbClr val="485561"/>
                </a:solidFill>
                <a:latin typeface="Open Sans"/>
                <a:ea typeface="Open Sans"/>
                <a:cs typeface="Open Sans"/>
                <a:sym typeface="Open Sans"/>
              </a:rPr>
              <a:t>Groepsgrootte</a:t>
            </a:r>
            <a:r>
              <a:rPr sz="1600" kern="0">
                <a:solidFill>
                  <a:srgbClr val="485561"/>
                </a:solidFill>
                <a:latin typeface="Open Sans"/>
                <a:ea typeface="Open Sans"/>
                <a:cs typeface="Open Sans"/>
                <a:sym typeface="Open Sans"/>
              </a:rPr>
              <a:t> ca. 20 </a:t>
            </a:r>
            <a:r>
              <a:rPr sz="1600" kern="0" err="1">
                <a:solidFill>
                  <a:srgbClr val="485561"/>
                </a:solidFill>
                <a:latin typeface="Open Sans"/>
                <a:ea typeface="Open Sans"/>
                <a:cs typeface="Open Sans"/>
                <a:sym typeface="Open Sans"/>
              </a:rPr>
              <a:t>personen</a:t>
            </a:r>
            <a:r>
              <a:rPr sz="1600" kern="0">
                <a:solidFill>
                  <a:srgbClr val="485561"/>
                </a:solidFill>
                <a:latin typeface="Open Sans"/>
                <a:ea typeface="Open Sans"/>
                <a:cs typeface="Open Sans"/>
                <a:sym typeface="Open Sans"/>
              </a:rPr>
              <a:t>   </a:t>
            </a:r>
          </a:p>
          <a:p>
            <a:pPr algn="r" hangingPunct="0">
              <a:defRPr sz="3600">
                <a:solidFill>
                  <a:srgbClr val="485561"/>
                </a:solidFill>
                <a:latin typeface="Open Sans"/>
                <a:ea typeface="Open Sans"/>
                <a:cs typeface="Open Sans"/>
                <a:sym typeface="Open Sans"/>
              </a:defRPr>
            </a:pPr>
            <a:endParaRPr sz="1600" kern="0">
              <a:solidFill>
                <a:srgbClr val="485561"/>
              </a:solidFill>
              <a:latin typeface="Open Sans"/>
              <a:ea typeface="Open Sans"/>
              <a:cs typeface="Open Sans"/>
              <a:sym typeface="Open Sans"/>
            </a:endParaRPr>
          </a:p>
          <a:p>
            <a:pPr algn="r" hangingPunct="0">
              <a:defRPr sz="3600">
                <a:solidFill>
                  <a:srgbClr val="485561"/>
                </a:solidFill>
                <a:latin typeface="Open Sans"/>
                <a:ea typeface="Open Sans"/>
                <a:cs typeface="Open Sans"/>
                <a:sym typeface="Open Sans"/>
              </a:defRPr>
            </a:pPr>
            <a:r>
              <a:rPr sz="1600" kern="0">
                <a:solidFill>
                  <a:srgbClr val="485561"/>
                </a:solidFill>
                <a:latin typeface="Open Sans"/>
                <a:ea typeface="Open Sans"/>
                <a:cs typeface="Open Sans"/>
                <a:sym typeface="Open Sans"/>
              </a:rPr>
              <a:t>Chantal Muller-Reerink &amp; Reint Brondijk 2023</a:t>
            </a:r>
          </a:p>
        </p:txBody>
      </p:sp>
      <p:pic>
        <p:nvPicPr>
          <p:cNvPr id="682" name="Tijdelijke aanduiding voor afbeelding 13" descr="Tijdelijke aanduiding voor afbeelding 13"/>
          <p:cNvPicPr>
            <a:picLocks noGrp="1" noChangeAspect="1"/>
          </p:cNvPicPr>
          <p:nvPr>
            <p:ph type="pic" idx="21"/>
          </p:nvPr>
        </p:nvPicPr>
        <p:blipFill>
          <a:blip r:embed="rId2"/>
          <a:stretch>
            <a:fillRect/>
          </a:stretch>
        </p:blipFill>
        <p:spPr>
          <a:xfrm>
            <a:off x="31530" y="733836"/>
            <a:ext cx="6871686" cy="4248828"/>
          </a:xfrm>
          <a:prstGeom prst="rect">
            <a:avLst/>
          </a:prstGeom>
          <a:effectLst>
            <a:outerShdw blurRad="609600" dist="177800" dir="3780000" rotWithShape="0">
              <a:srgbClr val="5D7982">
                <a:alpha val="40000"/>
              </a:srgbClr>
            </a:outerShdw>
          </a:effectLst>
        </p:spPr>
      </p:pic>
      <p:sp>
        <p:nvSpPr>
          <p:cNvPr id="683" name="Straight Connector 15"/>
          <p:cNvSpPr/>
          <p:nvPr/>
        </p:nvSpPr>
        <p:spPr>
          <a:xfrm>
            <a:off x="8721645" y="5060920"/>
            <a:ext cx="3071211" cy="4"/>
          </a:xfrm>
          <a:prstGeom prst="line">
            <a:avLst/>
          </a:prstGeom>
          <a:ln w="50800">
            <a:solidFill>
              <a:srgbClr val="F4AB6B"/>
            </a:solidFill>
            <a:miter/>
          </a:ln>
        </p:spPr>
        <p:txBody>
          <a:bodyPr lIns="45719" tIns="45719" rIns="45719" bIns="45719"/>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84" name="TextBox 4"/>
          <p:cNvSpPr txBox="1"/>
          <p:nvPr/>
        </p:nvSpPr>
        <p:spPr>
          <a:xfrm>
            <a:off x="7315810" y="3443570"/>
            <a:ext cx="4605789" cy="8617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r" hangingPunct="0">
              <a:defRPr sz="5600" b="1">
                <a:solidFill>
                  <a:srgbClr val="5D7982"/>
                </a:solidFill>
                <a:latin typeface="Futura PT Heavy"/>
                <a:ea typeface="Futura PT Heavy"/>
                <a:cs typeface="Futura PT Heavy"/>
                <a:sym typeface="Futura PT Heavy"/>
              </a:defRPr>
            </a:pPr>
            <a:r>
              <a:rPr sz="2800" b="1" kern="0">
                <a:solidFill>
                  <a:srgbClr val="5D7982"/>
                </a:solidFill>
                <a:latin typeface="Futura PT Heavy"/>
                <a:sym typeface="Futura PT Heavy"/>
              </a:rPr>
              <a:t> Sector: </a:t>
            </a:r>
          </a:p>
          <a:p>
            <a:pPr algn="r" hangingPunct="0">
              <a:defRPr sz="5600" b="1">
                <a:solidFill>
                  <a:srgbClr val="5D7982"/>
                </a:solidFill>
                <a:latin typeface="Futura PT Heavy"/>
                <a:ea typeface="Futura PT Heavy"/>
                <a:cs typeface="Futura PT Heavy"/>
                <a:sym typeface="Futura PT Heavy"/>
              </a:defRPr>
            </a:pPr>
            <a:r>
              <a:rPr sz="2800" b="1" kern="0">
                <a:solidFill>
                  <a:srgbClr val="5D7982"/>
                </a:solidFill>
                <a:latin typeface="Futura PT Heavy"/>
                <a:sym typeface="Futura PT Heavy"/>
              </a:rPr>
              <a:t>Lokale overheden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whiteboard with writing on it&#10;&#10;Description automatically generated">
            <a:extLst>
              <a:ext uri="{FF2B5EF4-FFF2-40B4-BE49-F238E27FC236}">
                <a16:creationId xmlns:a16="http://schemas.microsoft.com/office/drawing/2014/main" id="{EF3E003E-9A03-CB6F-F131-2D692A4FFE4B}"/>
              </a:ext>
            </a:extLst>
          </p:cNvPr>
          <p:cNvPicPr>
            <a:picLocks noChangeAspect="1"/>
          </p:cNvPicPr>
          <p:nvPr/>
        </p:nvPicPr>
        <p:blipFill>
          <a:blip r:embed="rId2"/>
          <a:stretch>
            <a:fillRect/>
          </a:stretch>
        </p:blipFill>
        <p:spPr>
          <a:xfrm>
            <a:off x="1411356" y="62709"/>
            <a:ext cx="9557026" cy="6743624"/>
          </a:xfrm>
          <a:prstGeom prst="rect">
            <a:avLst/>
          </a:prstGeom>
        </p:spPr>
      </p:pic>
    </p:spTree>
    <p:extLst>
      <p:ext uri="{BB962C8B-B14F-4D97-AF65-F5344CB8AC3E}">
        <p14:creationId xmlns:p14="http://schemas.microsoft.com/office/powerpoint/2010/main" val="248044583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6" name="TextBox 7"/>
          <p:cNvSpPr txBox="1"/>
          <p:nvPr/>
        </p:nvSpPr>
        <p:spPr>
          <a:xfrm>
            <a:off x="1265903" y="3870402"/>
            <a:ext cx="4278555" cy="3447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5600" b="1">
                <a:solidFill>
                  <a:srgbClr val="485561"/>
                </a:solidFill>
                <a:latin typeface="Futura PT Heavy"/>
                <a:ea typeface="Futura PT Heavy"/>
                <a:cs typeface="Futura PT Heavy"/>
                <a:sym typeface="Futura PT Heavy"/>
              </a:defRPr>
            </a:lvl1pPr>
          </a:lstStyle>
          <a:p>
            <a:pPr algn="ctr" defTabSz="914400" hangingPunct="0"/>
            <a:r>
              <a:rPr sz="2800" kern="0"/>
              <a:t>Chantal Muller-Reerink</a:t>
            </a:r>
          </a:p>
        </p:txBody>
      </p:sp>
      <p:sp>
        <p:nvSpPr>
          <p:cNvPr id="687" name="TextBox 8"/>
          <p:cNvSpPr txBox="1"/>
          <p:nvPr/>
        </p:nvSpPr>
        <p:spPr>
          <a:xfrm>
            <a:off x="2527994" y="4185300"/>
            <a:ext cx="1662933" cy="3300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150000"/>
              </a:lnSpc>
              <a:defRPr sz="3200">
                <a:solidFill>
                  <a:srgbClr val="424242">
                    <a:alpha val="60000"/>
                  </a:srgbClr>
                </a:solidFill>
                <a:latin typeface="Open Sans"/>
                <a:ea typeface="Open Sans"/>
                <a:cs typeface="Open Sans"/>
                <a:sym typeface="Open Sans"/>
              </a:defRPr>
            </a:lvl1pPr>
          </a:lstStyle>
          <a:p>
            <a:pPr algn="ctr" defTabSz="914400" hangingPunct="0"/>
            <a:r>
              <a:rPr sz="1600" kern="0"/>
              <a:t>Cker Chantal</a:t>
            </a:r>
          </a:p>
        </p:txBody>
      </p:sp>
      <p:sp>
        <p:nvSpPr>
          <p:cNvPr id="688" name="TextBox 9"/>
          <p:cNvSpPr txBox="1"/>
          <p:nvPr/>
        </p:nvSpPr>
        <p:spPr>
          <a:xfrm>
            <a:off x="1810137" y="4737284"/>
            <a:ext cx="3098649" cy="10686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ctr" hangingPunct="0">
              <a:lnSpc>
                <a:spcPct val="150000"/>
              </a:lnSpc>
              <a:defRPr sz="3200">
                <a:solidFill>
                  <a:srgbClr val="424242">
                    <a:alpha val="60000"/>
                  </a:srgbClr>
                </a:solidFill>
                <a:latin typeface="Open Sans"/>
                <a:ea typeface="Open Sans"/>
                <a:cs typeface="Open Sans"/>
                <a:sym typeface="Open Sans"/>
              </a:defRPr>
            </a:pPr>
            <a:r>
              <a:rPr sz="1600" kern="0">
                <a:solidFill>
                  <a:srgbClr val="424242">
                    <a:alpha val="60000"/>
                  </a:srgbClr>
                </a:solidFill>
                <a:latin typeface="Open Sans"/>
                <a:ea typeface="Open Sans"/>
                <a:cs typeface="Open Sans"/>
                <a:sym typeface="Open Sans"/>
              </a:rPr>
              <a:t>Telefoon: 06 - 26 329 755</a:t>
            </a:r>
          </a:p>
          <a:p>
            <a:pPr algn="ctr" hangingPunct="0">
              <a:lnSpc>
                <a:spcPct val="150000"/>
              </a:lnSpc>
              <a:defRPr sz="3200">
                <a:solidFill>
                  <a:srgbClr val="424242">
                    <a:alpha val="60000"/>
                  </a:srgbClr>
                </a:solidFill>
                <a:latin typeface="Open Sans"/>
                <a:ea typeface="Open Sans"/>
                <a:cs typeface="Open Sans"/>
                <a:sym typeface="Open Sans"/>
              </a:defRPr>
            </a:pPr>
            <a:r>
              <a:rPr sz="1600" kern="0">
                <a:solidFill>
                  <a:srgbClr val="424242">
                    <a:alpha val="60000"/>
                  </a:srgbClr>
                </a:solidFill>
                <a:latin typeface="Open Sans"/>
                <a:ea typeface="Open Sans"/>
                <a:cs typeface="Open Sans"/>
                <a:sym typeface="Open Sans"/>
              </a:rPr>
              <a:t>E-mail: info@ckerchantal.nl</a:t>
            </a:r>
          </a:p>
          <a:p>
            <a:pPr algn="ctr" hangingPunct="0">
              <a:lnSpc>
                <a:spcPct val="150000"/>
              </a:lnSpc>
              <a:defRPr sz="3200">
                <a:solidFill>
                  <a:srgbClr val="424242">
                    <a:alpha val="60000"/>
                  </a:srgbClr>
                </a:solidFill>
                <a:latin typeface="Open Sans"/>
                <a:ea typeface="Open Sans"/>
                <a:cs typeface="Open Sans"/>
                <a:sym typeface="Open Sans"/>
              </a:defRPr>
            </a:pPr>
            <a:r>
              <a:rPr sz="1600" kern="0">
                <a:solidFill>
                  <a:srgbClr val="424242">
                    <a:alpha val="60000"/>
                  </a:srgbClr>
                </a:solidFill>
                <a:latin typeface="Open Sans"/>
                <a:ea typeface="Open Sans"/>
                <a:cs typeface="Open Sans"/>
                <a:sym typeface="Open Sans"/>
              </a:rPr>
              <a:t>LinkedIn: chantal-muller-reerink</a:t>
            </a:r>
          </a:p>
        </p:txBody>
      </p:sp>
      <p:sp>
        <p:nvSpPr>
          <p:cNvPr id="689" name="Straight Connector 10"/>
          <p:cNvSpPr/>
          <p:nvPr/>
        </p:nvSpPr>
        <p:spPr>
          <a:xfrm>
            <a:off x="3182023" y="4606660"/>
            <a:ext cx="446315"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90" name="TextBox 12"/>
          <p:cNvSpPr txBox="1"/>
          <p:nvPr/>
        </p:nvSpPr>
        <p:spPr>
          <a:xfrm>
            <a:off x="7187290" y="3855888"/>
            <a:ext cx="3190087" cy="3447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80000"/>
              </a:lnSpc>
              <a:defRPr sz="5600" b="1">
                <a:solidFill>
                  <a:srgbClr val="485561"/>
                </a:solidFill>
                <a:latin typeface="Futura PT Heavy"/>
                <a:ea typeface="Futura PT Heavy"/>
                <a:cs typeface="Futura PT Heavy"/>
                <a:sym typeface="Futura PT Heavy"/>
              </a:defRPr>
            </a:lvl1pPr>
          </a:lstStyle>
          <a:p>
            <a:pPr algn="ctr" defTabSz="914400" hangingPunct="0"/>
            <a:r>
              <a:rPr sz="2800" kern="0"/>
              <a:t>Reint Brondijk</a:t>
            </a:r>
          </a:p>
        </p:txBody>
      </p:sp>
      <p:sp>
        <p:nvSpPr>
          <p:cNvPr id="691" name="TextBox 13"/>
          <p:cNvSpPr txBox="1"/>
          <p:nvPr/>
        </p:nvSpPr>
        <p:spPr>
          <a:xfrm>
            <a:off x="7905147" y="4185300"/>
            <a:ext cx="1662933" cy="3300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defTabSz="1828800">
              <a:lnSpc>
                <a:spcPct val="150000"/>
              </a:lnSpc>
              <a:defRPr sz="3200">
                <a:solidFill>
                  <a:srgbClr val="424242">
                    <a:alpha val="60000"/>
                  </a:srgbClr>
                </a:solidFill>
                <a:latin typeface="Open Sans"/>
                <a:ea typeface="Open Sans"/>
                <a:cs typeface="Open Sans"/>
                <a:sym typeface="Open Sans"/>
              </a:defRPr>
            </a:lvl1pPr>
          </a:lstStyle>
          <a:p>
            <a:pPr algn="ctr" defTabSz="914400" hangingPunct="0"/>
            <a:r>
              <a:rPr sz="1600" kern="0"/>
              <a:t>Brondijk</a:t>
            </a:r>
          </a:p>
        </p:txBody>
      </p:sp>
      <p:sp>
        <p:nvSpPr>
          <p:cNvPr id="692" name="TextBox 14"/>
          <p:cNvSpPr txBox="1"/>
          <p:nvPr/>
        </p:nvSpPr>
        <p:spPr>
          <a:xfrm>
            <a:off x="6838612" y="4737284"/>
            <a:ext cx="3796004" cy="10686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ctr" hangingPunct="0">
              <a:lnSpc>
                <a:spcPct val="150000"/>
              </a:lnSpc>
              <a:defRPr sz="3200">
                <a:solidFill>
                  <a:srgbClr val="424242">
                    <a:alpha val="60000"/>
                  </a:srgbClr>
                </a:solidFill>
                <a:latin typeface="Open Sans"/>
                <a:ea typeface="Open Sans"/>
                <a:cs typeface="Open Sans"/>
                <a:sym typeface="Open Sans"/>
              </a:defRPr>
            </a:pPr>
            <a:r>
              <a:rPr sz="1600" kern="0" dirty="0" err="1">
                <a:solidFill>
                  <a:srgbClr val="424242">
                    <a:alpha val="60000"/>
                  </a:srgbClr>
                </a:solidFill>
                <a:latin typeface="Open Sans"/>
                <a:ea typeface="Open Sans"/>
                <a:cs typeface="Open Sans"/>
                <a:sym typeface="Open Sans"/>
              </a:rPr>
              <a:t>Telefoon</a:t>
            </a:r>
            <a:r>
              <a:rPr sz="1600" kern="0" dirty="0">
                <a:solidFill>
                  <a:srgbClr val="424242">
                    <a:alpha val="60000"/>
                  </a:srgbClr>
                </a:solidFill>
                <a:latin typeface="Open Sans"/>
                <a:ea typeface="Open Sans"/>
                <a:cs typeface="Open Sans"/>
                <a:sym typeface="Open Sans"/>
              </a:rPr>
              <a:t>:  06 </a:t>
            </a:r>
            <a:r>
              <a:rPr lang="nl-NL" sz="1600" kern="0" dirty="0">
                <a:solidFill>
                  <a:srgbClr val="424242">
                    <a:alpha val="60000"/>
                  </a:srgbClr>
                </a:solidFill>
                <a:latin typeface="Open Sans"/>
                <a:ea typeface="Open Sans"/>
                <a:cs typeface="Open Sans"/>
                <a:sym typeface="Open Sans"/>
              </a:rPr>
              <a:t>–</a:t>
            </a:r>
            <a:r>
              <a:rPr sz="1600" kern="0" dirty="0">
                <a:solidFill>
                  <a:srgbClr val="424242">
                    <a:alpha val="60000"/>
                  </a:srgbClr>
                </a:solidFill>
                <a:latin typeface="Open Sans"/>
                <a:ea typeface="Open Sans"/>
                <a:cs typeface="Open Sans"/>
                <a:sym typeface="Open Sans"/>
              </a:rPr>
              <a:t> </a:t>
            </a:r>
            <a:r>
              <a:rPr lang="nl-NL" sz="1600" kern="0" dirty="0">
                <a:solidFill>
                  <a:srgbClr val="424242">
                    <a:alpha val="60000"/>
                  </a:srgbClr>
                </a:solidFill>
                <a:latin typeface="Open Sans"/>
                <a:ea typeface="Open Sans"/>
                <a:cs typeface="Open Sans"/>
                <a:sym typeface="Open Sans"/>
              </a:rPr>
              <a:t>10 69 63 02</a:t>
            </a:r>
            <a:endParaRPr sz="1600" kern="0" dirty="0">
              <a:solidFill>
                <a:srgbClr val="424242">
                  <a:alpha val="60000"/>
                </a:srgbClr>
              </a:solidFill>
              <a:latin typeface="Open Sans"/>
              <a:ea typeface="Open Sans"/>
              <a:cs typeface="Open Sans"/>
              <a:sym typeface="Open Sans"/>
            </a:endParaRPr>
          </a:p>
          <a:p>
            <a:pPr algn="ctr" hangingPunct="0">
              <a:lnSpc>
                <a:spcPct val="150000"/>
              </a:lnSpc>
              <a:defRPr sz="3200">
                <a:solidFill>
                  <a:srgbClr val="424242">
                    <a:alpha val="60000"/>
                  </a:srgbClr>
                </a:solidFill>
                <a:latin typeface="Open Sans"/>
                <a:ea typeface="Open Sans"/>
                <a:cs typeface="Open Sans"/>
                <a:sym typeface="Open Sans"/>
              </a:defRPr>
            </a:pPr>
            <a:r>
              <a:rPr sz="1600" kern="0" dirty="0">
                <a:solidFill>
                  <a:srgbClr val="424242">
                    <a:alpha val="60000"/>
                  </a:srgbClr>
                </a:solidFill>
                <a:latin typeface="Open Sans"/>
                <a:ea typeface="Open Sans"/>
                <a:cs typeface="Open Sans"/>
                <a:sym typeface="Open Sans"/>
              </a:rPr>
              <a:t>E-mail: info@reintbrondijk.nl</a:t>
            </a:r>
          </a:p>
          <a:p>
            <a:pPr algn="ctr" hangingPunct="0">
              <a:lnSpc>
                <a:spcPct val="150000"/>
              </a:lnSpc>
              <a:defRPr sz="3200">
                <a:solidFill>
                  <a:srgbClr val="424242">
                    <a:alpha val="60000"/>
                  </a:srgbClr>
                </a:solidFill>
                <a:latin typeface="Open Sans"/>
                <a:ea typeface="Open Sans"/>
                <a:cs typeface="Open Sans"/>
                <a:sym typeface="Open Sans"/>
              </a:defRPr>
            </a:pPr>
            <a:r>
              <a:rPr sz="1600" kern="0" dirty="0">
                <a:solidFill>
                  <a:srgbClr val="424242">
                    <a:alpha val="60000"/>
                  </a:srgbClr>
                </a:solidFill>
                <a:latin typeface="Open Sans"/>
                <a:ea typeface="Open Sans"/>
                <a:cs typeface="Open Sans"/>
                <a:sym typeface="Open Sans"/>
              </a:rPr>
              <a:t>LinkedIn: in/reint-brondijk-b089515/</a:t>
            </a:r>
          </a:p>
        </p:txBody>
      </p:sp>
      <p:sp>
        <p:nvSpPr>
          <p:cNvPr id="693" name="Straight Connector 15"/>
          <p:cNvSpPr/>
          <p:nvPr/>
        </p:nvSpPr>
        <p:spPr>
          <a:xfrm>
            <a:off x="8559176" y="4606660"/>
            <a:ext cx="44631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694" name="Straight Connector 16"/>
          <p:cNvSpPr/>
          <p:nvPr/>
        </p:nvSpPr>
        <p:spPr>
          <a:xfrm flipH="1">
            <a:off x="6096000" y="923925"/>
            <a:ext cx="1" cy="4959304"/>
          </a:xfrm>
          <a:prstGeom prst="line">
            <a:avLst/>
          </a:prstGeom>
          <a:ln w="12700">
            <a:solidFill>
              <a:srgbClr val="424242">
                <a:alpha val="20000"/>
              </a:srgbClr>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grpSp>
        <p:nvGrpSpPr>
          <p:cNvPr id="697" name="Tijdelijke aanduiding voor afbeelding 4"/>
          <p:cNvGrpSpPr/>
          <p:nvPr/>
        </p:nvGrpSpPr>
        <p:grpSpPr>
          <a:xfrm>
            <a:off x="2086239" y="819575"/>
            <a:ext cx="2637883" cy="2854869"/>
            <a:chOff x="0" y="0"/>
            <a:chExt cx="5275764" cy="5709735"/>
          </a:xfrm>
        </p:grpSpPr>
        <p:sp>
          <p:nvSpPr>
            <p:cNvPr id="695" name="Rechthoek"/>
            <p:cNvSpPr/>
            <p:nvPr/>
          </p:nvSpPr>
          <p:spPr>
            <a:xfrm>
              <a:off x="0" y="0"/>
              <a:ext cx="5275765" cy="5709736"/>
            </a:xfrm>
            <a:prstGeom prst="rect">
              <a:avLst/>
            </a:prstGeom>
            <a:solidFill>
              <a:srgbClr val="DDB64D"/>
            </a:solidFill>
            <a:ln w="12700" cap="flat">
              <a:noFill/>
              <a:miter lim="400000"/>
            </a:ln>
            <a:effectLst/>
          </p:spPr>
          <p:txBody>
            <a:bodyPr wrap="square" lIns="45720" tIns="45720" rIns="45720" bIns="45720"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696" name="image4.png" descr="image4.png"/>
            <p:cNvPicPr>
              <a:picLocks noChangeAspect="1"/>
            </p:cNvPicPr>
            <p:nvPr/>
          </p:nvPicPr>
          <p:blipFill>
            <a:blip r:embed="rId3"/>
            <a:srcRect/>
            <a:stretch>
              <a:fillRect/>
            </a:stretch>
          </p:blipFill>
          <p:spPr>
            <a:xfrm>
              <a:off x="0" y="359984"/>
              <a:ext cx="5275765" cy="5349752"/>
            </a:xfrm>
            <a:prstGeom prst="rect">
              <a:avLst/>
            </a:prstGeom>
            <a:ln w="12700" cap="flat">
              <a:noFill/>
              <a:miter lim="400000"/>
            </a:ln>
            <a:effectLst>
              <a:outerShdw blurRad="152400" dir="13500000" rotWithShape="0">
                <a:srgbClr val="000000">
                  <a:alpha val="10000"/>
                </a:srgbClr>
              </a:outerShdw>
            </a:effectLst>
          </p:spPr>
        </p:pic>
      </p:grpSp>
      <p:grpSp>
        <p:nvGrpSpPr>
          <p:cNvPr id="700" name="Tijdelijke aanduiding voor afbeelding 17"/>
          <p:cNvGrpSpPr/>
          <p:nvPr/>
        </p:nvGrpSpPr>
        <p:grpSpPr>
          <a:xfrm>
            <a:off x="7467888" y="819586"/>
            <a:ext cx="2637874" cy="2854857"/>
            <a:chOff x="0" y="0"/>
            <a:chExt cx="5275746" cy="5709713"/>
          </a:xfrm>
        </p:grpSpPr>
        <p:sp>
          <p:nvSpPr>
            <p:cNvPr id="698" name="Rechthoek"/>
            <p:cNvSpPr/>
            <p:nvPr/>
          </p:nvSpPr>
          <p:spPr>
            <a:xfrm>
              <a:off x="0" y="0"/>
              <a:ext cx="5275747" cy="5709714"/>
            </a:xfrm>
            <a:prstGeom prst="rect">
              <a:avLst/>
            </a:prstGeom>
            <a:solidFill>
              <a:srgbClr val="DDB64D"/>
            </a:solidFill>
            <a:ln w="12700" cap="flat">
              <a:noFill/>
              <a:miter lim="400000"/>
            </a:ln>
            <a:effectLst/>
          </p:spPr>
          <p:txBody>
            <a:bodyPr wrap="square" lIns="45720" tIns="45720" rIns="45720" bIns="45720"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699" name="image5.png" descr="image5.png"/>
            <p:cNvPicPr>
              <a:picLocks noChangeAspect="1"/>
            </p:cNvPicPr>
            <p:nvPr/>
          </p:nvPicPr>
          <p:blipFill>
            <a:blip r:embed="rId4"/>
            <a:srcRect l="22587" t="6882" r="21048"/>
            <a:stretch>
              <a:fillRect/>
            </a:stretch>
          </p:blipFill>
          <p:spPr>
            <a:xfrm>
              <a:off x="0" y="-1"/>
              <a:ext cx="5275747" cy="5698944"/>
            </a:xfrm>
            <a:prstGeom prst="rect">
              <a:avLst/>
            </a:prstGeom>
            <a:ln w="12700" cap="flat">
              <a:noFill/>
              <a:miter lim="400000"/>
            </a:ln>
            <a:effectLst>
              <a:outerShdw blurRad="152400" dir="18900000" rotWithShape="0">
                <a:srgbClr val="000000">
                  <a:alpha val="1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702" name="TextBox 4"/>
          <p:cNvSpPr txBox="1"/>
          <p:nvPr/>
        </p:nvSpPr>
        <p:spPr>
          <a:xfrm>
            <a:off x="939126" y="1010447"/>
            <a:ext cx="4581526" cy="4431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defTabSz="1828800">
              <a:lnSpc>
                <a:spcPct val="80000"/>
              </a:lnSpc>
              <a:defRPr sz="7200" b="1">
                <a:solidFill>
                  <a:srgbClr val="5D7982"/>
                </a:solidFill>
                <a:latin typeface="Futura PT Heavy"/>
                <a:ea typeface="Futura PT Heavy"/>
                <a:cs typeface="Futura PT Heavy"/>
                <a:sym typeface="Futura PT Heavy"/>
              </a:defRPr>
            </a:lvl1pPr>
          </a:lstStyle>
          <a:p>
            <a:pPr defTabSz="914400" hangingPunct="0"/>
            <a:r>
              <a:rPr sz="3600" kern="0"/>
              <a:t>Let op…….</a:t>
            </a:r>
          </a:p>
        </p:txBody>
      </p:sp>
      <p:sp>
        <p:nvSpPr>
          <p:cNvPr id="703" name="Straight Connector 8"/>
          <p:cNvSpPr/>
          <p:nvPr/>
        </p:nvSpPr>
        <p:spPr>
          <a:xfrm>
            <a:off x="939126" y="1583617"/>
            <a:ext cx="691244" cy="1"/>
          </a:xfrm>
          <a:prstGeom prst="line">
            <a:avLst/>
          </a:prstGeom>
          <a:ln w="50800">
            <a:solidFill>
              <a:srgbClr val="F4AB6B"/>
            </a:solidFill>
            <a:miter/>
          </a:ln>
        </p:spPr>
        <p:txBody>
          <a:bodyPr tIns="45720" bIns="45720"/>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sp>
        <p:nvSpPr>
          <p:cNvPr id="704" name="Tekstvak 12"/>
          <p:cNvSpPr txBox="1"/>
          <p:nvPr/>
        </p:nvSpPr>
        <p:spPr>
          <a:xfrm>
            <a:off x="831242" y="1865264"/>
            <a:ext cx="7775972" cy="46696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45720" bIns="45720">
            <a:spAutoFit/>
          </a:bodyPr>
          <a:lstStyle/>
          <a:p>
            <a:pPr hangingPunct="0">
              <a:lnSpc>
                <a:spcPct val="150000"/>
              </a:lnSpc>
              <a:defRPr sz="3600" b="1">
                <a:solidFill>
                  <a:srgbClr val="2F3E4B"/>
                </a:solidFill>
                <a:latin typeface="Open Sans"/>
                <a:ea typeface="Open Sans"/>
                <a:cs typeface="Open Sans"/>
                <a:sym typeface="Open Sans"/>
              </a:defRPr>
            </a:pPr>
            <a:r>
              <a:rPr b="1" kern="0">
                <a:solidFill>
                  <a:srgbClr val="2F3E4B"/>
                </a:solidFill>
                <a:latin typeface="Open Sans"/>
                <a:ea typeface="Open Sans"/>
                <a:cs typeface="Open Sans"/>
                <a:sym typeface="Open Sans"/>
              </a:rPr>
              <a:t>Disclaimer</a:t>
            </a:r>
          </a:p>
          <a:p>
            <a:pPr hangingPunct="0">
              <a:lnSpc>
                <a:spcPct val="150000"/>
              </a:lnSpc>
              <a:defRPr sz="3600" b="1">
                <a:solidFill>
                  <a:srgbClr val="2F3E4B"/>
                </a:solidFill>
                <a:latin typeface="Open Sans"/>
                <a:ea typeface="Open Sans"/>
                <a:cs typeface="Open Sans"/>
                <a:sym typeface="Open Sans"/>
              </a:defRPr>
            </a:pPr>
            <a:endParaRPr b="1" kern="0">
              <a:solidFill>
                <a:srgbClr val="2F3E4B"/>
              </a:solidFill>
              <a:latin typeface="Open Sans"/>
              <a:ea typeface="Open Sans"/>
              <a:cs typeface="Open Sans"/>
              <a:sym typeface="Open Sans"/>
            </a:endParaRPr>
          </a:p>
          <a:p>
            <a:pPr hangingPunct="0">
              <a:lnSpc>
                <a:spcPct val="150000"/>
              </a:lnSpc>
              <a:defRPr sz="3200">
                <a:solidFill>
                  <a:srgbClr val="2F3E4B"/>
                </a:solidFill>
                <a:latin typeface="Open Sans"/>
                <a:ea typeface="Open Sans"/>
                <a:cs typeface="Open Sans"/>
                <a:sym typeface="Open Sans"/>
              </a:defRPr>
            </a:pPr>
            <a:r>
              <a:rPr sz="1600" kern="0">
                <a:solidFill>
                  <a:srgbClr val="2F3E4B"/>
                </a:solidFill>
                <a:latin typeface="Open Sans"/>
                <a:ea typeface="Open Sans"/>
                <a:cs typeface="Open Sans"/>
                <a:sym typeface="Open Sans"/>
              </a:rPr>
              <a:t>We hebben deze mogelijkheden met zorg voor u op een rij gezet, maar kunnen niet garanderen dat de informatie juist of volledig is. We verwijzen daarvoor altijd door naar de organisatie die de subsidie of lening verstrekt.</a:t>
            </a:r>
          </a:p>
          <a:p>
            <a:pPr hangingPunct="0">
              <a:lnSpc>
                <a:spcPct val="150000"/>
              </a:lnSpc>
              <a:defRPr sz="3200">
                <a:solidFill>
                  <a:srgbClr val="2F3E4B"/>
                </a:solidFill>
                <a:latin typeface="Open Sans"/>
                <a:ea typeface="Open Sans"/>
                <a:cs typeface="Open Sans"/>
                <a:sym typeface="Open Sans"/>
              </a:defRPr>
            </a:pPr>
            <a:endParaRPr sz="1600" kern="0">
              <a:solidFill>
                <a:srgbClr val="2F3E4B"/>
              </a:solidFill>
              <a:latin typeface="Open Sans"/>
              <a:ea typeface="Open Sans"/>
              <a:cs typeface="Open Sans"/>
              <a:sym typeface="Open Sans"/>
            </a:endParaRPr>
          </a:p>
          <a:p>
            <a:pPr hangingPunct="0">
              <a:lnSpc>
                <a:spcPct val="150000"/>
              </a:lnSpc>
              <a:defRPr sz="3200">
                <a:solidFill>
                  <a:srgbClr val="2F3E4B"/>
                </a:solidFill>
                <a:latin typeface="Open Sans"/>
                <a:ea typeface="Open Sans"/>
                <a:cs typeface="Open Sans"/>
                <a:sym typeface="Open Sans"/>
              </a:defRPr>
            </a:pPr>
            <a:r>
              <a:rPr sz="1600" kern="0">
                <a:solidFill>
                  <a:srgbClr val="2F3E4B"/>
                </a:solidFill>
                <a:latin typeface="Open Sans"/>
                <a:ea typeface="Open Sans"/>
                <a:cs typeface="Open Sans"/>
                <a:sym typeface="Open Sans"/>
              </a:rPr>
              <a:t>De mogelijkheden veranderen regelmatig. We kunnen niet garanderen dat op het moment dat jullie actief aan de slag gaan/zijn, deze mogelijkheden (onder dezelfde </a:t>
            </a:r>
          </a:p>
          <a:p>
            <a:pPr hangingPunct="0">
              <a:lnSpc>
                <a:spcPct val="150000"/>
              </a:lnSpc>
              <a:defRPr sz="3200">
                <a:solidFill>
                  <a:srgbClr val="2F3E4B"/>
                </a:solidFill>
                <a:latin typeface="Open Sans"/>
                <a:ea typeface="Open Sans"/>
                <a:cs typeface="Open Sans"/>
                <a:sym typeface="Open Sans"/>
              </a:defRPr>
            </a:pPr>
            <a:r>
              <a:rPr sz="1600" kern="0">
                <a:solidFill>
                  <a:srgbClr val="2F3E4B"/>
                </a:solidFill>
                <a:latin typeface="Open Sans"/>
                <a:ea typeface="Open Sans"/>
                <a:cs typeface="Open Sans"/>
                <a:sym typeface="Open Sans"/>
              </a:rPr>
              <a:t>voorwaarden) nog beschikbaar zijn.</a:t>
            </a:r>
          </a:p>
        </p:txBody>
      </p:sp>
      <p:grpSp>
        <p:nvGrpSpPr>
          <p:cNvPr id="707" name="Tijdelijke aanduiding voor afbeelding 9"/>
          <p:cNvGrpSpPr/>
          <p:nvPr/>
        </p:nvGrpSpPr>
        <p:grpSpPr>
          <a:xfrm>
            <a:off x="8877616" y="2072294"/>
            <a:ext cx="2941523" cy="3019688"/>
            <a:chOff x="0" y="0"/>
            <a:chExt cx="5883044" cy="6039373"/>
          </a:xfrm>
        </p:grpSpPr>
        <p:sp>
          <p:nvSpPr>
            <p:cNvPr id="705" name="Vorm"/>
            <p:cNvSpPr/>
            <p:nvPr/>
          </p:nvSpPr>
          <p:spPr>
            <a:xfrm>
              <a:off x="-1" y="0"/>
              <a:ext cx="5883046" cy="6039374"/>
            </a:xfrm>
            <a:custGeom>
              <a:avLst/>
              <a:gdLst/>
              <a:ahLst/>
              <a:cxnLst>
                <a:cxn ang="0">
                  <a:pos x="wd2" y="hd2"/>
                </a:cxn>
                <a:cxn ang="5400000">
                  <a:pos x="wd2" y="hd2"/>
                </a:cxn>
                <a:cxn ang="10800000">
                  <a:pos x="wd2" y="hd2"/>
                </a:cxn>
                <a:cxn ang="16200000">
                  <a:pos x="wd2" y="hd2"/>
                </a:cxn>
              </a:cxnLst>
              <a:rect l="0" t="0" r="r" b="b"/>
              <a:pathLst>
                <a:path w="21600" h="21600" extrusionOk="0">
                  <a:moveTo>
                    <a:pt x="14990" y="0"/>
                  </a:moveTo>
                  <a:lnTo>
                    <a:pt x="15399" y="0"/>
                  </a:lnTo>
                  <a:cubicBezTo>
                    <a:pt x="15445" y="6"/>
                    <a:pt x="15490" y="16"/>
                    <a:pt x="15536" y="16"/>
                  </a:cubicBezTo>
                  <a:cubicBezTo>
                    <a:pt x="15866" y="17"/>
                    <a:pt x="16191" y="62"/>
                    <a:pt x="16513" y="129"/>
                  </a:cubicBezTo>
                  <a:cubicBezTo>
                    <a:pt x="17469" y="326"/>
                    <a:pt x="18299" y="753"/>
                    <a:pt x="18995" y="1423"/>
                  </a:cubicBezTo>
                  <a:cubicBezTo>
                    <a:pt x="19496" y="1906"/>
                    <a:pt x="19885" y="2467"/>
                    <a:pt x="20201" y="3078"/>
                  </a:cubicBezTo>
                  <a:cubicBezTo>
                    <a:pt x="20582" y="3816"/>
                    <a:pt x="20844" y="4594"/>
                    <a:pt x="21041" y="5395"/>
                  </a:cubicBezTo>
                  <a:cubicBezTo>
                    <a:pt x="21201" y="6051"/>
                    <a:pt x="21315" y="6714"/>
                    <a:pt x="21398" y="7383"/>
                  </a:cubicBezTo>
                  <a:cubicBezTo>
                    <a:pt x="21465" y="7917"/>
                    <a:pt x="21516" y="8453"/>
                    <a:pt x="21540" y="8989"/>
                  </a:cubicBezTo>
                  <a:cubicBezTo>
                    <a:pt x="21565" y="9521"/>
                    <a:pt x="21574" y="10052"/>
                    <a:pt x="21590" y="10583"/>
                  </a:cubicBezTo>
                  <a:cubicBezTo>
                    <a:pt x="21591" y="10610"/>
                    <a:pt x="21597" y="10637"/>
                    <a:pt x="21600" y="10664"/>
                  </a:cubicBezTo>
                  <a:lnTo>
                    <a:pt x="21600" y="10936"/>
                  </a:lnTo>
                  <a:cubicBezTo>
                    <a:pt x="21597" y="10975"/>
                    <a:pt x="21591" y="11014"/>
                    <a:pt x="21590" y="11053"/>
                  </a:cubicBezTo>
                  <a:cubicBezTo>
                    <a:pt x="21583" y="11729"/>
                    <a:pt x="21560" y="12406"/>
                    <a:pt x="21510" y="13081"/>
                  </a:cubicBezTo>
                  <a:cubicBezTo>
                    <a:pt x="21448" y="13901"/>
                    <a:pt x="21349" y="14717"/>
                    <a:pt x="21190" y="15524"/>
                  </a:cubicBezTo>
                  <a:cubicBezTo>
                    <a:pt x="21038" y="16291"/>
                    <a:pt x="20834" y="17043"/>
                    <a:pt x="20540" y="17771"/>
                  </a:cubicBezTo>
                  <a:cubicBezTo>
                    <a:pt x="20267" y="18446"/>
                    <a:pt x="19924" y="19083"/>
                    <a:pt x="19461" y="19656"/>
                  </a:cubicBezTo>
                  <a:cubicBezTo>
                    <a:pt x="18795" y="20479"/>
                    <a:pt x="17957" y="21059"/>
                    <a:pt x="16918" y="21355"/>
                  </a:cubicBezTo>
                  <a:cubicBezTo>
                    <a:pt x="16515" y="21470"/>
                    <a:pt x="16103" y="21538"/>
                    <a:pt x="15684" y="21566"/>
                  </a:cubicBezTo>
                  <a:cubicBezTo>
                    <a:pt x="15595" y="21572"/>
                    <a:pt x="15507" y="21588"/>
                    <a:pt x="15418" y="21600"/>
                  </a:cubicBezTo>
                  <a:lnTo>
                    <a:pt x="14990" y="21600"/>
                  </a:lnTo>
                  <a:cubicBezTo>
                    <a:pt x="14932" y="21591"/>
                    <a:pt x="14875" y="21576"/>
                    <a:pt x="14816" y="21573"/>
                  </a:cubicBezTo>
                  <a:cubicBezTo>
                    <a:pt x="14139" y="21538"/>
                    <a:pt x="13473" y="21426"/>
                    <a:pt x="12816" y="21263"/>
                  </a:cubicBezTo>
                  <a:cubicBezTo>
                    <a:pt x="11922" y="21041"/>
                    <a:pt x="11057" y="20734"/>
                    <a:pt x="10212" y="20375"/>
                  </a:cubicBezTo>
                  <a:cubicBezTo>
                    <a:pt x="8981" y="19854"/>
                    <a:pt x="7801" y="19237"/>
                    <a:pt x="6651" y="18564"/>
                  </a:cubicBezTo>
                  <a:cubicBezTo>
                    <a:pt x="5538" y="17912"/>
                    <a:pt x="4464" y="17206"/>
                    <a:pt x="3465" y="16396"/>
                  </a:cubicBezTo>
                  <a:cubicBezTo>
                    <a:pt x="2789" y="15847"/>
                    <a:pt x="2155" y="15256"/>
                    <a:pt x="1599" y="14590"/>
                  </a:cubicBezTo>
                  <a:cubicBezTo>
                    <a:pt x="1152" y="14056"/>
                    <a:pt x="766" y="13484"/>
                    <a:pt x="479" y="12853"/>
                  </a:cubicBezTo>
                  <a:cubicBezTo>
                    <a:pt x="244" y="12335"/>
                    <a:pt x="87" y="11797"/>
                    <a:pt x="32" y="11232"/>
                  </a:cubicBezTo>
                  <a:cubicBezTo>
                    <a:pt x="23" y="11139"/>
                    <a:pt x="11" y="11047"/>
                    <a:pt x="0" y="10954"/>
                  </a:cubicBezTo>
                  <a:lnTo>
                    <a:pt x="0" y="10628"/>
                  </a:lnTo>
                  <a:cubicBezTo>
                    <a:pt x="5" y="10601"/>
                    <a:pt x="13" y="10575"/>
                    <a:pt x="15" y="10548"/>
                  </a:cubicBezTo>
                  <a:cubicBezTo>
                    <a:pt x="33" y="10389"/>
                    <a:pt x="43" y="10229"/>
                    <a:pt x="68" y="10071"/>
                  </a:cubicBezTo>
                  <a:cubicBezTo>
                    <a:pt x="165" y="9440"/>
                    <a:pt x="387" y="8850"/>
                    <a:pt x="696" y="8289"/>
                  </a:cubicBezTo>
                  <a:cubicBezTo>
                    <a:pt x="1093" y="7568"/>
                    <a:pt x="1607" y="6930"/>
                    <a:pt x="2185" y="6339"/>
                  </a:cubicBezTo>
                  <a:cubicBezTo>
                    <a:pt x="2811" y="5698"/>
                    <a:pt x="3498" y="5123"/>
                    <a:pt x="4225" y="4595"/>
                  </a:cubicBezTo>
                  <a:cubicBezTo>
                    <a:pt x="5906" y="3373"/>
                    <a:pt x="7707" y="2346"/>
                    <a:pt x="9601" y="1472"/>
                  </a:cubicBezTo>
                  <a:cubicBezTo>
                    <a:pt x="10615" y="1004"/>
                    <a:pt x="11657" y="609"/>
                    <a:pt x="12744" y="336"/>
                  </a:cubicBezTo>
                  <a:cubicBezTo>
                    <a:pt x="13445" y="159"/>
                    <a:pt x="14154" y="27"/>
                    <a:pt x="14881" y="15"/>
                  </a:cubicBezTo>
                  <a:cubicBezTo>
                    <a:pt x="14918" y="14"/>
                    <a:pt x="14954" y="5"/>
                    <a:pt x="14990" y="0"/>
                  </a:cubicBezTo>
                  <a:close/>
                </a:path>
              </a:pathLst>
            </a:custGeom>
            <a:gradFill flip="none" rotWithShape="1">
              <a:gsLst>
                <a:gs pos="0">
                  <a:srgbClr val="E2F2DE">
                    <a:alpha val="82000"/>
                  </a:srgbClr>
                </a:gs>
                <a:gs pos="99000">
                  <a:srgbClr val="93D0B9">
                    <a:alpha val="30000"/>
                  </a:srgbClr>
                </a:gs>
              </a:gsLst>
              <a:lin ang="2700000" scaled="0"/>
            </a:gradFill>
            <a:ln w="12700" cap="flat">
              <a:noFill/>
              <a:miter lim="400000"/>
            </a:ln>
            <a:effectLst/>
          </p:spPr>
          <p:txBody>
            <a:bodyPr wrap="square" lIns="45720" tIns="45720" rIns="45720" bIns="45720" numCol="1" anchor="ctr">
              <a:noAutofit/>
            </a:bodyPr>
            <a:lstStyle/>
            <a:p>
              <a:pPr hangingPunct="0">
                <a:defRPr sz="3600">
                  <a:solidFill>
                    <a:srgbClr val="424242"/>
                  </a:solidFill>
                  <a:latin typeface="Calibri"/>
                  <a:ea typeface="Calibri"/>
                  <a:cs typeface="Calibri"/>
                  <a:sym typeface="Calibri"/>
                </a:defRPr>
              </a:pPr>
              <a:endParaRPr kern="0">
                <a:solidFill>
                  <a:srgbClr val="424242"/>
                </a:solidFill>
                <a:latin typeface="Calibri"/>
                <a:cs typeface="Calibri"/>
                <a:sym typeface="Calibri"/>
              </a:endParaRPr>
            </a:p>
          </p:txBody>
        </p:sp>
        <p:pic>
          <p:nvPicPr>
            <p:cNvPr id="706" name="image52.png" descr="image52.png"/>
            <p:cNvPicPr>
              <a:picLocks noChangeAspect="1"/>
            </p:cNvPicPr>
            <p:nvPr/>
          </p:nvPicPr>
          <p:blipFill>
            <a:blip r:embed="rId2"/>
            <a:srcRect l="3" r="6434" b="1"/>
            <a:stretch>
              <a:fillRect/>
            </a:stretch>
          </p:blipFill>
          <p:spPr>
            <a:xfrm>
              <a:off x="493712" y="499711"/>
              <a:ext cx="5389167" cy="5039871"/>
            </a:xfrm>
            <a:custGeom>
              <a:avLst/>
              <a:gdLst/>
              <a:ahLst/>
              <a:cxnLst>
                <a:cxn ang="0">
                  <a:pos x="wd2" y="hd2"/>
                </a:cxn>
                <a:cxn ang="5400000">
                  <a:pos x="wd2" y="hd2"/>
                </a:cxn>
                <a:cxn ang="10800000">
                  <a:pos x="wd2" y="hd2"/>
                </a:cxn>
                <a:cxn ang="16200000">
                  <a:pos x="wd2" y="hd2"/>
                </a:cxn>
              </a:cxnLst>
              <a:rect l="0" t="0" r="r" b="b"/>
              <a:pathLst>
                <a:path w="21600" h="21600" extrusionOk="0">
                  <a:moveTo>
                    <a:pt x="7798" y="0"/>
                  </a:moveTo>
                  <a:cubicBezTo>
                    <a:pt x="5989" y="965"/>
                    <a:pt x="4257" y="2068"/>
                    <a:pt x="2633" y="3364"/>
                  </a:cubicBezTo>
                  <a:cubicBezTo>
                    <a:pt x="1839" y="3997"/>
                    <a:pt x="1089" y="4687"/>
                    <a:pt x="406" y="5455"/>
                  </a:cubicBezTo>
                  <a:cubicBezTo>
                    <a:pt x="266" y="5611"/>
                    <a:pt x="132" y="5772"/>
                    <a:pt x="0" y="5935"/>
                  </a:cubicBezTo>
                  <a:lnTo>
                    <a:pt x="0" y="15631"/>
                  </a:lnTo>
                  <a:cubicBezTo>
                    <a:pt x="550" y="16311"/>
                    <a:pt x="1158" y="16930"/>
                    <a:pt x="1804" y="17506"/>
                  </a:cubicBezTo>
                  <a:cubicBezTo>
                    <a:pt x="2894" y="18477"/>
                    <a:pt x="4066" y="19322"/>
                    <a:pt x="5281" y="20103"/>
                  </a:cubicBezTo>
                  <a:cubicBezTo>
                    <a:pt x="6112" y="20637"/>
                    <a:pt x="6960" y="21139"/>
                    <a:pt x="7826" y="21600"/>
                  </a:cubicBezTo>
                  <a:lnTo>
                    <a:pt x="19117" y="21600"/>
                  </a:lnTo>
                  <a:cubicBezTo>
                    <a:pt x="19166" y="21538"/>
                    <a:pt x="19217" y="21478"/>
                    <a:pt x="19265" y="21413"/>
                  </a:cubicBezTo>
                  <a:cubicBezTo>
                    <a:pt x="19770" y="20726"/>
                    <a:pt x="20146" y="19963"/>
                    <a:pt x="20444" y="19154"/>
                  </a:cubicBezTo>
                  <a:cubicBezTo>
                    <a:pt x="20765" y="18282"/>
                    <a:pt x="20987" y="17381"/>
                    <a:pt x="21153" y="16462"/>
                  </a:cubicBezTo>
                  <a:cubicBezTo>
                    <a:pt x="21327" y="15494"/>
                    <a:pt x="21435" y="14517"/>
                    <a:pt x="21503" y="13534"/>
                  </a:cubicBezTo>
                  <a:cubicBezTo>
                    <a:pt x="21558" y="12725"/>
                    <a:pt x="21583" y="11914"/>
                    <a:pt x="21590" y="11104"/>
                  </a:cubicBezTo>
                  <a:cubicBezTo>
                    <a:pt x="21592" y="11057"/>
                    <a:pt x="21597" y="11009"/>
                    <a:pt x="21600" y="10962"/>
                  </a:cubicBezTo>
                  <a:lnTo>
                    <a:pt x="21600" y="10638"/>
                  </a:lnTo>
                  <a:cubicBezTo>
                    <a:pt x="21597" y="10605"/>
                    <a:pt x="21592" y="10573"/>
                    <a:pt x="21590" y="10541"/>
                  </a:cubicBezTo>
                  <a:cubicBezTo>
                    <a:pt x="21573" y="9904"/>
                    <a:pt x="21562" y="9268"/>
                    <a:pt x="21535" y="8630"/>
                  </a:cubicBezTo>
                  <a:cubicBezTo>
                    <a:pt x="21509" y="7988"/>
                    <a:pt x="21454" y="7345"/>
                    <a:pt x="21380" y="6705"/>
                  </a:cubicBezTo>
                  <a:cubicBezTo>
                    <a:pt x="21290" y="5903"/>
                    <a:pt x="21165" y="5110"/>
                    <a:pt x="20991" y="4324"/>
                  </a:cubicBezTo>
                  <a:cubicBezTo>
                    <a:pt x="20776" y="3364"/>
                    <a:pt x="20489" y="2430"/>
                    <a:pt x="20073" y="1546"/>
                  </a:cubicBezTo>
                  <a:cubicBezTo>
                    <a:pt x="19811" y="991"/>
                    <a:pt x="19505" y="472"/>
                    <a:pt x="19133" y="0"/>
                  </a:cubicBezTo>
                  <a:lnTo>
                    <a:pt x="7798" y="0"/>
                  </a:lnTo>
                  <a:close/>
                </a:path>
              </a:pathLst>
            </a:custGeom>
            <a:ln w="12700" cap="flat">
              <a:noFill/>
              <a:miter lim="400000"/>
            </a:ln>
            <a:effectLst/>
          </p:spPr>
        </p:pic>
      </p:gr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Afbeelding" descr="Afbeelding"/>
          <p:cNvPicPr>
            <a:picLocks noChangeAspect="1"/>
          </p:cNvPicPr>
          <p:nvPr/>
        </p:nvPicPr>
        <p:blipFill>
          <a:blip r:embed="rId3"/>
          <a:stretch>
            <a:fillRect/>
          </a:stretch>
        </p:blipFill>
        <p:spPr>
          <a:xfrm>
            <a:off x="855663" y="151823"/>
            <a:ext cx="2249488" cy="597858"/>
          </a:xfrm>
          <a:prstGeom prst="rect">
            <a:avLst/>
          </a:prstGeom>
          <a:ln w="12700">
            <a:miter lim="400000"/>
          </a:ln>
        </p:spPr>
      </p:pic>
      <p:pic>
        <p:nvPicPr>
          <p:cNvPr id="6" name="Afbeelding">
            <a:extLst>
              <a:ext uri="{FF2B5EF4-FFF2-40B4-BE49-F238E27FC236}">
                <a16:creationId xmlns:a16="http://schemas.microsoft.com/office/drawing/2014/main" id="{D1B0E8A1-F1E5-9342-F7E4-6ABAE830E38E}"/>
              </a:ext>
            </a:extLst>
          </p:cNvPr>
          <p:cNvPicPr>
            <a:picLocks noChangeAspect="1"/>
          </p:cNvPicPr>
          <p:nvPr/>
        </p:nvPicPr>
        <p:blipFill>
          <a:blip r:embed="rId4"/>
          <a:srcRect r="19992"/>
          <a:stretch>
            <a:fillRect/>
          </a:stretch>
        </p:blipFill>
        <p:spPr>
          <a:xfrm>
            <a:off x="0" y="872331"/>
            <a:ext cx="6922008" cy="5985669"/>
          </a:xfrm>
          <a:prstGeom prst="rect">
            <a:avLst/>
          </a:prstGeom>
          <a:solidFill>
            <a:srgbClr val="AAC950"/>
          </a:solidFill>
          <a:ln w="12700">
            <a:miter lim="400000"/>
          </a:ln>
        </p:spPr>
      </p:pic>
      <p:sp>
        <p:nvSpPr>
          <p:cNvPr id="4" name="Tekstvak 3">
            <a:extLst>
              <a:ext uri="{FF2B5EF4-FFF2-40B4-BE49-F238E27FC236}">
                <a16:creationId xmlns:a16="http://schemas.microsoft.com/office/drawing/2014/main" id="{F29AF6BD-17F7-157C-3087-C9235AED9175}"/>
              </a:ext>
            </a:extLst>
          </p:cNvPr>
          <p:cNvSpPr txBox="1"/>
          <p:nvPr/>
        </p:nvSpPr>
        <p:spPr>
          <a:xfrm>
            <a:off x="692377" y="2203263"/>
            <a:ext cx="5538606"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nl-NL" sz="7200" b="1">
                <a:solidFill>
                  <a:schemeClr val="bg1"/>
                </a:solidFill>
                <a:latin typeface="Calibri"/>
                <a:cs typeface="Calibri"/>
              </a:rPr>
              <a:t>Oproep!</a:t>
            </a:r>
          </a:p>
        </p:txBody>
      </p:sp>
      <p:pic>
        <p:nvPicPr>
          <p:cNvPr id="12" name="Afbeelding 11">
            <a:extLst>
              <a:ext uri="{FF2B5EF4-FFF2-40B4-BE49-F238E27FC236}">
                <a16:creationId xmlns:a16="http://schemas.microsoft.com/office/drawing/2014/main" id="{3398EFA8-4E32-5F8D-6096-1BAF06A2C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749" y="6329832"/>
            <a:ext cx="1402429" cy="126726"/>
          </a:xfrm>
          <a:prstGeom prst="rect">
            <a:avLst/>
          </a:prstGeom>
        </p:spPr>
      </p:pic>
      <p:sp>
        <p:nvSpPr>
          <p:cNvPr id="15" name="Rechthoekige driehoek 14">
            <a:extLst>
              <a:ext uri="{FF2B5EF4-FFF2-40B4-BE49-F238E27FC236}">
                <a16:creationId xmlns:a16="http://schemas.microsoft.com/office/drawing/2014/main" id="{1647AC86-07EA-D503-36C8-36984FC18E64}"/>
              </a:ext>
            </a:extLst>
          </p:cNvPr>
          <p:cNvSpPr/>
          <p:nvPr/>
        </p:nvSpPr>
        <p:spPr>
          <a:xfrm rot="2700000">
            <a:off x="11877243" y="6094244"/>
            <a:ext cx="629512" cy="634044"/>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a:solidFill>
                <a:srgbClr val="FFFFFF"/>
              </a:solidFill>
              <a:latin typeface="Helvetica Neue Medium"/>
              <a:ea typeface="Helvetica Neue Medium"/>
              <a:cs typeface="Helvetica Neue Medium"/>
              <a:sym typeface="Helvetica Neue Medium"/>
            </a:endParaRPr>
          </a:p>
        </p:txBody>
      </p:sp>
      <p:pic>
        <p:nvPicPr>
          <p:cNvPr id="8" name="Afbeelding 7">
            <a:extLst>
              <a:ext uri="{FF2B5EF4-FFF2-40B4-BE49-F238E27FC236}">
                <a16:creationId xmlns:a16="http://schemas.microsoft.com/office/drawing/2014/main" id="{1CB863CE-3CA6-AF18-6DB3-A4A329224383}"/>
              </a:ext>
            </a:extLst>
          </p:cNvPr>
          <p:cNvPicPr>
            <a:picLocks noChangeAspect="1"/>
          </p:cNvPicPr>
          <p:nvPr/>
        </p:nvPicPr>
        <p:blipFill rotWithShape="1">
          <a:blip r:embed="rId6">
            <a:extLst>
              <a:ext uri="{28A0092B-C50C-407E-A947-70E740481C1C}">
                <a14:useLocalDpi xmlns:a14="http://schemas.microsoft.com/office/drawing/2010/main" val="0"/>
              </a:ext>
            </a:extLst>
          </a:blip>
          <a:srcRect r="19442"/>
          <a:stretch/>
        </p:blipFill>
        <p:spPr>
          <a:xfrm>
            <a:off x="6110981" y="881062"/>
            <a:ext cx="6081019" cy="5976938"/>
          </a:xfrm>
          <a:prstGeom prst="rect">
            <a:avLst/>
          </a:prstGeom>
        </p:spPr>
      </p:pic>
      <p:pic>
        <p:nvPicPr>
          <p:cNvPr id="3" name="Afbeelding 2" descr="Afbeelding met kunst, Symmetrie, ontwerp&#10;&#10;Automatisch gegenereerde beschrijving">
            <a:extLst>
              <a:ext uri="{FF2B5EF4-FFF2-40B4-BE49-F238E27FC236}">
                <a16:creationId xmlns:a16="http://schemas.microsoft.com/office/drawing/2014/main" id="{1EF503BC-311D-41CE-7080-4211215017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04" r="19470"/>
          <a:stretch/>
        </p:blipFill>
        <p:spPr>
          <a:xfrm>
            <a:off x="6395930" y="881062"/>
            <a:ext cx="5792512" cy="5819413"/>
          </a:xfrm>
          <a:prstGeom prst="rect">
            <a:avLst/>
          </a:prstGeom>
        </p:spPr>
      </p:pic>
    </p:spTree>
    <p:extLst>
      <p:ext uri="{BB962C8B-B14F-4D97-AF65-F5344CB8AC3E}">
        <p14:creationId xmlns:p14="http://schemas.microsoft.com/office/powerpoint/2010/main" val="897955610"/>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DB3D2F1-3E98-D85B-8F13-CC2BCFF503BF}"/>
              </a:ext>
            </a:extLst>
          </p:cNvPr>
          <p:cNvPicPr>
            <a:picLocks noChangeAspect="1"/>
          </p:cNvPicPr>
          <p:nvPr/>
        </p:nvPicPr>
        <p:blipFill>
          <a:blip r:embed="rId2"/>
          <a:stretch>
            <a:fillRect/>
          </a:stretch>
        </p:blipFill>
        <p:spPr>
          <a:xfrm>
            <a:off x="947058" y="129601"/>
            <a:ext cx="10025742" cy="7077767"/>
          </a:xfrm>
          <a:prstGeom prst="rect">
            <a:avLst/>
          </a:prstGeom>
        </p:spPr>
      </p:pic>
    </p:spTree>
    <p:extLst>
      <p:ext uri="{BB962C8B-B14F-4D97-AF65-F5344CB8AC3E}">
        <p14:creationId xmlns:p14="http://schemas.microsoft.com/office/powerpoint/2010/main" val="283389995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board&#10;&#10;Description automatically generated">
            <a:extLst>
              <a:ext uri="{FF2B5EF4-FFF2-40B4-BE49-F238E27FC236}">
                <a16:creationId xmlns:a16="http://schemas.microsoft.com/office/drawing/2014/main" id="{E14D893A-C5E6-238D-998F-C4785529749C}"/>
              </a:ext>
            </a:extLst>
          </p:cNvPr>
          <p:cNvPicPr>
            <a:picLocks noChangeAspect="1"/>
          </p:cNvPicPr>
          <p:nvPr/>
        </p:nvPicPr>
        <p:blipFill rotWithShape="1">
          <a:blip r:embed="rId2"/>
          <a:srcRect l="61591" t="37942" r="-114"/>
          <a:stretch/>
        </p:blipFill>
        <p:spPr>
          <a:xfrm>
            <a:off x="327676" y="336273"/>
            <a:ext cx="5555913" cy="6336762"/>
          </a:xfrm>
          <a:prstGeom prst="rect">
            <a:avLst/>
          </a:prstGeom>
        </p:spPr>
      </p:pic>
      <p:sp>
        <p:nvSpPr>
          <p:cNvPr id="3" name="Tekstvak 3">
            <a:extLst>
              <a:ext uri="{FF2B5EF4-FFF2-40B4-BE49-F238E27FC236}">
                <a16:creationId xmlns:a16="http://schemas.microsoft.com/office/drawing/2014/main" id="{27197280-87CD-C000-33FD-FE727FEC45E9}"/>
              </a:ext>
            </a:extLst>
          </p:cNvPr>
          <p:cNvSpPr txBox="1"/>
          <p:nvPr/>
        </p:nvSpPr>
        <p:spPr>
          <a:xfrm>
            <a:off x="5879657" y="711872"/>
            <a:ext cx="5367061" cy="5324535"/>
          </a:xfrm>
          <a:prstGeom prst="rect">
            <a:avLst/>
          </a:prstGeom>
          <a:noFill/>
          <a:ln w="12700" cap="flat">
            <a:solidFill>
              <a:schemeClr val="bg2">
                <a:lumMod val="90000"/>
              </a:schemeClr>
            </a:solid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defTabSz="1219169"/>
            <a:r>
              <a:rPr lang="nl-NL" sz="2000" b="1" kern="0">
                <a:solidFill>
                  <a:schemeClr val="tx1">
                    <a:lumMod val="50000"/>
                  </a:schemeClr>
                </a:solidFill>
                <a:latin typeface="Calibri"/>
                <a:cs typeface="Calibri"/>
                <a:sym typeface="Helvetica Neue"/>
              </a:rPr>
              <a:t>Wie wil er mee ontwikkelen? </a:t>
            </a:r>
            <a:endParaRPr lang="nl-NL" sz="2000" b="1" kern="0">
              <a:solidFill>
                <a:schemeClr val="tx1">
                  <a:lumMod val="50000"/>
                </a:schemeClr>
              </a:solidFill>
              <a:latin typeface="Calibri"/>
              <a:cs typeface="Calibri"/>
            </a:endParaRPr>
          </a:p>
          <a:p>
            <a:pPr defTabSz="1219169"/>
            <a:r>
              <a:rPr lang="nl-NL" sz="2000" kern="0">
                <a:latin typeface="Calibri"/>
                <a:cs typeface="Calibri"/>
              </a:rPr>
              <a:t>''Een up-to-date A4tje in de koffer van de energiecoach / Via een gratis abonnement.''</a:t>
            </a:r>
            <a:endParaRPr lang="nl-NL" sz="2000" kern="0">
              <a:solidFill>
                <a:srgbClr val="2F2F2F"/>
              </a:solidFill>
              <a:latin typeface="Calibri"/>
              <a:cs typeface="Calibri"/>
            </a:endParaRPr>
          </a:p>
          <a:p>
            <a:pPr defTabSz="1219169"/>
            <a:endParaRPr lang="nl-NL" sz="2000" kern="0">
              <a:latin typeface="Calibri"/>
              <a:cs typeface="Calibri"/>
            </a:endParaRPr>
          </a:p>
          <a:p>
            <a:pPr defTabSz="1219169"/>
            <a:r>
              <a:rPr lang="nl-NL" sz="2000" kern="0">
                <a:latin typeface="Calibri"/>
                <a:cs typeface="Calibri"/>
              </a:rPr>
              <a:t>Volledig, up-to-date &amp; enthousiasmerend</a:t>
            </a:r>
            <a:br>
              <a:rPr lang="nl-NL" sz="2000" kern="0">
                <a:latin typeface="Calibri"/>
                <a:cs typeface="Calibri"/>
              </a:rPr>
            </a:br>
            <a:endParaRPr lang="nl-NL" sz="2000" kern="0">
              <a:solidFill>
                <a:schemeClr val="tx1">
                  <a:lumMod val="50000"/>
                </a:schemeClr>
              </a:solidFill>
              <a:latin typeface="Calibri"/>
              <a:cs typeface="Calibri"/>
            </a:endParaRPr>
          </a:p>
          <a:p>
            <a:pPr defTabSz="1219169"/>
            <a:r>
              <a:rPr lang="nl-NL" sz="2000" kern="0">
                <a:solidFill>
                  <a:schemeClr val="tx1">
                    <a:lumMod val="50000"/>
                  </a:schemeClr>
                </a:solidFill>
                <a:latin typeface="Calibri"/>
                <a:cs typeface="Calibri"/>
              </a:rPr>
              <a:t>''Hoe kunnen we (gezamenlijk) de informerende stap zo organiseren en vormgeven dat bewoners volledig geïnformeerd worden en vervolgstappen (kunnen) gaan nemen?''</a:t>
            </a:r>
          </a:p>
          <a:p>
            <a:pPr defTabSz="1219169"/>
            <a:endParaRPr lang="nl-NL" sz="2000" kern="0">
              <a:solidFill>
                <a:schemeClr val="tx1">
                  <a:lumMod val="50000"/>
                </a:schemeClr>
              </a:solidFill>
              <a:latin typeface="Calibri"/>
              <a:cs typeface="Calibri"/>
            </a:endParaRPr>
          </a:p>
          <a:p>
            <a:pPr defTabSz="1219169"/>
            <a:r>
              <a:rPr lang="nl-NL" sz="2000" kern="0">
                <a:solidFill>
                  <a:schemeClr val="tx1">
                    <a:lumMod val="50000"/>
                  </a:schemeClr>
                </a:solidFill>
                <a:latin typeface="Calibri"/>
                <a:cs typeface="Calibri"/>
              </a:rPr>
              <a:t>--&gt; ontwikkelen in werkgroep (gemeenten, energieloket/coaches, </a:t>
            </a:r>
            <a:r>
              <a:rPr lang="nl-NL" sz="2000" kern="0" err="1">
                <a:solidFill>
                  <a:schemeClr val="tx1">
                    <a:lumMod val="50000"/>
                  </a:schemeClr>
                </a:solidFill>
                <a:latin typeface="Calibri"/>
                <a:cs typeface="Calibri"/>
              </a:rPr>
              <a:t>ontzorgers</a:t>
            </a:r>
            <a:r>
              <a:rPr lang="nl-NL" sz="2000" kern="0">
                <a:solidFill>
                  <a:schemeClr val="tx1">
                    <a:lumMod val="50000"/>
                  </a:schemeClr>
                </a:solidFill>
                <a:latin typeface="Calibri"/>
                <a:cs typeface="Calibri"/>
              </a:rPr>
              <a:t>)</a:t>
            </a:r>
          </a:p>
          <a:p>
            <a:pPr defTabSz="1219169"/>
            <a:r>
              <a:rPr lang="nl-NL" sz="2000" kern="0">
                <a:solidFill>
                  <a:schemeClr val="tx1">
                    <a:lumMod val="50000"/>
                  </a:schemeClr>
                </a:solidFill>
                <a:latin typeface="Calibri"/>
                <a:cs typeface="Calibri"/>
              </a:rPr>
              <a:t>--&gt; vanuit wat er al bestaat</a:t>
            </a:r>
          </a:p>
          <a:p>
            <a:pPr defTabSz="1219169"/>
            <a:endParaRPr lang="nl-NL" sz="2000" kern="0">
              <a:solidFill>
                <a:schemeClr val="tx1">
                  <a:lumMod val="50000"/>
                </a:schemeClr>
              </a:solidFill>
              <a:latin typeface="Calibri"/>
              <a:cs typeface="Calibri"/>
            </a:endParaRPr>
          </a:p>
          <a:p>
            <a:pPr defTabSz="1219169"/>
            <a:r>
              <a:rPr lang="nl-NL" sz="2000" b="1" kern="0">
                <a:solidFill>
                  <a:schemeClr val="tx1">
                    <a:lumMod val="50000"/>
                  </a:schemeClr>
                </a:solidFill>
                <a:latin typeface="Calibri"/>
                <a:cs typeface="Calibri"/>
              </a:rPr>
              <a:t>Interesse?</a:t>
            </a:r>
            <a:br>
              <a:rPr lang="nl-NL" sz="2000" b="1" kern="0">
                <a:latin typeface="Calibri"/>
                <a:cs typeface="Calibri"/>
              </a:rPr>
            </a:br>
            <a:r>
              <a:rPr lang="nl-NL" sz="2000" kern="0">
                <a:solidFill>
                  <a:schemeClr val="tx1">
                    <a:lumMod val="50000"/>
                  </a:schemeClr>
                </a:solidFill>
                <a:latin typeface="Calibri"/>
                <a:cs typeface="Calibri"/>
              </a:rPr>
              <a:t>oukje.vanmerle@verbouwstromen.nu</a:t>
            </a:r>
          </a:p>
        </p:txBody>
      </p:sp>
      <p:sp>
        <p:nvSpPr>
          <p:cNvPr id="2" name="Oval 1">
            <a:extLst>
              <a:ext uri="{FF2B5EF4-FFF2-40B4-BE49-F238E27FC236}">
                <a16:creationId xmlns:a16="http://schemas.microsoft.com/office/drawing/2014/main" id="{4810F667-997D-CB01-B2FF-FFDA7D28DB4D}"/>
              </a:ext>
            </a:extLst>
          </p:cNvPr>
          <p:cNvSpPr/>
          <p:nvPr/>
        </p:nvSpPr>
        <p:spPr>
          <a:xfrm>
            <a:off x="569844" y="2773016"/>
            <a:ext cx="1643268" cy="936485"/>
          </a:xfrm>
          <a:prstGeom prst="ellipse">
            <a:avLst/>
          </a:prstGeom>
          <a:solidFill>
            <a:srgbClr val="1D5693">
              <a:alpha val="20000"/>
            </a:srgbClr>
          </a:solidFill>
          <a:ln w="57150" cap="flat">
            <a:solidFill>
              <a:srgbClr val="69AD5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4959417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board&#10;&#10;Description automatically generated">
            <a:extLst>
              <a:ext uri="{FF2B5EF4-FFF2-40B4-BE49-F238E27FC236}">
                <a16:creationId xmlns:a16="http://schemas.microsoft.com/office/drawing/2014/main" id="{E14D893A-C5E6-238D-998F-C4785529749C}"/>
              </a:ext>
            </a:extLst>
          </p:cNvPr>
          <p:cNvPicPr>
            <a:picLocks noChangeAspect="1"/>
          </p:cNvPicPr>
          <p:nvPr/>
        </p:nvPicPr>
        <p:blipFill rotWithShape="1">
          <a:blip r:embed="rId2"/>
          <a:srcRect l="61591" t="37942" r="-114"/>
          <a:stretch/>
        </p:blipFill>
        <p:spPr>
          <a:xfrm>
            <a:off x="327676" y="336273"/>
            <a:ext cx="5555913" cy="6336762"/>
          </a:xfrm>
          <a:prstGeom prst="rect">
            <a:avLst/>
          </a:prstGeom>
        </p:spPr>
      </p:pic>
      <p:sp>
        <p:nvSpPr>
          <p:cNvPr id="3" name="Tekstvak 3">
            <a:extLst>
              <a:ext uri="{FF2B5EF4-FFF2-40B4-BE49-F238E27FC236}">
                <a16:creationId xmlns:a16="http://schemas.microsoft.com/office/drawing/2014/main" id="{27197280-87CD-C000-33FD-FE727FEC45E9}"/>
              </a:ext>
            </a:extLst>
          </p:cNvPr>
          <p:cNvSpPr txBox="1"/>
          <p:nvPr/>
        </p:nvSpPr>
        <p:spPr>
          <a:xfrm>
            <a:off x="6663743" y="2302133"/>
            <a:ext cx="4284801" cy="1631216"/>
          </a:xfrm>
          <a:prstGeom prst="rect">
            <a:avLst/>
          </a:prstGeom>
          <a:noFill/>
          <a:ln w="12700" cap="flat">
            <a:solidFill>
              <a:schemeClr val="bg2">
                <a:lumMod val="90000"/>
              </a:schemeClr>
            </a:solid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defTabSz="1219169"/>
            <a:r>
              <a:rPr lang="nl-NL" sz="2000" b="1" kern="0">
                <a:solidFill>
                  <a:schemeClr val="tx1">
                    <a:lumMod val="50000"/>
                  </a:schemeClr>
                </a:solidFill>
                <a:latin typeface="Calibri"/>
                <a:cs typeface="Calibri"/>
              </a:rPr>
              <a:t>Andere hulpvragen of ideeën om mee aan de slag te gaan? </a:t>
            </a:r>
            <a:endParaRPr lang="en-US">
              <a:solidFill>
                <a:schemeClr val="tx1">
                  <a:lumMod val="50000"/>
                </a:schemeClr>
              </a:solidFill>
              <a:latin typeface="Helvetica Neue"/>
              <a:cs typeface="Calibri"/>
            </a:endParaRPr>
          </a:p>
          <a:p>
            <a:pPr defTabSz="1219169"/>
            <a:endParaRPr lang="nl-NL" sz="2000" b="1" kern="0">
              <a:solidFill>
                <a:schemeClr val="tx1">
                  <a:lumMod val="50000"/>
                </a:schemeClr>
              </a:solidFill>
              <a:latin typeface="Calibri"/>
              <a:cs typeface="Calibri"/>
            </a:endParaRPr>
          </a:p>
          <a:p>
            <a:pPr defTabSz="1219169"/>
            <a:r>
              <a:rPr lang="nl-NL" sz="2000" kern="0">
                <a:solidFill>
                  <a:schemeClr val="tx1">
                    <a:lumMod val="50000"/>
                  </a:schemeClr>
                </a:solidFill>
                <a:latin typeface="Calibri"/>
                <a:cs typeface="Calibri"/>
              </a:rPr>
              <a:t>Gooi het in de chat, of mail naar oukje.vanmerle@verbouwstromen.nu</a:t>
            </a:r>
            <a:endParaRPr lang="en-US">
              <a:solidFill>
                <a:schemeClr val="tx1">
                  <a:lumMod val="50000"/>
                </a:schemeClr>
              </a:solidFill>
            </a:endParaRPr>
          </a:p>
        </p:txBody>
      </p:sp>
    </p:spTree>
    <p:extLst>
      <p:ext uri="{BB962C8B-B14F-4D97-AF65-F5344CB8AC3E}">
        <p14:creationId xmlns:p14="http://schemas.microsoft.com/office/powerpoint/2010/main" val="2089428741"/>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0B808-3D02-F027-DDCD-1D24E5213158}"/>
              </a:ext>
            </a:extLst>
          </p:cNvPr>
          <p:cNvSpPr>
            <a:spLocks noGrp="1"/>
          </p:cNvSpPr>
          <p:nvPr>
            <p:ph type="title"/>
          </p:nvPr>
        </p:nvSpPr>
        <p:spPr>
          <a:xfrm>
            <a:off x="228600" y="1188720"/>
            <a:ext cx="2743200" cy="765811"/>
          </a:xfrm>
        </p:spPr>
        <p:txBody>
          <a:bodyPr>
            <a:normAutofit fontScale="90000"/>
          </a:bodyPr>
          <a:lstStyle/>
          <a:p>
            <a:r>
              <a:rPr lang="nl-NL"/>
              <a:t>Versnellingsagenda</a:t>
            </a:r>
          </a:p>
        </p:txBody>
      </p:sp>
      <p:sp>
        <p:nvSpPr>
          <p:cNvPr id="3" name="Tijdelijke aanduiding voor tekst 2">
            <a:extLst>
              <a:ext uri="{FF2B5EF4-FFF2-40B4-BE49-F238E27FC236}">
                <a16:creationId xmlns:a16="http://schemas.microsoft.com/office/drawing/2014/main" id="{4B5DA5AD-FBE1-A804-251C-72B83350FD1B}"/>
              </a:ext>
            </a:extLst>
          </p:cNvPr>
          <p:cNvSpPr>
            <a:spLocks noGrp="1"/>
          </p:cNvSpPr>
          <p:nvPr>
            <p:ph type="body" sz="quarter" idx="1"/>
          </p:nvPr>
        </p:nvSpPr>
        <p:spPr>
          <a:xfrm>
            <a:off x="3647439" y="1453516"/>
            <a:ext cx="6860542" cy="4194388"/>
          </a:xfrm>
        </p:spPr>
        <p:txBody>
          <a:bodyPr>
            <a:noAutofit/>
          </a:bodyPr>
          <a:lstStyle/>
          <a:p>
            <a:pPr algn="l"/>
            <a:r>
              <a:rPr lang="nl-NL">
                <a:latin typeface="Calibri"/>
                <a:cs typeface="Calibri"/>
              </a:rPr>
              <a:t>Fysieke bijeenkomst (BZK): congres regionale energie en lokale warmte (</a:t>
            </a:r>
            <a:r>
              <a:rPr lang="nl-NL" b="1">
                <a:latin typeface="Calibri"/>
                <a:cs typeface="Calibri"/>
              </a:rPr>
              <a:t>1 nov</a:t>
            </a:r>
            <a:r>
              <a:rPr lang="nl-NL">
                <a:latin typeface="Calibri"/>
                <a:cs typeface="Calibri"/>
              </a:rPr>
              <a:t>)</a:t>
            </a:r>
          </a:p>
          <a:p>
            <a:pPr algn="l"/>
            <a:endParaRPr lang="nl-NL">
              <a:latin typeface="Calibri"/>
              <a:cs typeface="Calibri"/>
            </a:endParaRPr>
          </a:p>
          <a:p>
            <a:pPr algn="l"/>
            <a:r>
              <a:rPr lang="nl-NL">
                <a:latin typeface="Calibri"/>
                <a:cs typeface="Calibri"/>
              </a:rPr>
              <a:t>Webinar SPOR- en MEER-regelingen (begin november, exacte datum wordt nader bepaald)</a:t>
            </a:r>
          </a:p>
          <a:p>
            <a:pPr algn="l"/>
            <a:endParaRPr lang="nl-NL">
              <a:latin typeface="Calibri"/>
              <a:cs typeface="Calibri"/>
            </a:endParaRPr>
          </a:p>
          <a:p>
            <a:pPr algn="l"/>
            <a:r>
              <a:rPr lang="nl-NL">
                <a:latin typeface="Calibri"/>
                <a:cs typeface="Calibri"/>
              </a:rPr>
              <a:t>Webinar Aanbesteden deel 2: toepassing in het NIP (eind november, exacte datum wordt nader bepaald) </a:t>
            </a:r>
          </a:p>
          <a:p>
            <a:pPr algn="l"/>
            <a:endParaRPr lang="nl-NL">
              <a:latin typeface="Calibri" panose="020F0502020204030204" pitchFamily="34" charset="0"/>
              <a:cs typeface="Calibri" panose="020F0502020204030204" pitchFamily="34" charset="0"/>
            </a:endParaRPr>
          </a:p>
          <a:p>
            <a:pPr algn="l"/>
            <a:r>
              <a:rPr lang="nl-NL">
                <a:latin typeface="Calibri" panose="020F0502020204030204" pitchFamily="34" charset="0"/>
                <a:cs typeface="Calibri" panose="020F0502020204030204" pitchFamily="34" charset="0"/>
              </a:rPr>
              <a:t>FYSIEKE bijeenkomst </a:t>
            </a:r>
            <a:r>
              <a:rPr lang="nl-NL" err="1">
                <a:latin typeface="Calibri" panose="020F0502020204030204" pitchFamily="34" charset="0"/>
                <a:cs typeface="Calibri" panose="020F0502020204030204" pitchFamily="34" charset="0"/>
              </a:rPr>
              <a:t>CoP</a:t>
            </a:r>
            <a:r>
              <a:rPr lang="nl-NL">
                <a:latin typeface="Calibri" panose="020F0502020204030204" pitchFamily="34" charset="0"/>
                <a:cs typeface="Calibri" panose="020F0502020204030204" pitchFamily="34" charset="0"/>
              </a:rPr>
              <a:t> Koop – (</a:t>
            </a:r>
            <a:r>
              <a:rPr lang="nl-NL" b="1">
                <a:latin typeface="Calibri" panose="020F0502020204030204" pitchFamily="34" charset="0"/>
                <a:cs typeface="Calibri" panose="020F0502020204030204" pitchFamily="34" charset="0"/>
              </a:rPr>
              <a:t>28 november</a:t>
            </a:r>
            <a:r>
              <a:rPr lang="nl-NL">
                <a:latin typeface="Calibri" panose="020F0502020204030204" pitchFamily="34" charset="0"/>
                <a:cs typeface="Calibri" panose="020F0502020204030204" pitchFamily="34" charset="0"/>
              </a:rPr>
              <a:t>) </a:t>
            </a:r>
          </a:p>
          <a:p>
            <a:endParaRPr lang="nl-NL"/>
          </a:p>
        </p:txBody>
      </p:sp>
      <p:sp>
        <p:nvSpPr>
          <p:cNvPr id="10" name="Rechthoekige driehoek 9">
            <a:extLst>
              <a:ext uri="{FF2B5EF4-FFF2-40B4-BE49-F238E27FC236}">
                <a16:creationId xmlns:a16="http://schemas.microsoft.com/office/drawing/2014/main" id="{A0DE36D8-8547-FFB7-2880-0A1E3F38D42D}"/>
              </a:ext>
            </a:extLst>
          </p:cNvPr>
          <p:cNvSpPr/>
          <p:nvPr/>
        </p:nvSpPr>
        <p:spPr>
          <a:xfrm rot="13500000">
            <a:off x="3276358" y="1527783"/>
            <a:ext cx="220618" cy="22061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nl-NL"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5" name="Rechthoekige driehoek 14">
            <a:extLst>
              <a:ext uri="{FF2B5EF4-FFF2-40B4-BE49-F238E27FC236}">
                <a16:creationId xmlns:a16="http://schemas.microsoft.com/office/drawing/2014/main" id="{E32EB31F-5071-CB7B-F0D8-A897EB34C82B}"/>
              </a:ext>
            </a:extLst>
          </p:cNvPr>
          <p:cNvSpPr/>
          <p:nvPr/>
        </p:nvSpPr>
        <p:spPr>
          <a:xfrm rot="13500000">
            <a:off x="6576986" y="9238499"/>
            <a:ext cx="343755" cy="34375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nl-NL"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6" name="Rechthoekige driehoek 15">
            <a:extLst>
              <a:ext uri="{FF2B5EF4-FFF2-40B4-BE49-F238E27FC236}">
                <a16:creationId xmlns:a16="http://schemas.microsoft.com/office/drawing/2014/main" id="{E32A1227-90E3-D6A1-75D2-D1903EAD43A9}"/>
              </a:ext>
            </a:extLst>
          </p:cNvPr>
          <p:cNvSpPr/>
          <p:nvPr/>
        </p:nvSpPr>
        <p:spPr>
          <a:xfrm rot="13500000">
            <a:off x="3276358" y="2375448"/>
            <a:ext cx="220618" cy="22061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nl-NL"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8" name="Rechthoekige driehoek 17">
            <a:extLst>
              <a:ext uri="{FF2B5EF4-FFF2-40B4-BE49-F238E27FC236}">
                <a16:creationId xmlns:a16="http://schemas.microsoft.com/office/drawing/2014/main" id="{47F8078A-F30B-A3EB-52DD-52DBE6A93F22}"/>
              </a:ext>
            </a:extLst>
          </p:cNvPr>
          <p:cNvSpPr/>
          <p:nvPr/>
        </p:nvSpPr>
        <p:spPr>
          <a:xfrm rot="13500000">
            <a:off x="3276358" y="3182693"/>
            <a:ext cx="220618" cy="22061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nl-NL"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9" name="Rechthoekige driehoek 18">
            <a:extLst>
              <a:ext uri="{FF2B5EF4-FFF2-40B4-BE49-F238E27FC236}">
                <a16:creationId xmlns:a16="http://schemas.microsoft.com/office/drawing/2014/main" id="{FA5B7836-F700-8374-C042-676B7207ADEB}"/>
              </a:ext>
            </a:extLst>
          </p:cNvPr>
          <p:cNvSpPr/>
          <p:nvPr/>
        </p:nvSpPr>
        <p:spPr>
          <a:xfrm rot="13500000">
            <a:off x="3276357" y="4008619"/>
            <a:ext cx="220618" cy="22061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nl-NL"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95417929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D2A8A3FC-F7F1-E45A-CC43-6308A8F0D66D}"/>
              </a:ext>
            </a:extLst>
          </p:cNvPr>
          <p:cNvSpPr/>
          <p:nvPr/>
        </p:nvSpPr>
        <p:spPr>
          <a:xfrm>
            <a:off x="1" y="3716407"/>
            <a:ext cx="6095999" cy="297517"/>
          </a:xfrm>
          <a:prstGeom prst="rect">
            <a:avLst/>
          </a:prstGeom>
          <a:solidFill>
            <a:schemeClr val="tx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pic>
        <p:nvPicPr>
          <p:cNvPr id="159" name="Afbeelding" descr="Afbeelding"/>
          <p:cNvPicPr>
            <a:picLocks noChangeAspect="1"/>
          </p:cNvPicPr>
          <p:nvPr/>
        </p:nvPicPr>
        <p:blipFill>
          <a:blip r:embed="rId3"/>
          <a:stretch>
            <a:fillRect/>
          </a:stretch>
        </p:blipFill>
        <p:spPr>
          <a:xfrm>
            <a:off x="855663" y="151823"/>
            <a:ext cx="2249488" cy="597858"/>
          </a:xfrm>
          <a:prstGeom prst="rect">
            <a:avLst/>
          </a:prstGeom>
          <a:ln w="12700">
            <a:miter lim="400000"/>
          </a:ln>
        </p:spPr>
      </p:pic>
      <p:pic>
        <p:nvPicPr>
          <p:cNvPr id="6" name="Afbeelding">
            <a:extLst>
              <a:ext uri="{FF2B5EF4-FFF2-40B4-BE49-F238E27FC236}">
                <a16:creationId xmlns:a16="http://schemas.microsoft.com/office/drawing/2014/main" id="{D1B0E8A1-F1E5-9342-F7E4-6ABAE830E38E}"/>
              </a:ext>
            </a:extLst>
          </p:cNvPr>
          <p:cNvPicPr>
            <a:picLocks noChangeAspect="1"/>
          </p:cNvPicPr>
          <p:nvPr/>
        </p:nvPicPr>
        <p:blipFill>
          <a:blip r:embed="rId4"/>
          <a:srcRect r="19992"/>
          <a:stretch>
            <a:fillRect/>
          </a:stretch>
        </p:blipFill>
        <p:spPr>
          <a:xfrm>
            <a:off x="6079510" y="872331"/>
            <a:ext cx="6112490" cy="5985669"/>
          </a:xfrm>
          <a:prstGeom prst="rect">
            <a:avLst/>
          </a:prstGeom>
          <a:solidFill>
            <a:srgbClr val="AAC950"/>
          </a:solidFill>
          <a:ln w="12700">
            <a:miter lim="400000"/>
          </a:ln>
        </p:spPr>
      </p:pic>
      <p:sp>
        <p:nvSpPr>
          <p:cNvPr id="4" name="Tekstvak 3">
            <a:extLst>
              <a:ext uri="{FF2B5EF4-FFF2-40B4-BE49-F238E27FC236}">
                <a16:creationId xmlns:a16="http://schemas.microsoft.com/office/drawing/2014/main" id="{F29AF6BD-17F7-157C-3087-C9235AED9175}"/>
              </a:ext>
            </a:extLst>
          </p:cNvPr>
          <p:cNvSpPr txBox="1"/>
          <p:nvPr/>
        </p:nvSpPr>
        <p:spPr>
          <a:xfrm>
            <a:off x="6951663" y="2481668"/>
            <a:ext cx="354488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nl-NL" sz="3000" b="1" kern="0">
                <a:solidFill>
                  <a:srgbClr val="FFFFFF"/>
                </a:solidFill>
                <a:latin typeface="Calibri" panose="020F0502020204030204" pitchFamily="34" charset="0"/>
                <a:cs typeface="Calibri" panose="020F0502020204030204" pitchFamily="34" charset="0"/>
                <a:sym typeface="Helvetica Neue"/>
              </a:rPr>
              <a:t>Dank voor je aanwezigheid!</a:t>
            </a:r>
          </a:p>
        </p:txBody>
      </p:sp>
      <p:pic>
        <p:nvPicPr>
          <p:cNvPr id="3" name="Afbeelding 2" descr="Afbeelding met kunst, Symmetrie, ontwerp&#10;&#10;Automatisch gegenereerde beschrijving">
            <a:extLst>
              <a:ext uri="{FF2B5EF4-FFF2-40B4-BE49-F238E27FC236}">
                <a16:creationId xmlns:a16="http://schemas.microsoft.com/office/drawing/2014/main" id="{1EF503BC-311D-41CE-7080-4211215017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56" t="1901" r="5267" b="39951"/>
          <a:stretch/>
        </p:blipFill>
        <p:spPr>
          <a:xfrm>
            <a:off x="0" y="1282883"/>
            <a:ext cx="5630504" cy="5575117"/>
          </a:xfrm>
          <a:prstGeom prst="rect">
            <a:avLst/>
          </a:prstGeom>
        </p:spPr>
      </p:pic>
      <p:pic>
        <p:nvPicPr>
          <p:cNvPr id="12" name="Afbeelding 11">
            <a:extLst>
              <a:ext uri="{FF2B5EF4-FFF2-40B4-BE49-F238E27FC236}">
                <a16:creationId xmlns:a16="http://schemas.microsoft.com/office/drawing/2014/main" id="{3398EFA8-4E32-5F8D-6096-1BAF06A2C7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749" y="6329832"/>
            <a:ext cx="1402429" cy="126726"/>
          </a:xfrm>
          <a:prstGeom prst="rect">
            <a:avLst/>
          </a:prstGeom>
        </p:spPr>
      </p:pic>
      <p:sp>
        <p:nvSpPr>
          <p:cNvPr id="15" name="Rechthoekige driehoek 14">
            <a:extLst>
              <a:ext uri="{FF2B5EF4-FFF2-40B4-BE49-F238E27FC236}">
                <a16:creationId xmlns:a16="http://schemas.microsoft.com/office/drawing/2014/main" id="{1647AC86-07EA-D503-36C8-36984FC18E64}"/>
              </a:ext>
            </a:extLst>
          </p:cNvPr>
          <p:cNvSpPr/>
          <p:nvPr/>
        </p:nvSpPr>
        <p:spPr>
          <a:xfrm rot="2700000">
            <a:off x="11852483" y="6063906"/>
            <a:ext cx="679032" cy="683564"/>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sp>
        <p:nvSpPr>
          <p:cNvPr id="5" name="Rechthoekige driehoek 4">
            <a:extLst>
              <a:ext uri="{FF2B5EF4-FFF2-40B4-BE49-F238E27FC236}">
                <a16:creationId xmlns:a16="http://schemas.microsoft.com/office/drawing/2014/main" id="{30D41CBB-6428-C302-8624-878C5FFB3115}"/>
              </a:ext>
            </a:extLst>
          </p:cNvPr>
          <p:cNvSpPr/>
          <p:nvPr/>
        </p:nvSpPr>
        <p:spPr>
          <a:xfrm rot="13500000">
            <a:off x="-88789" y="-709744"/>
            <a:ext cx="171878" cy="884495"/>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sp>
        <p:nvSpPr>
          <p:cNvPr id="8" name="Rechthoekige driehoek 7">
            <a:extLst>
              <a:ext uri="{FF2B5EF4-FFF2-40B4-BE49-F238E27FC236}">
                <a16:creationId xmlns:a16="http://schemas.microsoft.com/office/drawing/2014/main" id="{C8B731A1-E82E-8D1F-8905-44D1B8E5385F}"/>
              </a:ext>
            </a:extLst>
          </p:cNvPr>
          <p:cNvSpPr/>
          <p:nvPr/>
        </p:nvSpPr>
        <p:spPr>
          <a:xfrm rot="13500000">
            <a:off x="102675" y="-709744"/>
            <a:ext cx="171878" cy="884495"/>
          </a:xfrm>
          <a:prstGeom prst="rtTriangle">
            <a:avLst/>
          </a:prstGeom>
          <a:solidFill>
            <a:srgbClr val="185A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sp>
        <p:nvSpPr>
          <p:cNvPr id="9" name="Rechthoekige driehoek 8">
            <a:extLst>
              <a:ext uri="{FF2B5EF4-FFF2-40B4-BE49-F238E27FC236}">
                <a16:creationId xmlns:a16="http://schemas.microsoft.com/office/drawing/2014/main" id="{A0AF8D26-4532-6B0D-E706-55A8F9FBEB7D}"/>
              </a:ext>
            </a:extLst>
          </p:cNvPr>
          <p:cNvSpPr/>
          <p:nvPr/>
        </p:nvSpPr>
        <p:spPr>
          <a:xfrm rot="13500000">
            <a:off x="306105" y="-709744"/>
            <a:ext cx="171878" cy="884495"/>
          </a:xfrm>
          <a:prstGeom prst="rtTriangle">
            <a:avLst/>
          </a:prstGeom>
          <a:solidFill>
            <a:srgbClr val="AAC9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kern="0">
              <a:solidFill>
                <a:srgbClr val="FFFFFF"/>
              </a:solidFill>
              <a:latin typeface="Helvetica Neue Medium"/>
              <a:ea typeface="Helvetica Neue Medium"/>
              <a:cs typeface="Helvetica Neue Medium"/>
              <a:sym typeface="Helvetica Neue Medium"/>
            </a:endParaRPr>
          </a:p>
        </p:txBody>
      </p:sp>
      <p:sp>
        <p:nvSpPr>
          <p:cNvPr id="10" name="Tekstvak 9">
            <a:extLst>
              <a:ext uri="{FF2B5EF4-FFF2-40B4-BE49-F238E27FC236}">
                <a16:creationId xmlns:a16="http://schemas.microsoft.com/office/drawing/2014/main" id="{468CC2BA-88D7-AF91-BC37-CA10D8495E3E}"/>
              </a:ext>
            </a:extLst>
          </p:cNvPr>
          <p:cNvSpPr txBox="1"/>
          <p:nvPr/>
        </p:nvSpPr>
        <p:spPr>
          <a:xfrm>
            <a:off x="855663" y="-422712"/>
            <a:ext cx="3516368" cy="323165"/>
          </a:xfrm>
          <a:prstGeom prst="rect">
            <a:avLst/>
          </a:prstGeom>
          <a:noFill/>
        </p:spPr>
        <p:txBody>
          <a:bodyPr wrap="square" lIns="45720" tIns="22860" rIns="45720" bIns="22860" rtlCol="0" anchor="t">
            <a:spAutoFit/>
          </a:bodyPr>
          <a:lstStyle/>
          <a:p>
            <a:pPr defTabSz="1219169" hangingPunct="0"/>
            <a:r>
              <a:rPr lang="nl-NL" b="1" kern="0">
                <a:solidFill>
                  <a:srgbClr val="5E5E5E"/>
                </a:solidFill>
                <a:latin typeface="Calibri" panose="020F0502020204030204" pitchFamily="34" charset="0"/>
                <a:ea typeface="+mn-lt"/>
                <a:cs typeface="Calibri" panose="020F0502020204030204" pitchFamily="34" charset="0"/>
                <a:sym typeface="Helvetica Neue"/>
              </a:rPr>
              <a:t>Image/Topic slide</a:t>
            </a:r>
            <a:endParaRPr lang="nl-NL" sz="1400" kern="0">
              <a:solidFill>
                <a:srgbClr val="5E5E5E"/>
              </a:solidFill>
              <a:latin typeface="Calibri" panose="020F0502020204030204" pitchFamily="34" charset="0"/>
              <a:cs typeface="Calibri" panose="020F0502020204030204" pitchFamily="34" charset="0"/>
              <a:sym typeface="Helvetica Neue"/>
            </a:endParaRPr>
          </a:p>
        </p:txBody>
      </p:sp>
      <p:sp>
        <p:nvSpPr>
          <p:cNvPr id="13" name="Tekstvak 12">
            <a:extLst>
              <a:ext uri="{FF2B5EF4-FFF2-40B4-BE49-F238E27FC236}">
                <a16:creationId xmlns:a16="http://schemas.microsoft.com/office/drawing/2014/main" id="{1B8DD7AF-5B0C-027F-2FF2-4F6C80365CF4}"/>
              </a:ext>
            </a:extLst>
          </p:cNvPr>
          <p:cNvSpPr txBox="1"/>
          <p:nvPr/>
        </p:nvSpPr>
        <p:spPr>
          <a:xfrm>
            <a:off x="617331" y="5652477"/>
            <a:ext cx="3516368" cy="323165"/>
          </a:xfrm>
          <a:prstGeom prst="rect">
            <a:avLst/>
          </a:prstGeom>
          <a:noFill/>
        </p:spPr>
        <p:txBody>
          <a:bodyPr wrap="square" lIns="45720" tIns="22860" rIns="45720" bIns="22860" rtlCol="0" anchor="t">
            <a:spAutoFit/>
          </a:bodyPr>
          <a:lstStyle/>
          <a:p>
            <a:pPr algn="ctr" defTabSz="1219169" hangingPunct="0"/>
            <a:r>
              <a:rPr lang="nl-NL" b="1" kern="0">
                <a:solidFill>
                  <a:srgbClr val="5E5E5E"/>
                </a:solidFill>
                <a:latin typeface="Calibri" panose="020F0502020204030204" pitchFamily="34" charset="0"/>
                <a:ea typeface="+mn-lt"/>
                <a:cs typeface="Calibri" panose="020F0502020204030204" pitchFamily="34" charset="0"/>
                <a:sym typeface="Helvetica Neue"/>
              </a:rPr>
              <a:t>Image</a:t>
            </a:r>
            <a:endParaRPr lang="nl-NL" sz="1400" kern="0">
              <a:solidFill>
                <a:srgbClr val="5E5E5E"/>
              </a:solidFill>
              <a:latin typeface="Calibri" panose="020F0502020204030204" pitchFamily="34" charset="0"/>
              <a:cs typeface="Calibri" panose="020F0502020204030204" pitchFamily="34" charset="0"/>
              <a:sym typeface="Helvetica Neue"/>
            </a:endParaRPr>
          </a:p>
        </p:txBody>
      </p:sp>
      <p:pic>
        <p:nvPicPr>
          <p:cNvPr id="2" name="Afbeelding 1" descr="Afbeelding met gebouw, persoon, buitenshuis, baksteen&#10;&#10;Automatisch gegenereerde beschrijving">
            <a:extLst>
              <a:ext uri="{FF2B5EF4-FFF2-40B4-BE49-F238E27FC236}">
                <a16:creationId xmlns:a16="http://schemas.microsoft.com/office/drawing/2014/main" id="{1C8E104E-19A8-B6D4-87F9-04A17DF556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32" y="872330"/>
            <a:ext cx="6092441" cy="5985669"/>
          </a:xfrm>
          <a:prstGeom prst="rect">
            <a:avLst/>
          </a:prstGeom>
        </p:spPr>
      </p:pic>
      <p:pic>
        <p:nvPicPr>
          <p:cNvPr id="7" name="Afbeelding 6" descr="Afbeelding met kunst, Symmetrie, ontwerp&#10;&#10;Automatisch gegenereerde beschrijving">
            <a:extLst>
              <a:ext uri="{FF2B5EF4-FFF2-40B4-BE49-F238E27FC236}">
                <a16:creationId xmlns:a16="http://schemas.microsoft.com/office/drawing/2014/main" id="{79514A5A-5BB9-E36C-E6EE-1E907A13AC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506" b="45193"/>
          <a:stretch/>
        </p:blipFill>
        <p:spPr>
          <a:xfrm>
            <a:off x="505333" y="1603161"/>
            <a:ext cx="5574177" cy="5254838"/>
          </a:xfrm>
          <a:prstGeom prst="rect">
            <a:avLst/>
          </a:prstGeom>
        </p:spPr>
      </p:pic>
    </p:spTree>
    <p:extLst>
      <p:ext uri="{BB962C8B-B14F-4D97-AF65-F5344CB8AC3E}">
        <p14:creationId xmlns:p14="http://schemas.microsoft.com/office/powerpoint/2010/main" val="12090710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board with writing on it&#10;&#10;Description automatically generated">
            <a:extLst>
              <a:ext uri="{FF2B5EF4-FFF2-40B4-BE49-F238E27FC236}">
                <a16:creationId xmlns:a16="http://schemas.microsoft.com/office/drawing/2014/main" id="{EF3E003E-9A03-CB6F-F131-2D692A4FFE4B}"/>
              </a:ext>
            </a:extLst>
          </p:cNvPr>
          <p:cNvPicPr>
            <a:picLocks noChangeAspect="1"/>
          </p:cNvPicPr>
          <p:nvPr/>
        </p:nvPicPr>
        <p:blipFill rotWithShape="1">
          <a:blip r:embed="rId2"/>
          <a:srcRect l="1964" r="69818" b="70382"/>
          <a:stretch/>
        </p:blipFill>
        <p:spPr>
          <a:xfrm>
            <a:off x="1201531" y="2293492"/>
            <a:ext cx="4288395" cy="3167714"/>
          </a:xfrm>
          <a:prstGeom prst="rect">
            <a:avLst/>
          </a:prstGeom>
        </p:spPr>
      </p:pic>
      <p:pic>
        <p:nvPicPr>
          <p:cNvPr id="6" name="Picture 5" descr="A whiteboard with writing on it&#10;&#10;Description automatically generated">
            <a:extLst>
              <a:ext uri="{FF2B5EF4-FFF2-40B4-BE49-F238E27FC236}">
                <a16:creationId xmlns:a16="http://schemas.microsoft.com/office/drawing/2014/main" id="{5486690C-7CB1-F707-0C8A-95EA0CC66B21}"/>
              </a:ext>
            </a:extLst>
          </p:cNvPr>
          <p:cNvPicPr>
            <a:picLocks noChangeAspect="1"/>
          </p:cNvPicPr>
          <p:nvPr/>
        </p:nvPicPr>
        <p:blipFill rotWithShape="1">
          <a:blip r:embed="rId2"/>
          <a:srcRect l="61207" t="74814" r="33887" b="3082"/>
          <a:stretch/>
        </p:blipFill>
        <p:spPr>
          <a:xfrm rot="5400000">
            <a:off x="8843617" y="2613751"/>
            <a:ext cx="718448" cy="2297346"/>
          </a:xfrm>
          <a:prstGeom prst="rect">
            <a:avLst/>
          </a:prstGeom>
        </p:spPr>
      </p:pic>
      <p:pic>
        <p:nvPicPr>
          <p:cNvPr id="13" name="Afbeelding" descr="Afbeelding">
            <a:extLst>
              <a:ext uri="{FF2B5EF4-FFF2-40B4-BE49-F238E27FC236}">
                <a16:creationId xmlns:a16="http://schemas.microsoft.com/office/drawing/2014/main" id="{D2200D1C-87F0-DC9B-78D1-3DC3A8255AC7}"/>
              </a:ext>
            </a:extLst>
          </p:cNvPr>
          <p:cNvPicPr>
            <a:picLocks noChangeAspect="1"/>
          </p:cNvPicPr>
          <p:nvPr/>
        </p:nvPicPr>
        <p:blipFill>
          <a:blip r:embed="rId3"/>
          <a:stretch>
            <a:fillRect/>
          </a:stretch>
        </p:blipFill>
        <p:spPr>
          <a:xfrm>
            <a:off x="9767750" y="6037997"/>
            <a:ext cx="2249488" cy="597858"/>
          </a:xfrm>
          <a:prstGeom prst="rect">
            <a:avLst/>
          </a:prstGeom>
          <a:ln w="12700">
            <a:miter lim="400000"/>
          </a:ln>
        </p:spPr>
      </p:pic>
      <p:pic>
        <p:nvPicPr>
          <p:cNvPr id="4" name="Picture 3" descr="A whiteboard with writing on it&#10;&#10;Description automatically generated">
            <a:extLst>
              <a:ext uri="{FF2B5EF4-FFF2-40B4-BE49-F238E27FC236}">
                <a16:creationId xmlns:a16="http://schemas.microsoft.com/office/drawing/2014/main" id="{FE3D4761-05D7-77E5-72B4-FF4AB3BF5328}"/>
              </a:ext>
            </a:extLst>
          </p:cNvPr>
          <p:cNvPicPr>
            <a:picLocks noChangeAspect="1"/>
          </p:cNvPicPr>
          <p:nvPr/>
        </p:nvPicPr>
        <p:blipFill rotWithShape="1">
          <a:blip r:embed="rId2"/>
          <a:srcRect l="59469" t="4528" r="6351" b="83797"/>
          <a:stretch/>
        </p:blipFill>
        <p:spPr>
          <a:xfrm>
            <a:off x="6436138" y="1527811"/>
            <a:ext cx="3807742" cy="919841"/>
          </a:xfrm>
          <a:prstGeom prst="rect">
            <a:avLst/>
          </a:prstGeom>
        </p:spPr>
      </p:pic>
      <p:pic>
        <p:nvPicPr>
          <p:cNvPr id="2" name="Picture 1" descr="A close-up of some words&#10;&#10;Description automatically generated">
            <a:extLst>
              <a:ext uri="{FF2B5EF4-FFF2-40B4-BE49-F238E27FC236}">
                <a16:creationId xmlns:a16="http://schemas.microsoft.com/office/drawing/2014/main" id="{B56FDEA5-178D-DEB6-BB31-0BD52887E4C3}"/>
              </a:ext>
            </a:extLst>
          </p:cNvPr>
          <p:cNvPicPr>
            <a:picLocks noChangeAspect="1"/>
          </p:cNvPicPr>
          <p:nvPr/>
        </p:nvPicPr>
        <p:blipFill rotWithShape="1">
          <a:blip r:embed="rId4"/>
          <a:srcRect l="44367" t="39264" r="39515" b="51779"/>
          <a:stretch/>
        </p:blipFill>
        <p:spPr>
          <a:xfrm>
            <a:off x="6292573" y="2403929"/>
            <a:ext cx="2561044" cy="1005540"/>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FF7B3E59-C4BB-8FA6-8EC5-00689FAB331B}"/>
                  </a:ext>
                </a:extLst>
              </p14:cNvPr>
              <p14:cNvContentPartPr/>
              <p14:nvPr/>
            </p14:nvContentPartPr>
            <p14:xfrm>
              <a:off x="4610651" y="1367753"/>
              <a:ext cx="1990962" cy="1514594"/>
            </p14:xfrm>
          </p:contentPart>
        </mc:Choice>
        <mc:Fallback xmlns="">
          <p:pic>
            <p:nvPicPr>
              <p:cNvPr id="16" name="Ink 15">
                <a:extLst>
                  <a:ext uri="{FF2B5EF4-FFF2-40B4-BE49-F238E27FC236}">
                    <a16:creationId xmlns:a16="http://schemas.microsoft.com/office/drawing/2014/main" id="{FF7B3E59-C4BB-8FA6-8EC5-00689FAB331B}"/>
                  </a:ext>
                </a:extLst>
              </p:cNvPr>
              <p:cNvPicPr/>
              <p:nvPr/>
            </p:nvPicPr>
            <p:blipFill>
              <a:blip r:embed="rId6"/>
              <a:stretch>
                <a:fillRect/>
              </a:stretch>
            </p:blipFill>
            <p:spPr>
              <a:xfrm>
                <a:off x="4592653" y="1349761"/>
                <a:ext cx="2026598" cy="1550219"/>
              </a:xfrm>
              <a:prstGeom prst="rect">
                <a:avLst/>
              </a:prstGeom>
            </p:spPr>
          </p:pic>
        </mc:Fallback>
      </mc:AlternateContent>
    </p:spTree>
    <p:extLst>
      <p:ext uri="{BB962C8B-B14F-4D97-AF65-F5344CB8AC3E}">
        <p14:creationId xmlns:p14="http://schemas.microsoft.com/office/powerpoint/2010/main" val="25452237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8FFDA4-7500-AF71-A9F7-C8644414E816}"/>
              </a:ext>
            </a:extLst>
          </p:cNvPr>
          <p:cNvPicPr>
            <a:picLocks noChangeAspect="1"/>
          </p:cNvPicPr>
          <p:nvPr/>
        </p:nvPicPr>
        <p:blipFill rotWithShape="1">
          <a:blip r:embed="rId2"/>
          <a:srcRect t="19163" r="62" b="-35"/>
          <a:stretch/>
        </p:blipFill>
        <p:spPr>
          <a:xfrm>
            <a:off x="1168400" y="548622"/>
            <a:ext cx="9727706" cy="5551945"/>
          </a:xfrm>
          <a:prstGeom prst="rect">
            <a:avLst/>
          </a:prstGeom>
        </p:spPr>
      </p:pic>
      <p:pic>
        <p:nvPicPr>
          <p:cNvPr id="13" name="Afbeelding" descr="Afbeelding">
            <a:extLst>
              <a:ext uri="{FF2B5EF4-FFF2-40B4-BE49-F238E27FC236}">
                <a16:creationId xmlns:a16="http://schemas.microsoft.com/office/drawing/2014/main" id="{D2200D1C-87F0-DC9B-78D1-3DC3A8255AC7}"/>
              </a:ext>
            </a:extLst>
          </p:cNvPr>
          <p:cNvPicPr>
            <a:picLocks noChangeAspect="1"/>
          </p:cNvPicPr>
          <p:nvPr/>
        </p:nvPicPr>
        <p:blipFill>
          <a:blip r:embed="rId3"/>
          <a:stretch>
            <a:fillRect/>
          </a:stretch>
        </p:blipFill>
        <p:spPr>
          <a:xfrm>
            <a:off x="9767750" y="6037997"/>
            <a:ext cx="2249488" cy="597858"/>
          </a:xfrm>
          <a:prstGeom prst="rect">
            <a:avLst/>
          </a:prstGeom>
          <a:ln w="12700">
            <a:miter lim="400000"/>
          </a:ln>
        </p:spPr>
      </p:pic>
    </p:spTree>
    <p:extLst>
      <p:ext uri="{BB962C8B-B14F-4D97-AF65-F5344CB8AC3E}">
        <p14:creationId xmlns:p14="http://schemas.microsoft.com/office/powerpoint/2010/main" val="26183911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8FFDA4-7500-AF71-A9F7-C8644414E816}"/>
              </a:ext>
            </a:extLst>
          </p:cNvPr>
          <p:cNvPicPr>
            <a:picLocks noChangeAspect="1"/>
          </p:cNvPicPr>
          <p:nvPr/>
        </p:nvPicPr>
        <p:blipFill rotWithShape="1">
          <a:blip r:embed="rId2"/>
          <a:srcRect t="19163" r="62" b="-35"/>
          <a:stretch/>
        </p:blipFill>
        <p:spPr>
          <a:xfrm>
            <a:off x="1168400" y="548622"/>
            <a:ext cx="9727706" cy="5551945"/>
          </a:xfrm>
          <a:prstGeom prst="rect">
            <a:avLst/>
          </a:prstGeom>
        </p:spPr>
      </p:pic>
      <p:pic>
        <p:nvPicPr>
          <p:cNvPr id="13" name="Afbeelding" descr="Afbeelding">
            <a:extLst>
              <a:ext uri="{FF2B5EF4-FFF2-40B4-BE49-F238E27FC236}">
                <a16:creationId xmlns:a16="http://schemas.microsoft.com/office/drawing/2014/main" id="{D2200D1C-87F0-DC9B-78D1-3DC3A8255AC7}"/>
              </a:ext>
            </a:extLst>
          </p:cNvPr>
          <p:cNvPicPr>
            <a:picLocks noChangeAspect="1"/>
          </p:cNvPicPr>
          <p:nvPr/>
        </p:nvPicPr>
        <p:blipFill>
          <a:blip r:embed="rId3"/>
          <a:stretch>
            <a:fillRect/>
          </a:stretch>
        </p:blipFill>
        <p:spPr>
          <a:xfrm>
            <a:off x="9767750" y="6037997"/>
            <a:ext cx="2249488" cy="597858"/>
          </a:xfrm>
          <a:prstGeom prst="rect">
            <a:avLst/>
          </a:prstGeom>
          <a:ln w="12700">
            <a:miter lim="400000"/>
          </a:ln>
        </p:spPr>
      </p:pic>
      <p:pic>
        <p:nvPicPr>
          <p:cNvPr id="2" name="Picture 1" descr="A whiteboard with writing on it&#10;&#10;Description automatically generated">
            <a:extLst>
              <a:ext uri="{FF2B5EF4-FFF2-40B4-BE49-F238E27FC236}">
                <a16:creationId xmlns:a16="http://schemas.microsoft.com/office/drawing/2014/main" id="{B923E259-F21C-3754-0C69-D66D98D01C29}"/>
              </a:ext>
            </a:extLst>
          </p:cNvPr>
          <p:cNvPicPr>
            <a:picLocks noChangeAspect="1"/>
          </p:cNvPicPr>
          <p:nvPr/>
        </p:nvPicPr>
        <p:blipFill>
          <a:blip r:embed="rId4"/>
          <a:stretch>
            <a:fillRect/>
          </a:stretch>
        </p:blipFill>
        <p:spPr>
          <a:xfrm>
            <a:off x="3050182" y="5068211"/>
            <a:ext cx="1981200" cy="619125"/>
          </a:xfrm>
          <a:prstGeom prst="rect">
            <a:avLst/>
          </a:prstGeom>
        </p:spPr>
      </p:pic>
      <p:pic>
        <p:nvPicPr>
          <p:cNvPr id="4" name="Picture 3" descr="A whiteboard with writing on it&#10;&#10;Description automatically generated">
            <a:extLst>
              <a:ext uri="{FF2B5EF4-FFF2-40B4-BE49-F238E27FC236}">
                <a16:creationId xmlns:a16="http://schemas.microsoft.com/office/drawing/2014/main" id="{C9267BA1-5366-7959-5F72-59C1A9966347}"/>
              </a:ext>
            </a:extLst>
          </p:cNvPr>
          <p:cNvPicPr>
            <a:picLocks noChangeAspect="1"/>
          </p:cNvPicPr>
          <p:nvPr/>
        </p:nvPicPr>
        <p:blipFill rotWithShape="1">
          <a:blip r:embed="rId5"/>
          <a:srcRect l="61778" t="7202" r="20350" b="85048"/>
          <a:stretch/>
        </p:blipFill>
        <p:spPr>
          <a:xfrm>
            <a:off x="738163" y="3225709"/>
            <a:ext cx="2418399" cy="742569"/>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DE277D9-F810-9EE7-B0AD-0C2B5822F072}"/>
                  </a:ext>
                </a:extLst>
              </p14:cNvPr>
              <p14:cNvContentPartPr/>
              <p14:nvPr/>
            </p14:nvContentPartPr>
            <p14:xfrm rot="15480000">
              <a:off x="1489786" y="4218250"/>
              <a:ext cx="1588190" cy="1155366"/>
            </p14:xfrm>
          </p:contentPart>
        </mc:Choice>
        <mc:Fallback xmlns="">
          <p:pic>
            <p:nvPicPr>
              <p:cNvPr id="6" name="Ink 5">
                <a:extLst>
                  <a:ext uri="{FF2B5EF4-FFF2-40B4-BE49-F238E27FC236}">
                    <a16:creationId xmlns:a16="http://schemas.microsoft.com/office/drawing/2014/main" id="{3DE277D9-F810-9EE7-B0AD-0C2B5822F072}"/>
                  </a:ext>
                </a:extLst>
              </p:cNvPr>
              <p:cNvPicPr/>
              <p:nvPr/>
            </p:nvPicPr>
            <p:blipFill>
              <a:blip r:embed="rId7"/>
              <a:stretch>
                <a:fillRect/>
              </a:stretch>
            </p:blipFill>
            <p:spPr>
              <a:xfrm rot="15480000">
                <a:off x="1471787" y="4200259"/>
                <a:ext cx="1623827" cy="1190988"/>
              </a:xfrm>
              <a:prstGeom prst="rect">
                <a:avLst/>
              </a:prstGeom>
            </p:spPr>
          </p:pic>
        </mc:Fallback>
      </mc:AlternateContent>
    </p:spTree>
    <p:extLst>
      <p:ext uri="{BB962C8B-B14F-4D97-AF65-F5344CB8AC3E}">
        <p14:creationId xmlns:p14="http://schemas.microsoft.com/office/powerpoint/2010/main" val="379258047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antoorthema">
  <a:themeElements>
    <a:clrScheme name="Aangepast 12">
      <a:dk1>
        <a:srgbClr val="424242"/>
      </a:dk1>
      <a:lt1>
        <a:srgbClr val="F5F5F5"/>
      </a:lt1>
      <a:dk2>
        <a:srgbClr val="424242"/>
      </a:dk2>
      <a:lt2>
        <a:srgbClr val="F5F5F5"/>
      </a:lt2>
      <a:accent1>
        <a:srgbClr val="5D7982"/>
      </a:accent1>
      <a:accent2>
        <a:srgbClr val="79ABA3"/>
      </a:accent2>
      <a:accent3>
        <a:srgbClr val="7AC5A8"/>
      </a:accent3>
      <a:accent4>
        <a:srgbClr val="559484"/>
      </a:accent4>
      <a:accent5>
        <a:srgbClr val="3E7069"/>
      </a:accent5>
      <a:accent6>
        <a:srgbClr val="2E8B57"/>
      </a:accent6>
      <a:hlink>
        <a:srgbClr val="104061"/>
      </a:hlink>
      <a:folHlink>
        <a:srgbClr val="1040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86493c6-b0d9-4c23-be2c-31731e07b56d" xsi:nil="true"/>
    <lcf76f155ced4ddcb4097134ff3c332f xmlns="03554260-3047-4fc6-8453-c7d49ec02e2a">
      <Terms xmlns="http://schemas.microsoft.com/office/infopath/2007/PartnerControls"/>
    </lcf76f155ced4ddcb4097134ff3c332f>
    <Youtubelinks xmlns="03554260-3047-4fc6-8453-c7d49ec02e2a">
      <Url xsi:nil="true"/>
      <Description xsi:nil="true"/>
    </Youtubelink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309F05FD4EA24EB4AF967E34735821" ma:contentTypeVersion="18" ma:contentTypeDescription="Een nieuw document maken." ma:contentTypeScope="" ma:versionID="f93b0f1a6fc03e36e4f1982b1e2da45c">
  <xsd:schema xmlns:xsd="http://www.w3.org/2001/XMLSchema" xmlns:xs="http://www.w3.org/2001/XMLSchema" xmlns:p="http://schemas.microsoft.com/office/2006/metadata/properties" xmlns:ns2="03554260-3047-4fc6-8453-c7d49ec02e2a" xmlns:ns3="c86493c6-b0d9-4c23-be2c-31731e07b56d" targetNamespace="http://schemas.microsoft.com/office/2006/metadata/properties" ma:root="true" ma:fieldsID="a691e384a37ff65b6d5f48911e1a27a6" ns2:_="" ns3:_="">
    <xsd:import namespace="03554260-3047-4fc6-8453-c7d49ec02e2a"/>
    <xsd:import namespace="c86493c6-b0d9-4c23-be2c-31731e07b5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DateTaken" minOccurs="0"/>
                <xsd:element ref="ns2:MediaLengthInSeconds" minOccurs="0"/>
                <xsd:element ref="ns2:MediaServiceLocation" minOccurs="0"/>
                <xsd:element ref="ns2:Youtubelink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554260-3047-4fc6-8453-c7d49ec02e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11c5d032-4d3a-4e32-a133-a877f2adec25"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Youtubelinks" ma:index="23" nillable="true" ma:displayName="YL" ma:format="Hyperlink" ma:internalName="Youtubelink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6493c6-b0d9-4c23-be2c-31731e07b56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938a457-6603-49f9-8242-19f8ae8c7dcd}" ma:internalName="TaxCatchAll" ma:showField="CatchAllData" ma:web="c86493c6-b0d9-4c23-be2c-31731e07b56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2317B8-32EA-4A89-8270-CD5A9166CC15}">
  <ds:schemaRefs>
    <ds:schemaRef ds:uri="03554260-3047-4fc6-8453-c7d49ec02e2a"/>
    <ds:schemaRef ds:uri="c86493c6-b0d9-4c23-be2c-31731e07b5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7B3C6E1-BD55-425C-AA2A-D5B3E9D9DA19}">
  <ds:schemaRefs>
    <ds:schemaRef ds:uri="03554260-3047-4fc6-8453-c7d49ec02e2a"/>
    <ds:schemaRef ds:uri="c86493c6-b0d9-4c23-be2c-31731e07b5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4464CB-3D48-442B-9107-E019DB63C7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TotalTime>
  <Words>3435</Words>
  <Application>Microsoft Office PowerPoint</Application>
  <PresentationFormat>Breedbeeld</PresentationFormat>
  <Paragraphs>645</Paragraphs>
  <Slides>67</Slides>
  <Notes>4</Notes>
  <HiddenSlides>2</HiddenSlides>
  <MMClips>0</MMClips>
  <ScaleCrop>false</ScaleCrop>
  <HeadingPairs>
    <vt:vector size="6" baseType="variant">
      <vt:variant>
        <vt:lpstr>Gebruikte lettertypen</vt:lpstr>
      </vt:variant>
      <vt:variant>
        <vt:i4>14</vt:i4>
      </vt:variant>
      <vt:variant>
        <vt:lpstr>Thema</vt:lpstr>
      </vt:variant>
      <vt:variant>
        <vt:i4>3</vt:i4>
      </vt:variant>
      <vt:variant>
        <vt:lpstr>Diatitels</vt:lpstr>
      </vt:variant>
      <vt:variant>
        <vt:i4>67</vt:i4>
      </vt:variant>
    </vt:vector>
  </HeadingPairs>
  <TitlesOfParts>
    <vt:vector size="84" baseType="lpstr">
      <vt:lpstr>Arial</vt:lpstr>
      <vt:lpstr>Calibri</vt:lpstr>
      <vt:lpstr>Calibri Light</vt:lpstr>
      <vt:lpstr>Futura PT Heavy</vt:lpstr>
      <vt:lpstr>Helvetica</vt:lpstr>
      <vt:lpstr>Helvetica Neue</vt:lpstr>
      <vt:lpstr>Helvetica Neue Medium</vt:lpstr>
      <vt:lpstr>Open Sans</vt:lpstr>
      <vt:lpstr>Open Sans Light</vt:lpstr>
      <vt:lpstr>Times New Roman</vt:lpstr>
      <vt:lpstr>Titillium</vt:lpstr>
      <vt:lpstr>Titillium Bd</vt:lpstr>
      <vt:lpstr>Wingdings</vt:lpstr>
      <vt:lpstr>Wingdings,Sans-Serif</vt:lpstr>
      <vt:lpstr>21_BasicWhite</vt:lpstr>
      <vt:lpstr>22_BasicWhite</vt:lpstr>
      <vt:lpstr>Kantoorthema</vt:lpstr>
      <vt:lpstr>PowerPoint-presentatie</vt:lpstr>
      <vt:lpstr>Huishoudelijke mededelingen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Versnellingsagenda</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Orin Tijsse Klasen</dc:creator>
  <cp:lastModifiedBy>Orin Tijsse Klasen</cp:lastModifiedBy>
  <cp:revision>7</cp:revision>
  <dcterms:created xsi:type="dcterms:W3CDTF">2023-10-02T08:32:10Z</dcterms:created>
  <dcterms:modified xsi:type="dcterms:W3CDTF">2023-10-19T09:23:33Z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0x010100B6309F05FD4EA24EB4AF967E34735821</vt:lpwstr>
  </property>
  <property fmtid="{D5CDD505-2E9C-101B-9397-08002B2CF9AE}" pid="3" name="MediaServiceImageTags">
    <vt:lpwstr/>
  </property>
</Properties>
</file>