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EA_54392A44.xml" ContentType="application/vnd.ms-powerpoint.comments+xml"/>
  <Override PartName="/ppt/comments/modernComment_1EB_F5978B2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479" r:id="rId5"/>
    <p:sldId id="482" r:id="rId6"/>
    <p:sldId id="483" r:id="rId7"/>
    <p:sldId id="484" r:id="rId8"/>
    <p:sldId id="485" r:id="rId9"/>
    <p:sldId id="486" r:id="rId10"/>
    <p:sldId id="487" r:id="rId11"/>
    <p:sldId id="488" r:id="rId12"/>
    <p:sldId id="489" r:id="rId13"/>
    <p:sldId id="490" r:id="rId14"/>
    <p:sldId id="491" r:id="rId15"/>
    <p:sldId id="492" r:id="rId16"/>
    <p:sldId id="493"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E37C5F-9BFD-C7B8-D181-6B8AB321CD67}" name="Josien Kruizinga" initials="JK" userId="S::josien.kruizinga@verbouwstromen.nu::56ba609f-d5ea-42ec-8597-b7232a60f3e8" providerId="AD"/>
  <p188:author id="{A6160568-83A8-28E1-8951-7AD29E3639D8}" name="s.wicht@sams-advies.nl" initials="s." userId="S::urn:spo:guest#s.wicht@sams-advies.nl::" providerId="AD"/>
  <p188:author id="{63C66787-4A92-9095-CB91-AF84782CC685}" name="Sjoerd Klijn Velderman" initials="SKV" userId="S::sjoerd.klijnvelderman@endule.nl::ffd07085-5502-41bd-b63d-c60da676947a" providerId="AD"/>
  <p188:author id="{AA24769D-C62D-487E-3E04-83CBFD36FD0A}" name="petie.slangen@minbzk.nl" initials="pe" userId="S::urn:spo:guest#petie.slangen@minbzk.nl::" providerId="AD"/>
  <p188:author id="{220905BE-9B3D-72A7-F2D4-B2E2BEC70FD1}" name="a.leeuw@aedes.nl" initials="a." userId="S::urn:spo:guest#a.leeuw@aedes.nl::"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E497D"/>
    <a:srgbClr val="FF32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99"/>
    <p:restoredTop sz="94628"/>
  </p:normalViewPr>
  <p:slideViewPr>
    <p:cSldViewPr snapToGrid="0">
      <p:cViewPr varScale="1">
        <p:scale>
          <a:sx n="183" d="100"/>
          <a:sy n="183" d="100"/>
        </p:scale>
        <p:origin x="848"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modernComment_1EA_54392A44.xml><?xml version="1.0" encoding="utf-8"?>
<p188:cmLst xmlns:a="http://schemas.openxmlformats.org/drawingml/2006/main" xmlns:r="http://schemas.openxmlformats.org/officeDocument/2006/relationships" xmlns:p188="http://schemas.microsoft.com/office/powerpoint/2018/8/main">
  <p188:cm id="{2F3DA14C-28C8-4485-BB66-AD31BFC26066}" authorId="{220905BE-9B3D-72A7-F2D4-B2E2BEC70FD1}" status="resolved" created="2023-02-01T14:11:38.818">
    <ac:txMkLst xmlns:ac="http://schemas.microsoft.com/office/drawing/2013/main/command">
      <pc:docMk xmlns:pc="http://schemas.microsoft.com/office/powerpoint/2013/main/command"/>
      <pc:sldMk xmlns:pc="http://schemas.microsoft.com/office/powerpoint/2013/main/command" cId="1413032516" sldId="490"/>
      <ac:spMk id="3" creationId="{93C43F48-4B73-99B8-2D48-59C42992FF9C}"/>
      <ac:txMk cp="62" len="10">
        <ac:context len="76" hash="537276750"/>
      </ac:txMk>
    </ac:txMkLst>
    <p188:pos x="5061185" y="846666"/>
    <p188:txBody>
      <a:bodyPr/>
      <a:lstStyle/>
      <a:p>
        <a:r>
          <a:rPr lang="nl-NL"/>
          <a:t>zit me wel af te vragen of hier niet hybride moet staan, want nu zeg je eigenlijk CO2 reductie kan veel sneller verlopen als corporaties meteen kiezen voor gasloos of hybride. 
De kern gaat toch over kansen/knelpunten rondom hybride?</a:t>
        </a:r>
      </a:p>
    </p188:txBody>
  </p188:cm>
  <p188:cm id="{733B83B6-D7C5-4E25-BAEC-95F698B927EC}" authorId="{AA24769D-C62D-487E-3E04-83CBFD36FD0A}" status="resolved" created="2023-02-01T15:58:58.190">
    <ac:deMkLst xmlns:ac="http://schemas.microsoft.com/office/drawing/2013/main/command">
      <pc:docMk xmlns:pc="http://schemas.microsoft.com/office/powerpoint/2013/main/command"/>
      <pc:sldMk xmlns:pc="http://schemas.microsoft.com/office/powerpoint/2013/main/command" cId="1413032516" sldId="490"/>
      <ac:spMk id="2" creationId="{C23C07B2-982E-16DF-B797-05776F0F2332}"/>
    </ac:deMkLst>
    <p188:txBody>
      <a:bodyPr/>
      <a:lstStyle/>
      <a:p>
        <a:r>
          <a:rPr lang="en-US"/>
          <a:t>dit is niet de centrale hypothese, zie ook de uitnodiging. En vraag voor ronde 1. We hoeven niet te checken of CO2-reductie sneller kan met een hybride warmtepomp, punt is we kansen missen bij de uitrol</a:t>
        </a:r>
      </a:p>
    </p188:txBody>
  </p188:cm>
</p188:cmLst>
</file>

<file path=ppt/comments/modernComment_1EB_F5978B21.xml><?xml version="1.0" encoding="utf-8"?>
<p188:cmLst xmlns:a="http://schemas.openxmlformats.org/drawingml/2006/main" xmlns:r="http://schemas.openxmlformats.org/officeDocument/2006/relationships" xmlns:p188="http://schemas.microsoft.com/office/powerpoint/2018/8/main">
  <p188:cm id="{EF0BF884-CADC-4F6F-9D1C-209537D9D1FD}" authorId="{220905BE-9B3D-72A7-F2D4-B2E2BEC70FD1}" status="resolved" created="2023-02-01T14:10:09.566">
    <pc:sldMkLst xmlns:pc="http://schemas.microsoft.com/office/powerpoint/2013/main/command">
      <pc:docMk/>
      <pc:sldMk cId="1262180211" sldId="469"/>
    </pc:sldMkLst>
    <p188:txBody>
      <a:bodyPr/>
      <a:lstStyle/>
      <a:p>
        <a:r>
          <a:rPr lang="nl-NL"/>
          <a:t>zou de stelling op deze slide nog even herhalen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F09C8E9-E23D-8691-C0B0-A964FD568F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811B0AE-841B-7189-B7C4-4726880D19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905274-3523-2C45-B11A-FF37A46511B1}" type="datetimeFigureOut">
              <a:rPr lang="nl-NL" smtClean="0"/>
              <a:t>23-02-2023</a:t>
            </a:fld>
            <a:endParaRPr lang="nl-NL"/>
          </a:p>
        </p:txBody>
      </p:sp>
      <p:sp>
        <p:nvSpPr>
          <p:cNvPr id="4" name="Tijdelijke aanduiding voor voettekst 3">
            <a:extLst>
              <a:ext uri="{FF2B5EF4-FFF2-40B4-BE49-F238E27FC236}">
                <a16:creationId xmlns:a16="http://schemas.microsoft.com/office/drawing/2014/main" id="{4B765589-EF6B-9FF5-50EB-502886CC74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0CA980F4-1753-7DF4-2BDC-7BDF425601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33A89-9092-9B45-8340-84B18A55E012}" type="slidenum">
              <a:rPr lang="nl-NL" smtClean="0"/>
              <a:t>‹nr.›</a:t>
            </a:fld>
            <a:endParaRPr lang="nl-NL"/>
          </a:p>
        </p:txBody>
      </p:sp>
    </p:spTree>
    <p:extLst>
      <p:ext uri="{BB962C8B-B14F-4D97-AF65-F5344CB8AC3E}">
        <p14:creationId xmlns:p14="http://schemas.microsoft.com/office/powerpoint/2010/main" val="177729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2DD66-C83C-4613-9180-1131A3F0B088}" type="datetimeFigureOut">
              <a:rPr lang="nl-NL" smtClean="0"/>
              <a:t>23-02-2023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AAE13-380D-4202-A121-2ADAC1793620}" type="slidenum">
              <a:rPr lang="nl-NL" smtClean="0"/>
              <a:t>‹nr.›</a:t>
            </a:fld>
            <a:endParaRPr lang="nl-NL"/>
          </a:p>
        </p:txBody>
      </p:sp>
    </p:spTree>
    <p:extLst>
      <p:ext uri="{BB962C8B-B14F-4D97-AF65-F5344CB8AC3E}">
        <p14:creationId xmlns:p14="http://schemas.microsoft.com/office/powerpoint/2010/main" val="388033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5A21C-9560-4377-A728-E2D11742940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AA64D66-93E4-43DA-B46C-60F10918CAB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7C45B0F-4FB4-44F2-B38D-C717AF94EB3F}"/>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a:extLst>
              <a:ext uri="{FF2B5EF4-FFF2-40B4-BE49-F238E27FC236}">
                <a16:creationId xmlns:a16="http://schemas.microsoft.com/office/drawing/2014/main" id="{40A3C081-3285-4409-8A8C-E4D96AE9A14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67A555BD-129B-4C3D-8CA1-C70DC5E5C669}"/>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
        <p:nvSpPr>
          <p:cNvPr id="7" name="Rechthoek 6">
            <a:extLst>
              <a:ext uri="{FF2B5EF4-FFF2-40B4-BE49-F238E27FC236}">
                <a16:creationId xmlns:a16="http://schemas.microsoft.com/office/drawing/2014/main" id="{275EA83F-626C-4A4F-8850-8D54FE17C7B7}"/>
              </a:ext>
            </a:extLst>
          </p:cNvPr>
          <p:cNvSpPr/>
          <p:nvPr userDrawn="1"/>
        </p:nvSpPr>
        <p:spPr>
          <a:xfrm>
            <a:off x="0" y="-73891"/>
            <a:ext cx="12598400" cy="709352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6477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E2AE1-7BB7-4095-B7A9-7DE852152B64}"/>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D503497-FDC6-413D-81E0-8ED24B64DD07}"/>
              </a:ext>
            </a:extLst>
          </p:cNvPr>
          <p:cNvSpPr>
            <a:spLocks noGrp="1"/>
          </p:cNvSpPr>
          <p:nvPr>
            <p:ph type="body" orient="vert" idx="1"/>
          </p:nvPr>
        </p:nvSpPr>
        <p:spPr>
          <a:xfrm>
            <a:off x="838200" y="1825625"/>
            <a:ext cx="10515600" cy="43513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EA00E4-C51E-473A-941F-AAD9FBF86D06}"/>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a:extLst>
              <a:ext uri="{FF2B5EF4-FFF2-40B4-BE49-F238E27FC236}">
                <a16:creationId xmlns:a16="http://schemas.microsoft.com/office/drawing/2014/main" id="{62DB45EF-6C70-40C7-BA13-8A7DF252C3B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65E2BA97-3646-48C5-BD7A-FE46556AAC17}"/>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393142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B76F5AE-6858-4CED-84A9-8119866369C3}"/>
              </a:ext>
            </a:extLst>
          </p:cNvPr>
          <p:cNvSpPr>
            <a:spLocks noGrp="1"/>
          </p:cNvSpPr>
          <p:nvPr>
            <p:ph type="title" orient="vert"/>
          </p:nvPr>
        </p:nvSpPr>
        <p:spPr>
          <a:xfrm>
            <a:off x="8724900" y="365125"/>
            <a:ext cx="2628900" cy="5811838"/>
          </a:xfrm>
          <a:prstGeom prst="rect">
            <a:avLst/>
          </a:prstGeo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D3C2339-4645-4930-A84F-B5FE3E7BBED0}"/>
              </a:ext>
            </a:extLst>
          </p:cNvPr>
          <p:cNvSpPr>
            <a:spLocks noGrp="1"/>
          </p:cNvSpPr>
          <p:nvPr>
            <p:ph type="body" orient="vert" idx="1"/>
          </p:nvPr>
        </p:nvSpPr>
        <p:spPr>
          <a:xfrm>
            <a:off x="838200" y="365125"/>
            <a:ext cx="7734300" cy="58118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B108F9-7B72-4F16-90C2-7AAAB237C3C0}"/>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a:extLst>
              <a:ext uri="{FF2B5EF4-FFF2-40B4-BE49-F238E27FC236}">
                <a16:creationId xmlns:a16="http://schemas.microsoft.com/office/drawing/2014/main" id="{6B15964A-AB09-4306-99CA-B7AEAB5C6D53}"/>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136E4425-FD6D-4819-A74C-38578BB1E33F}"/>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57793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5A21C-9560-4377-A728-E2D11742940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AA64D66-93E4-43DA-B46C-60F10918CAB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7C45B0F-4FB4-44F2-B38D-C717AF94EB3F}"/>
              </a:ext>
            </a:extLst>
          </p:cNvPr>
          <p:cNvSpPr>
            <a:spLocks noGrp="1"/>
          </p:cNvSpPr>
          <p:nvPr>
            <p:ph type="dt" sz="half" idx="10"/>
          </p:nvPr>
        </p:nvSpPr>
        <p:spPr>
          <a:xfrm>
            <a:off x="838200" y="6356350"/>
            <a:ext cx="2743200" cy="365125"/>
          </a:xfrm>
          <a:prstGeom prst="rect">
            <a:avLst/>
          </a:prstGeom>
        </p:spPr>
        <p:txBody>
          <a:bodyPr/>
          <a:lstStyle/>
          <a:p>
            <a:fld id="{8F6132DA-0268-4A29-A161-B83919BFC7B1}" type="datetimeFigureOut">
              <a:rPr lang="nl-NL" smtClean="0"/>
              <a:t>23-02-2023</a:t>
            </a:fld>
            <a:endParaRPr lang="nl-NL"/>
          </a:p>
        </p:txBody>
      </p:sp>
      <p:sp>
        <p:nvSpPr>
          <p:cNvPr id="5" name="Tijdelijke aanduiding voor voettekst 4">
            <a:extLst>
              <a:ext uri="{FF2B5EF4-FFF2-40B4-BE49-F238E27FC236}">
                <a16:creationId xmlns:a16="http://schemas.microsoft.com/office/drawing/2014/main" id="{40A3C081-3285-4409-8A8C-E4D96AE9A14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67A555BD-129B-4C3D-8CA1-C70DC5E5C669}"/>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
        <p:nvSpPr>
          <p:cNvPr id="7" name="Rechthoek 6">
            <a:extLst>
              <a:ext uri="{FF2B5EF4-FFF2-40B4-BE49-F238E27FC236}">
                <a16:creationId xmlns:a16="http://schemas.microsoft.com/office/drawing/2014/main" id="{275EA83F-626C-4A4F-8850-8D54FE17C7B7}"/>
              </a:ext>
            </a:extLst>
          </p:cNvPr>
          <p:cNvSpPr/>
          <p:nvPr userDrawn="1"/>
        </p:nvSpPr>
        <p:spPr>
          <a:xfrm>
            <a:off x="0" y="-73891"/>
            <a:ext cx="12598400" cy="709352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64771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5A21C-9560-4377-A728-E2D11742940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AA64D66-93E4-43DA-B46C-60F10918CAB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7C45B0F-4FB4-44F2-B38D-C717AF94EB3F}"/>
              </a:ext>
            </a:extLst>
          </p:cNvPr>
          <p:cNvSpPr>
            <a:spLocks noGrp="1"/>
          </p:cNvSpPr>
          <p:nvPr>
            <p:ph type="dt" sz="half" idx="10"/>
          </p:nvPr>
        </p:nvSpPr>
        <p:spPr>
          <a:xfrm>
            <a:off x="838200" y="6356350"/>
            <a:ext cx="2743200" cy="365125"/>
          </a:xfrm>
          <a:prstGeom prst="rect">
            <a:avLst/>
          </a:prstGeom>
        </p:spPr>
        <p:txBody>
          <a:bodyPr/>
          <a:lstStyle/>
          <a:p>
            <a:fld id="{8F6132DA-0268-4A29-A161-B83919BFC7B1}" type="datetimeFigureOut">
              <a:rPr lang="nl-NL" smtClean="0"/>
              <a:t>23-02-2023</a:t>
            </a:fld>
            <a:endParaRPr lang="nl-NL"/>
          </a:p>
        </p:txBody>
      </p:sp>
      <p:sp>
        <p:nvSpPr>
          <p:cNvPr id="5" name="Tijdelijke aanduiding voor voettekst 4">
            <a:extLst>
              <a:ext uri="{FF2B5EF4-FFF2-40B4-BE49-F238E27FC236}">
                <a16:creationId xmlns:a16="http://schemas.microsoft.com/office/drawing/2014/main" id="{40A3C081-3285-4409-8A8C-E4D96AE9A14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67A555BD-129B-4C3D-8CA1-C70DC5E5C669}"/>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
        <p:nvSpPr>
          <p:cNvPr id="7" name="Rechthoek 6">
            <a:extLst>
              <a:ext uri="{FF2B5EF4-FFF2-40B4-BE49-F238E27FC236}">
                <a16:creationId xmlns:a16="http://schemas.microsoft.com/office/drawing/2014/main" id="{275EA83F-626C-4A4F-8850-8D54FE17C7B7}"/>
              </a:ext>
            </a:extLst>
          </p:cNvPr>
          <p:cNvSpPr/>
          <p:nvPr userDrawn="1"/>
        </p:nvSpPr>
        <p:spPr>
          <a:xfrm>
            <a:off x="0" y="-73891"/>
            <a:ext cx="12598400" cy="709352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47832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BEE36-616C-434A-ADA2-C3BA417ED2A1}"/>
              </a:ext>
            </a:extLst>
          </p:cNvPr>
          <p:cNvSpPr>
            <a:spLocks noGrp="1"/>
          </p:cNvSpPr>
          <p:nvPr>
            <p:ph type="title"/>
          </p:nvPr>
        </p:nvSpPr>
        <p:spPr>
          <a:xfrm>
            <a:off x="838200" y="316345"/>
            <a:ext cx="10515600" cy="1325563"/>
          </a:xfrm>
          <a:prstGeom prst="rect">
            <a:avLst/>
          </a:prstGeom>
        </p:spPr>
        <p:txBody>
          <a:bodyPr/>
          <a:lstStyle>
            <a:lvl1pPr>
              <a:defRPr b="1">
                <a:solidFill>
                  <a:schemeClr val="accent1"/>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A636348B-DB53-41CE-8777-3B0B23FDF61F}"/>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202565-42DB-4A96-A9C2-17F18FF4DCCF}"/>
              </a:ext>
            </a:extLst>
          </p:cNvPr>
          <p:cNvSpPr>
            <a:spLocks noGrp="1"/>
          </p:cNvSpPr>
          <p:nvPr>
            <p:ph type="dt" sz="half" idx="10"/>
          </p:nvPr>
        </p:nvSpPr>
        <p:spPr>
          <a:xfrm>
            <a:off x="838200" y="6356350"/>
            <a:ext cx="2743200" cy="365125"/>
          </a:xfrm>
          <a:prstGeom prst="rect">
            <a:avLst/>
          </a:prstGeom>
        </p:spPr>
        <p:txBody>
          <a:bodyPr/>
          <a:lstStyle/>
          <a:p>
            <a:fld id="{8F6132DA-0268-4A29-A161-B83919BFC7B1}" type="datetimeFigureOut">
              <a:rPr lang="nl-NL" smtClean="0"/>
              <a:t>23-02-2023</a:t>
            </a:fld>
            <a:endParaRPr lang="nl-NL"/>
          </a:p>
        </p:txBody>
      </p:sp>
      <p:sp>
        <p:nvSpPr>
          <p:cNvPr id="5" name="Tijdelijke aanduiding voor voettekst 4">
            <a:extLst>
              <a:ext uri="{FF2B5EF4-FFF2-40B4-BE49-F238E27FC236}">
                <a16:creationId xmlns:a16="http://schemas.microsoft.com/office/drawing/2014/main" id="{484A5C6F-B35F-42D0-A212-803C8CEADCB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D6DF29AD-D4C8-412C-80E4-DB82856B205D}"/>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300385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3589C-8525-4222-83CD-8D590B041DC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23E289C-3E2A-4BE8-89AA-2A53F9D33A4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7625B51-E847-4EBF-98BE-C9D25BC1FB7E}"/>
              </a:ext>
            </a:extLst>
          </p:cNvPr>
          <p:cNvSpPr>
            <a:spLocks noGrp="1"/>
          </p:cNvSpPr>
          <p:nvPr>
            <p:ph type="dt" sz="half" idx="10"/>
          </p:nvPr>
        </p:nvSpPr>
        <p:spPr>
          <a:xfrm>
            <a:off x="838200" y="6356350"/>
            <a:ext cx="2743200" cy="365125"/>
          </a:xfrm>
          <a:prstGeom prst="rect">
            <a:avLst/>
          </a:prstGeom>
        </p:spPr>
        <p:txBody>
          <a:bodyPr/>
          <a:lstStyle/>
          <a:p>
            <a:fld id="{8F6132DA-0268-4A29-A161-B83919BFC7B1}" type="datetimeFigureOut">
              <a:rPr lang="nl-NL" smtClean="0"/>
              <a:t>23-02-2023</a:t>
            </a:fld>
            <a:endParaRPr lang="nl-NL"/>
          </a:p>
        </p:txBody>
      </p:sp>
      <p:sp>
        <p:nvSpPr>
          <p:cNvPr id="5" name="Tijdelijke aanduiding voor voettekst 4">
            <a:extLst>
              <a:ext uri="{FF2B5EF4-FFF2-40B4-BE49-F238E27FC236}">
                <a16:creationId xmlns:a16="http://schemas.microsoft.com/office/drawing/2014/main" id="{E884DAD1-A3DB-4758-B58F-7B89F366604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5F62FA72-84BE-49EF-ACBF-F85ABCA22DD5}"/>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3575685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DD351-D303-49F0-AEE2-3EE10CE23F24}"/>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C93399D-4B7D-4DD9-A5B6-7373893B47B0}"/>
              </a:ext>
            </a:extLst>
          </p:cNvPr>
          <p:cNvSpPr>
            <a:spLocks noGrp="1"/>
          </p:cNvSpPr>
          <p:nvPr>
            <p:ph sz="half" idx="1"/>
          </p:nvPr>
        </p:nvSpPr>
        <p:spPr>
          <a:xfrm>
            <a:off x="838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69123BE-13F0-4E99-8103-A7CC85C66639}"/>
              </a:ext>
            </a:extLst>
          </p:cNvPr>
          <p:cNvSpPr>
            <a:spLocks noGrp="1"/>
          </p:cNvSpPr>
          <p:nvPr>
            <p:ph sz="half" idx="2"/>
          </p:nvPr>
        </p:nvSpPr>
        <p:spPr>
          <a:xfrm>
            <a:off x="6172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CB3D4CC-1C9C-4A3F-8CF7-B930B752F71E}"/>
              </a:ext>
            </a:extLst>
          </p:cNvPr>
          <p:cNvSpPr>
            <a:spLocks noGrp="1"/>
          </p:cNvSpPr>
          <p:nvPr>
            <p:ph type="dt" sz="half" idx="10"/>
          </p:nvPr>
        </p:nvSpPr>
        <p:spPr>
          <a:xfrm>
            <a:off x="838200" y="6356350"/>
            <a:ext cx="2743200" cy="365125"/>
          </a:xfrm>
          <a:prstGeom prst="rect">
            <a:avLst/>
          </a:prstGeom>
        </p:spPr>
        <p:txBody>
          <a:bodyPr/>
          <a:lstStyle/>
          <a:p>
            <a:fld id="{8F6132DA-0268-4A29-A161-B83919BFC7B1}" type="datetimeFigureOut">
              <a:rPr lang="nl-NL" smtClean="0"/>
              <a:t>23-02-2023</a:t>
            </a:fld>
            <a:endParaRPr lang="nl-NL"/>
          </a:p>
        </p:txBody>
      </p:sp>
      <p:sp>
        <p:nvSpPr>
          <p:cNvPr id="6" name="Tijdelijke aanduiding voor voettekst 5">
            <a:extLst>
              <a:ext uri="{FF2B5EF4-FFF2-40B4-BE49-F238E27FC236}">
                <a16:creationId xmlns:a16="http://schemas.microsoft.com/office/drawing/2014/main" id="{C09D6B83-2DAD-4FD0-89A9-ECC45167DB95}"/>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5D5578DB-6614-4A60-8A1E-F0A41277D448}"/>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1672954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80F05-13D4-4FA2-BA2F-CF435056A282}"/>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09958BA-5885-46E2-A0FB-3172E5514E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5766FF0-66CC-4ECB-A4CC-C3616D133D2A}"/>
              </a:ext>
            </a:extLst>
          </p:cNvPr>
          <p:cNvSpPr>
            <a:spLocks noGrp="1"/>
          </p:cNvSpPr>
          <p:nvPr>
            <p:ph sz="half" idx="2"/>
          </p:nvPr>
        </p:nvSpPr>
        <p:spPr>
          <a:xfrm>
            <a:off x="839788" y="2505075"/>
            <a:ext cx="5157787"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33C3220-B5FA-4464-9672-8F306A23FB1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121BCDC-CF91-45FA-9942-F8BBF9A88E2F}"/>
              </a:ext>
            </a:extLst>
          </p:cNvPr>
          <p:cNvSpPr>
            <a:spLocks noGrp="1"/>
          </p:cNvSpPr>
          <p:nvPr>
            <p:ph sz="quarter" idx="4"/>
          </p:nvPr>
        </p:nvSpPr>
        <p:spPr>
          <a:xfrm>
            <a:off x="6172200" y="2505075"/>
            <a:ext cx="5183188"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62514F8-0A91-4DC5-8F31-8006F56281BA}"/>
              </a:ext>
            </a:extLst>
          </p:cNvPr>
          <p:cNvSpPr>
            <a:spLocks noGrp="1"/>
          </p:cNvSpPr>
          <p:nvPr>
            <p:ph type="dt" sz="half" idx="10"/>
          </p:nvPr>
        </p:nvSpPr>
        <p:spPr>
          <a:xfrm>
            <a:off x="838200" y="6356350"/>
            <a:ext cx="2743200" cy="365125"/>
          </a:xfrm>
          <a:prstGeom prst="rect">
            <a:avLst/>
          </a:prstGeom>
        </p:spPr>
        <p:txBody>
          <a:bodyPr/>
          <a:lstStyle/>
          <a:p>
            <a:fld id="{8F6132DA-0268-4A29-A161-B83919BFC7B1}" type="datetimeFigureOut">
              <a:rPr lang="nl-NL" smtClean="0"/>
              <a:t>23-02-2023</a:t>
            </a:fld>
            <a:endParaRPr lang="nl-NL"/>
          </a:p>
        </p:txBody>
      </p:sp>
      <p:sp>
        <p:nvSpPr>
          <p:cNvPr id="8" name="Tijdelijke aanduiding voor voettekst 7">
            <a:extLst>
              <a:ext uri="{FF2B5EF4-FFF2-40B4-BE49-F238E27FC236}">
                <a16:creationId xmlns:a16="http://schemas.microsoft.com/office/drawing/2014/main" id="{7E711F46-FC18-44D3-B764-FD76AD5D5A8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D92F905D-ECC0-4853-8DF3-379EC1542821}"/>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963487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C24AB-63F9-4761-BC2D-BBD456154528}"/>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C45543E-2149-4C09-B7DD-C419B3796985}"/>
              </a:ext>
            </a:extLst>
          </p:cNvPr>
          <p:cNvSpPr>
            <a:spLocks noGrp="1"/>
          </p:cNvSpPr>
          <p:nvPr>
            <p:ph type="dt" sz="half" idx="10"/>
          </p:nvPr>
        </p:nvSpPr>
        <p:spPr>
          <a:xfrm>
            <a:off x="838200" y="6356350"/>
            <a:ext cx="2743200" cy="365125"/>
          </a:xfrm>
          <a:prstGeom prst="rect">
            <a:avLst/>
          </a:prstGeom>
        </p:spPr>
        <p:txBody>
          <a:bodyPr/>
          <a:lstStyle/>
          <a:p>
            <a:fld id="{8F6132DA-0268-4A29-A161-B83919BFC7B1}" type="datetimeFigureOut">
              <a:rPr lang="nl-NL" smtClean="0"/>
              <a:t>23-02-2023</a:t>
            </a:fld>
            <a:endParaRPr lang="nl-NL"/>
          </a:p>
        </p:txBody>
      </p:sp>
      <p:sp>
        <p:nvSpPr>
          <p:cNvPr id="4" name="Tijdelijke aanduiding voor voettekst 3">
            <a:extLst>
              <a:ext uri="{FF2B5EF4-FFF2-40B4-BE49-F238E27FC236}">
                <a16:creationId xmlns:a16="http://schemas.microsoft.com/office/drawing/2014/main" id="{41407E25-61B8-45AF-B1E8-9F59720C3E4E}"/>
              </a:ext>
            </a:extLst>
          </p:cNvPr>
          <p:cNvSpPr>
            <a:spLocks noGrp="1"/>
          </p:cNvSpPr>
          <p:nvPr>
            <p:ph type="ftr" sz="quarter" idx="11"/>
          </p:nvPr>
        </p:nvSpPr>
        <p:spPr>
          <a:xfrm>
            <a:off x="4038600" y="6356349"/>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09AFE38B-FF5E-481D-A876-802063888B9C}"/>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916418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B548EF7-5705-4251-8F10-97710314830D}"/>
              </a:ext>
            </a:extLst>
          </p:cNvPr>
          <p:cNvSpPr>
            <a:spLocks noGrp="1"/>
          </p:cNvSpPr>
          <p:nvPr>
            <p:ph type="dt" sz="half" idx="10"/>
          </p:nvPr>
        </p:nvSpPr>
        <p:spPr>
          <a:xfrm>
            <a:off x="838200" y="6356350"/>
            <a:ext cx="2743200" cy="365125"/>
          </a:xfrm>
          <a:prstGeom prst="rect">
            <a:avLst/>
          </a:prstGeom>
        </p:spPr>
        <p:txBody>
          <a:bodyPr/>
          <a:lstStyle/>
          <a:p>
            <a:fld id="{8F6132DA-0268-4A29-A161-B83919BFC7B1}" type="datetimeFigureOut">
              <a:rPr lang="nl-NL" smtClean="0"/>
              <a:t>23-02-2023</a:t>
            </a:fld>
            <a:endParaRPr lang="nl-NL"/>
          </a:p>
        </p:txBody>
      </p:sp>
      <p:sp>
        <p:nvSpPr>
          <p:cNvPr id="3" name="Tijdelijke aanduiding voor voettekst 2">
            <a:extLst>
              <a:ext uri="{FF2B5EF4-FFF2-40B4-BE49-F238E27FC236}">
                <a16:creationId xmlns:a16="http://schemas.microsoft.com/office/drawing/2014/main" id="{1658D919-4A47-4560-B655-A4B9848931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Tree>
    <p:extLst>
      <p:ext uri="{BB962C8B-B14F-4D97-AF65-F5344CB8AC3E}">
        <p14:creationId xmlns:p14="http://schemas.microsoft.com/office/powerpoint/2010/main" val="168654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BEE36-616C-434A-ADA2-C3BA417ED2A1}"/>
              </a:ext>
            </a:extLst>
          </p:cNvPr>
          <p:cNvSpPr>
            <a:spLocks noGrp="1"/>
          </p:cNvSpPr>
          <p:nvPr>
            <p:ph type="title"/>
          </p:nvPr>
        </p:nvSpPr>
        <p:spPr>
          <a:xfrm>
            <a:off x="838200" y="316345"/>
            <a:ext cx="10515600" cy="1325563"/>
          </a:xfrm>
          <a:prstGeom prst="rect">
            <a:avLst/>
          </a:prstGeom>
        </p:spPr>
        <p:txBody>
          <a:bodyPr/>
          <a:lstStyle>
            <a:lvl1pPr>
              <a:defRPr b="1">
                <a:solidFill>
                  <a:schemeClr val="accent1"/>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A636348B-DB53-41CE-8777-3B0B23FDF61F}"/>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202565-42DB-4A96-A9C2-17F18FF4DCCF}"/>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a:extLst>
              <a:ext uri="{FF2B5EF4-FFF2-40B4-BE49-F238E27FC236}">
                <a16:creationId xmlns:a16="http://schemas.microsoft.com/office/drawing/2014/main" id="{484A5C6F-B35F-42D0-A212-803C8CEADCB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D6DF29AD-D4C8-412C-80E4-DB82856B205D}"/>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3003858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73AF7-2EDE-4868-BD5B-273B73B47B4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7B01248-9C53-4734-91DD-029563CECA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1B5901B-A418-4D99-BE09-6F41DBF46C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7759155-C39D-434E-938E-BDEDD0646137}"/>
              </a:ext>
            </a:extLst>
          </p:cNvPr>
          <p:cNvSpPr>
            <a:spLocks noGrp="1"/>
          </p:cNvSpPr>
          <p:nvPr>
            <p:ph type="dt" sz="half" idx="10"/>
          </p:nvPr>
        </p:nvSpPr>
        <p:spPr>
          <a:xfrm>
            <a:off x="838200" y="6356350"/>
            <a:ext cx="2743200" cy="365125"/>
          </a:xfrm>
          <a:prstGeom prst="rect">
            <a:avLst/>
          </a:prstGeom>
        </p:spPr>
        <p:txBody>
          <a:bodyPr/>
          <a:lstStyle/>
          <a:p>
            <a:fld id="{8F6132DA-0268-4A29-A161-B83919BFC7B1}" type="datetimeFigureOut">
              <a:rPr lang="nl-NL" smtClean="0"/>
              <a:t>23-02-2023</a:t>
            </a:fld>
            <a:endParaRPr lang="nl-NL"/>
          </a:p>
        </p:txBody>
      </p:sp>
      <p:sp>
        <p:nvSpPr>
          <p:cNvPr id="6" name="Tijdelijke aanduiding voor voettekst 5">
            <a:extLst>
              <a:ext uri="{FF2B5EF4-FFF2-40B4-BE49-F238E27FC236}">
                <a16:creationId xmlns:a16="http://schemas.microsoft.com/office/drawing/2014/main" id="{8B1A63D4-5DA7-420C-AEB5-6DD95A3D8D75}"/>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64CF1AB9-E227-4C60-81C7-E2BBE4CEF037}"/>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3259679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629CA-AA0A-4665-828C-D25F2E3F8B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0A5383D-BBE2-438F-AB11-1FC1481D124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98C669D-C899-4736-AE0E-0B2AE01A65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67B03E1-E743-476E-9D76-53E00D23E47C}"/>
              </a:ext>
            </a:extLst>
          </p:cNvPr>
          <p:cNvSpPr>
            <a:spLocks noGrp="1"/>
          </p:cNvSpPr>
          <p:nvPr>
            <p:ph type="dt" sz="half" idx="10"/>
          </p:nvPr>
        </p:nvSpPr>
        <p:spPr>
          <a:xfrm>
            <a:off x="838200" y="6356350"/>
            <a:ext cx="2743200" cy="365125"/>
          </a:xfrm>
          <a:prstGeom prst="rect">
            <a:avLst/>
          </a:prstGeom>
        </p:spPr>
        <p:txBody>
          <a:bodyPr/>
          <a:lstStyle/>
          <a:p>
            <a:fld id="{8F6132DA-0268-4A29-A161-B83919BFC7B1}" type="datetimeFigureOut">
              <a:rPr lang="nl-NL" smtClean="0"/>
              <a:t>23-02-2023</a:t>
            </a:fld>
            <a:endParaRPr lang="nl-NL"/>
          </a:p>
        </p:txBody>
      </p:sp>
      <p:sp>
        <p:nvSpPr>
          <p:cNvPr id="6" name="Tijdelijke aanduiding voor voettekst 5">
            <a:extLst>
              <a:ext uri="{FF2B5EF4-FFF2-40B4-BE49-F238E27FC236}">
                <a16:creationId xmlns:a16="http://schemas.microsoft.com/office/drawing/2014/main" id="{DDF5C6CC-7832-4F55-94AA-8A20833F5FF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43AD8DF5-B5D2-42C7-8DD8-88B669B06753}"/>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832705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E2AE1-7BB7-4095-B7A9-7DE852152B64}"/>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D503497-FDC6-413D-81E0-8ED24B64DD07}"/>
              </a:ext>
            </a:extLst>
          </p:cNvPr>
          <p:cNvSpPr>
            <a:spLocks noGrp="1"/>
          </p:cNvSpPr>
          <p:nvPr>
            <p:ph type="body" orient="vert" idx="1"/>
          </p:nvPr>
        </p:nvSpPr>
        <p:spPr>
          <a:xfrm>
            <a:off x="838200" y="1825625"/>
            <a:ext cx="10515600" cy="43513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EA00E4-C51E-473A-941F-AAD9FBF86D06}"/>
              </a:ext>
            </a:extLst>
          </p:cNvPr>
          <p:cNvSpPr>
            <a:spLocks noGrp="1"/>
          </p:cNvSpPr>
          <p:nvPr>
            <p:ph type="dt" sz="half" idx="10"/>
          </p:nvPr>
        </p:nvSpPr>
        <p:spPr>
          <a:xfrm>
            <a:off x="838200" y="6356350"/>
            <a:ext cx="2743200" cy="365125"/>
          </a:xfrm>
          <a:prstGeom prst="rect">
            <a:avLst/>
          </a:prstGeom>
        </p:spPr>
        <p:txBody>
          <a:bodyPr/>
          <a:lstStyle/>
          <a:p>
            <a:fld id="{8F6132DA-0268-4A29-A161-B83919BFC7B1}" type="datetimeFigureOut">
              <a:rPr lang="nl-NL" smtClean="0"/>
              <a:t>23-02-2023</a:t>
            </a:fld>
            <a:endParaRPr lang="nl-NL"/>
          </a:p>
        </p:txBody>
      </p:sp>
    </p:spTree>
    <p:extLst>
      <p:ext uri="{BB962C8B-B14F-4D97-AF65-F5344CB8AC3E}">
        <p14:creationId xmlns:p14="http://schemas.microsoft.com/office/powerpoint/2010/main" val="3931420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B76F5AE-6858-4CED-84A9-8119866369C3}"/>
              </a:ext>
            </a:extLst>
          </p:cNvPr>
          <p:cNvSpPr>
            <a:spLocks noGrp="1"/>
          </p:cNvSpPr>
          <p:nvPr>
            <p:ph type="title" orient="vert"/>
          </p:nvPr>
        </p:nvSpPr>
        <p:spPr>
          <a:xfrm>
            <a:off x="8724900" y="365125"/>
            <a:ext cx="2628900" cy="5811838"/>
          </a:xfrm>
          <a:prstGeom prst="rect">
            <a:avLst/>
          </a:prstGeo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D3C2339-4645-4930-A84F-B5FE3E7BBED0}"/>
              </a:ext>
            </a:extLst>
          </p:cNvPr>
          <p:cNvSpPr>
            <a:spLocks noGrp="1"/>
          </p:cNvSpPr>
          <p:nvPr>
            <p:ph type="body" orient="vert" idx="1"/>
          </p:nvPr>
        </p:nvSpPr>
        <p:spPr>
          <a:xfrm>
            <a:off x="838200" y="365125"/>
            <a:ext cx="7734300" cy="58118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B108F9-7B72-4F16-90C2-7AAAB237C3C0}"/>
              </a:ext>
            </a:extLst>
          </p:cNvPr>
          <p:cNvSpPr>
            <a:spLocks noGrp="1"/>
          </p:cNvSpPr>
          <p:nvPr>
            <p:ph type="dt" sz="half" idx="10"/>
          </p:nvPr>
        </p:nvSpPr>
        <p:spPr>
          <a:xfrm>
            <a:off x="838200" y="6356350"/>
            <a:ext cx="2743200" cy="365125"/>
          </a:xfrm>
          <a:prstGeom prst="rect">
            <a:avLst/>
          </a:prstGeom>
        </p:spPr>
        <p:txBody>
          <a:bodyPr/>
          <a:lstStyle/>
          <a:p>
            <a:fld id="{8F6132DA-0268-4A29-A161-B83919BFC7B1}" type="datetimeFigureOut">
              <a:rPr lang="nl-NL" smtClean="0"/>
              <a:t>23-02-2023</a:t>
            </a:fld>
            <a:endParaRPr lang="nl-NL"/>
          </a:p>
        </p:txBody>
      </p:sp>
      <p:sp>
        <p:nvSpPr>
          <p:cNvPr id="5" name="Tijdelijke aanduiding voor voettekst 4">
            <a:extLst>
              <a:ext uri="{FF2B5EF4-FFF2-40B4-BE49-F238E27FC236}">
                <a16:creationId xmlns:a16="http://schemas.microsoft.com/office/drawing/2014/main" id="{6B15964A-AB09-4306-99CA-B7AEAB5C6D53}"/>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136E4425-FD6D-4819-A74C-38578BB1E33F}"/>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57793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3589C-8525-4222-83CD-8D590B041DC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23E289C-3E2A-4BE8-89AA-2A53F9D33A4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7625B51-E847-4EBF-98BE-C9D25BC1FB7E}"/>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a:extLst>
              <a:ext uri="{FF2B5EF4-FFF2-40B4-BE49-F238E27FC236}">
                <a16:creationId xmlns:a16="http://schemas.microsoft.com/office/drawing/2014/main" id="{E884DAD1-A3DB-4758-B58F-7B89F366604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5F62FA72-84BE-49EF-ACBF-F85ABCA22DD5}"/>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357568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DD351-D303-49F0-AEE2-3EE10CE23F24}"/>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C93399D-4B7D-4DD9-A5B6-7373893B47B0}"/>
              </a:ext>
            </a:extLst>
          </p:cNvPr>
          <p:cNvSpPr>
            <a:spLocks noGrp="1"/>
          </p:cNvSpPr>
          <p:nvPr>
            <p:ph sz="half" idx="1"/>
          </p:nvPr>
        </p:nvSpPr>
        <p:spPr>
          <a:xfrm>
            <a:off x="838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69123BE-13F0-4E99-8103-A7CC85C66639}"/>
              </a:ext>
            </a:extLst>
          </p:cNvPr>
          <p:cNvSpPr>
            <a:spLocks noGrp="1"/>
          </p:cNvSpPr>
          <p:nvPr>
            <p:ph sz="half" idx="2"/>
          </p:nvPr>
        </p:nvSpPr>
        <p:spPr>
          <a:xfrm>
            <a:off x="6172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CB3D4CC-1C9C-4A3F-8CF7-B930B752F71E}"/>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6" name="Tijdelijke aanduiding voor voettekst 5">
            <a:extLst>
              <a:ext uri="{FF2B5EF4-FFF2-40B4-BE49-F238E27FC236}">
                <a16:creationId xmlns:a16="http://schemas.microsoft.com/office/drawing/2014/main" id="{C09D6B83-2DAD-4FD0-89A9-ECC45167DB95}"/>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5D5578DB-6614-4A60-8A1E-F0A41277D448}"/>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167295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80F05-13D4-4FA2-BA2F-CF435056A282}"/>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09958BA-5885-46E2-A0FB-3172E5514E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5766FF0-66CC-4ECB-A4CC-C3616D133D2A}"/>
              </a:ext>
            </a:extLst>
          </p:cNvPr>
          <p:cNvSpPr>
            <a:spLocks noGrp="1"/>
          </p:cNvSpPr>
          <p:nvPr>
            <p:ph sz="half" idx="2"/>
          </p:nvPr>
        </p:nvSpPr>
        <p:spPr>
          <a:xfrm>
            <a:off x="839788" y="2505075"/>
            <a:ext cx="5157787"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33C3220-B5FA-4464-9672-8F306A23FB1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121BCDC-CF91-45FA-9942-F8BBF9A88E2F}"/>
              </a:ext>
            </a:extLst>
          </p:cNvPr>
          <p:cNvSpPr>
            <a:spLocks noGrp="1"/>
          </p:cNvSpPr>
          <p:nvPr>
            <p:ph sz="quarter" idx="4"/>
          </p:nvPr>
        </p:nvSpPr>
        <p:spPr>
          <a:xfrm>
            <a:off x="6172200" y="2505075"/>
            <a:ext cx="5183188"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62514F8-0A91-4DC5-8F31-8006F56281BA}"/>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8" name="Tijdelijke aanduiding voor voettekst 7">
            <a:extLst>
              <a:ext uri="{FF2B5EF4-FFF2-40B4-BE49-F238E27FC236}">
                <a16:creationId xmlns:a16="http://schemas.microsoft.com/office/drawing/2014/main" id="{7E711F46-FC18-44D3-B764-FD76AD5D5A8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D92F905D-ECC0-4853-8DF3-379EC1542821}"/>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96348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C24AB-63F9-4761-BC2D-BBD456154528}"/>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Tree>
    <p:extLst>
      <p:ext uri="{BB962C8B-B14F-4D97-AF65-F5344CB8AC3E}">
        <p14:creationId xmlns:p14="http://schemas.microsoft.com/office/powerpoint/2010/main" val="91641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B548EF7-5705-4251-8F10-97710314830D}"/>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3" name="Tijdelijke aanduiding voor voettekst 2">
            <a:extLst>
              <a:ext uri="{FF2B5EF4-FFF2-40B4-BE49-F238E27FC236}">
                <a16:creationId xmlns:a16="http://schemas.microsoft.com/office/drawing/2014/main" id="{1658D919-4A47-4560-B655-A4B9848931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F9AB3429-D60C-4D0A-8F75-714C0E20CACD}"/>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168654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73AF7-2EDE-4868-BD5B-273B73B47B4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7B01248-9C53-4734-91DD-029563CECA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1B5901B-A418-4D99-BE09-6F41DBF46C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7759155-C39D-434E-938E-BDEDD0646137}"/>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6" name="Tijdelijke aanduiding voor voettekst 5">
            <a:extLst>
              <a:ext uri="{FF2B5EF4-FFF2-40B4-BE49-F238E27FC236}">
                <a16:creationId xmlns:a16="http://schemas.microsoft.com/office/drawing/2014/main" id="{8B1A63D4-5DA7-420C-AEB5-6DD95A3D8D75}"/>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64CF1AB9-E227-4C60-81C7-E2BBE4CEF037}"/>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325967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629CA-AA0A-4665-828C-D25F2E3F8B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0A5383D-BBE2-438F-AB11-1FC1481D124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98C669D-C899-4736-AE0E-0B2AE01A65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67B03E1-E743-476E-9D76-53E00D23E47C}"/>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6" name="Tijdelijke aanduiding voor voettekst 5">
            <a:extLst>
              <a:ext uri="{FF2B5EF4-FFF2-40B4-BE49-F238E27FC236}">
                <a16:creationId xmlns:a16="http://schemas.microsoft.com/office/drawing/2014/main" id="{DDF5C6CC-7832-4F55-94AA-8A20833F5FF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43AD8DF5-B5D2-42C7-8DD8-88B669B06753}"/>
              </a:ext>
            </a:extLst>
          </p:cNvPr>
          <p:cNvSpPr>
            <a:spLocks noGrp="1"/>
          </p:cNvSpPr>
          <p:nvPr>
            <p:ph type="sldNum" sz="quarter" idx="12"/>
          </p:nvPr>
        </p:nvSpPr>
        <p:spPr>
          <a:xfrm>
            <a:off x="8610600" y="6356350"/>
            <a:ext cx="2743200" cy="365125"/>
          </a:xfrm>
          <a:prstGeom prst="rect">
            <a:avLst/>
          </a:prstGeom>
        </p:spPr>
        <p:txBody>
          <a:bodyPr/>
          <a:lstStyle/>
          <a:p>
            <a:fld id="{6477567C-16B1-4F69-9A45-999A8C0E5BE0}" type="slidenum">
              <a:rPr lang="nl-NL" smtClean="0"/>
              <a:t>‹nr.›</a:t>
            </a:fld>
            <a:endParaRPr lang="nl-NL"/>
          </a:p>
        </p:txBody>
      </p:sp>
    </p:spTree>
    <p:extLst>
      <p:ext uri="{BB962C8B-B14F-4D97-AF65-F5344CB8AC3E}">
        <p14:creationId xmlns:p14="http://schemas.microsoft.com/office/powerpoint/2010/main" val="83270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F3B6E66-B5A7-43AA-ABEB-4BFFA4C3CF7B}"/>
              </a:ext>
            </a:extLst>
          </p:cNvPr>
          <p:cNvSpPr txBox="1"/>
          <p:nvPr userDrawn="1"/>
        </p:nvSpPr>
        <p:spPr>
          <a:xfrm>
            <a:off x="3639128" y="6225310"/>
            <a:ext cx="7924800" cy="369332"/>
          </a:xfrm>
          <a:prstGeom prst="rect">
            <a:avLst/>
          </a:prstGeom>
          <a:noFill/>
        </p:spPr>
        <p:txBody>
          <a:bodyPr wrap="square" rtlCol="0">
            <a:spAutoFit/>
          </a:bodyPr>
          <a:lstStyle/>
          <a:p>
            <a:pPr algn="r"/>
            <a:r>
              <a:rPr lang="nl-NL">
                <a:solidFill>
                  <a:schemeClr val="accent1"/>
                </a:solidFill>
              </a:rPr>
              <a:t>H4. Vraag organiseren – sociale- en vrije sector huur – ophalen bij stakeholders</a:t>
            </a:r>
          </a:p>
        </p:txBody>
      </p:sp>
    </p:spTree>
    <p:extLst>
      <p:ext uri="{BB962C8B-B14F-4D97-AF65-F5344CB8AC3E}">
        <p14:creationId xmlns:p14="http://schemas.microsoft.com/office/powerpoint/2010/main" val="17928407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49" r:id="rId12"/>
    <p:sldLayoutId id="2147483696" r:id="rId13"/>
    <p:sldLayoutId id="2147483650" r:id="rId14"/>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EA_54392A4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EB_F5978B2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C07B2-982E-16DF-B797-05776F0F2332}"/>
              </a:ext>
            </a:extLst>
          </p:cNvPr>
          <p:cNvSpPr>
            <a:spLocks noGrp="1"/>
          </p:cNvSpPr>
          <p:nvPr>
            <p:ph type="title"/>
          </p:nvPr>
        </p:nvSpPr>
        <p:spPr>
          <a:xfrm>
            <a:off x="838199" y="504972"/>
            <a:ext cx="10515600" cy="1325563"/>
          </a:xfrm>
          <a:prstGeom prst="rect">
            <a:avLst/>
          </a:prstGeom>
        </p:spPr>
        <p:txBody>
          <a:bodyPr vert="horz" lIns="91440" tIns="45720" rIns="91440" bIns="45720" rtlCol="0" anchor="b">
            <a:normAutofit fontScale="90000"/>
          </a:bodyPr>
          <a:lstStyle/>
          <a:p>
            <a:pPr algn="ctr"/>
            <a:r>
              <a:rPr lang="en-US" sz="5400" kern="1200" dirty="0" err="1">
                <a:solidFill>
                  <a:schemeClr val="accent1"/>
                </a:solidFill>
                <a:latin typeface="Arial" panose="020B0604020202020204" pitchFamily="34" charset="0"/>
                <a:cs typeface="Arial" panose="020B0604020202020204" pitchFamily="34" charset="0"/>
              </a:rPr>
              <a:t>Rondetafel</a:t>
            </a:r>
            <a:r>
              <a:rPr lang="en-US" sz="5400" kern="1200" dirty="0">
                <a:solidFill>
                  <a:schemeClr val="accent1"/>
                </a:solidFill>
                <a:latin typeface="Arial" panose="020B0604020202020204" pitchFamily="34" charset="0"/>
                <a:cs typeface="Arial" panose="020B0604020202020204" pitchFamily="34" charset="0"/>
              </a:rPr>
              <a:t> </a:t>
            </a:r>
            <a:r>
              <a:rPr lang="en-US" sz="5400" kern="1200" dirty="0" err="1">
                <a:solidFill>
                  <a:schemeClr val="accent1"/>
                </a:solidFill>
                <a:latin typeface="Arial" panose="020B0604020202020204" pitchFamily="34" charset="0"/>
                <a:cs typeface="Arial" panose="020B0604020202020204" pitchFamily="34" charset="0"/>
              </a:rPr>
              <a:t>warmtepompen</a:t>
            </a:r>
            <a:r>
              <a:rPr lang="en-US" sz="5400" kern="1200" dirty="0">
                <a:solidFill>
                  <a:schemeClr val="accent1"/>
                </a:solidFill>
                <a:latin typeface="Arial" panose="020B0604020202020204" pitchFamily="34" charset="0"/>
                <a:cs typeface="Arial" panose="020B0604020202020204" pitchFamily="34" charset="0"/>
              </a:rPr>
              <a:t> en </a:t>
            </a:r>
            <a:r>
              <a:rPr lang="en-US" sz="5400" kern="1200" dirty="0" err="1">
                <a:solidFill>
                  <a:schemeClr val="accent1"/>
                </a:solidFill>
                <a:latin typeface="Arial" panose="020B0604020202020204" pitchFamily="34" charset="0"/>
                <a:cs typeface="Arial" panose="020B0604020202020204" pitchFamily="34" charset="0"/>
              </a:rPr>
              <a:t>woningcorporaties</a:t>
            </a:r>
            <a:endParaRPr lang="en-US" sz="2700" kern="1200" dirty="0">
              <a:solidFill>
                <a:schemeClr val="accent1"/>
              </a:solidFill>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FD813507-C232-9132-A9FB-E1B591BD5BF6}"/>
              </a:ext>
            </a:extLst>
          </p:cNvPr>
          <p:cNvSpPr txBox="1"/>
          <p:nvPr/>
        </p:nvSpPr>
        <p:spPr>
          <a:xfrm>
            <a:off x="1644465" y="6276975"/>
            <a:ext cx="1520006" cy="369332"/>
          </a:xfrm>
          <a:prstGeom prst="rect">
            <a:avLst/>
          </a:prstGeom>
          <a:noFill/>
        </p:spPr>
        <p:txBody>
          <a:bodyPr wrap="square">
            <a:spAutoFit/>
          </a:bodyPr>
          <a:lstStyle/>
          <a:p>
            <a:r>
              <a:rPr lang="en-US" sz="1800" kern="1200" dirty="0">
                <a:solidFill>
                  <a:schemeClr val="accent1"/>
                </a:solidFill>
                <a:latin typeface="Arial" panose="020B0604020202020204" pitchFamily="34" charset="0"/>
                <a:cs typeface="Arial" panose="020B0604020202020204" pitchFamily="34" charset="0"/>
              </a:rPr>
              <a:t>08-02-2023</a:t>
            </a:r>
            <a:endParaRPr lang="nl-NL" dirty="0"/>
          </a:p>
        </p:txBody>
      </p:sp>
    </p:spTree>
    <p:extLst>
      <p:ext uri="{BB962C8B-B14F-4D97-AF65-F5344CB8AC3E}">
        <p14:creationId xmlns:p14="http://schemas.microsoft.com/office/powerpoint/2010/main" val="2644464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C07B2-982E-16DF-B797-05776F0F2332}"/>
              </a:ext>
            </a:extLst>
          </p:cNvPr>
          <p:cNvSpPr>
            <a:spLocks noGrp="1"/>
          </p:cNvSpPr>
          <p:nvPr>
            <p:ph type="ctrTitle"/>
          </p:nvPr>
        </p:nvSpPr>
        <p:spPr/>
        <p:txBody>
          <a:bodyPr lIns="91440" tIns="45720" rIns="91440" bIns="45720" anchor="b"/>
          <a:lstStyle/>
          <a:p>
            <a:r>
              <a:rPr lang="nl-NL" b="1" dirty="0">
                <a:solidFill>
                  <a:schemeClr val="bg1"/>
                </a:solidFill>
                <a:latin typeface="Arial" panose="020B0604020202020204" pitchFamily="34" charset="0"/>
                <a:cs typeface="Arial" panose="020B0604020202020204" pitchFamily="34" charset="0"/>
              </a:rPr>
              <a:t>Centrale vraag</a:t>
            </a:r>
          </a:p>
        </p:txBody>
      </p:sp>
      <p:sp>
        <p:nvSpPr>
          <p:cNvPr id="3" name="Ondertitel 2">
            <a:extLst>
              <a:ext uri="{FF2B5EF4-FFF2-40B4-BE49-F238E27FC236}">
                <a16:creationId xmlns:a16="http://schemas.microsoft.com/office/drawing/2014/main" id="{93C43F48-4B73-99B8-2D48-59C42992FF9C}"/>
              </a:ext>
            </a:extLst>
          </p:cNvPr>
          <p:cNvSpPr>
            <a:spLocks noGrp="1"/>
          </p:cNvSpPr>
          <p:nvPr>
            <p:ph type="subTitle" idx="1"/>
          </p:nvPr>
        </p:nvSpPr>
        <p:spPr/>
        <p:txBody>
          <a:bodyPr lIns="91440" tIns="45720" rIns="91440" bIns="45720" anchor="t"/>
          <a:lstStyle/>
          <a:p>
            <a:r>
              <a:rPr lang="nl-NL" dirty="0">
                <a:solidFill>
                  <a:schemeClr val="bg1"/>
                </a:solidFill>
                <a:latin typeface="Arial" panose="020B0604020202020204" pitchFamily="34" charset="0"/>
                <a:ea typeface="+mn-lt"/>
                <a:cs typeface="Arial" panose="020B0604020202020204" pitchFamily="34" charset="0"/>
              </a:rPr>
              <a:t>“Welke kansen laten we liggen in de opschaling van </a:t>
            </a:r>
          </a:p>
          <a:p>
            <a:r>
              <a:rPr lang="nl-NL" dirty="0">
                <a:solidFill>
                  <a:schemeClr val="bg1"/>
                </a:solidFill>
                <a:latin typeface="Arial" panose="020B0604020202020204" pitchFamily="34" charset="0"/>
                <a:ea typeface="+mn-lt"/>
                <a:cs typeface="Arial" panose="020B0604020202020204" pitchFamily="34" charset="0"/>
              </a:rPr>
              <a:t>(hybride) warmtepomp?”</a:t>
            </a:r>
          </a:p>
          <a:p>
            <a:endParaRPr lang="nl-NL" dirty="0">
              <a:solidFill>
                <a:schemeClr val="bg1"/>
              </a:solidFill>
              <a:ea typeface="+mn-lt"/>
              <a:cs typeface="+mn-lt"/>
            </a:endParaRPr>
          </a:p>
        </p:txBody>
      </p:sp>
    </p:spTree>
    <p:extLst>
      <p:ext uri="{BB962C8B-B14F-4D97-AF65-F5344CB8AC3E}">
        <p14:creationId xmlns:p14="http://schemas.microsoft.com/office/powerpoint/2010/main" val="141303251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C07B2-982E-16DF-B797-05776F0F2332}"/>
              </a:ext>
            </a:extLst>
          </p:cNvPr>
          <p:cNvSpPr>
            <a:spLocks noGrp="1"/>
          </p:cNvSpPr>
          <p:nvPr>
            <p:ph type="ctrTitle"/>
          </p:nvPr>
        </p:nvSpPr>
        <p:spPr/>
        <p:txBody>
          <a:bodyPr lIns="91440" tIns="45720" rIns="91440" bIns="45720" anchor="b"/>
          <a:lstStyle/>
          <a:p>
            <a:r>
              <a:rPr lang="nl-NL" b="1" dirty="0">
                <a:solidFill>
                  <a:schemeClr val="bg1"/>
                </a:solidFill>
                <a:latin typeface="Arial" panose="020B0604020202020204" pitchFamily="34" charset="0"/>
                <a:cs typeface="Arial" panose="020B0604020202020204" pitchFamily="34" charset="0"/>
              </a:rPr>
              <a:t>Ronde 1</a:t>
            </a:r>
          </a:p>
        </p:txBody>
      </p:sp>
      <p:sp>
        <p:nvSpPr>
          <p:cNvPr id="3" name="Ondertitel 2">
            <a:extLst>
              <a:ext uri="{FF2B5EF4-FFF2-40B4-BE49-F238E27FC236}">
                <a16:creationId xmlns:a16="http://schemas.microsoft.com/office/drawing/2014/main" id="{93C43F48-4B73-99B8-2D48-59C42992FF9C}"/>
              </a:ext>
            </a:extLst>
          </p:cNvPr>
          <p:cNvSpPr>
            <a:spLocks noGrp="1"/>
          </p:cNvSpPr>
          <p:nvPr>
            <p:ph type="subTitle" idx="1"/>
          </p:nvPr>
        </p:nvSpPr>
        <p:spPr/>
        <p:txBody>
          <a:bodyPr lIns="91440" tIns="45720" rIns="91440" bIns="45720" anchor="t"/>
          <a:lstStyle/>
          <a:p>
            <a:r>
              <a:rPr lang="nl-NL" dirty="0">
                <a:solidFill>
                  <a:schemeClr val="bg1"/>
                </a:solidFill>
                <a:latin typeface="Arial" panose="020B0604020202020204" pitchFamily="34" charset="0"/>
                <a:cs typeface="Arial" panose="020B0604020202020204" pitchFamily="34" charset="0"/>
              </a:rPr>
              <a:t>Verkennen</a:t>
            </a:r>
          </a:p>
        </p:txBody>
      </p:sp>
      <p:sp>
        <p:nvSpPr>
          <p:cNvPr id="5" name="Tekstvak 4">
            <a:extLst>
              <a:ext uri="{FF2B5EF4-FFF2-40B4-BE49-F238E27FC236}">
                <a16:creationId xmlns:a16="http://schemas.microsoft.com/office/drawing/2014/main" id="{88D97611-3B4B-095C-A895-76AD1549E3E5}"/>
              </a:ext>
            </a:extLst>
          </p:cNvPr>
          <p:cNvSpPr txBox="1"/>
          <p:nvPr/>
        </p:nvSpPr>
        <p:spPr>
          <a:xfrm>
            <a:off x="836910" y="4429919"/>
            <a:ext cx="10817816" cy="1200329"/>
          </a:xfrm>
          <a:prstGeom prst="rect">
            <a:avLst/>
          </a:prstGeom>
          <a:noFill/>
        </p:spPr>
        <p:txBody>
          <a:bodyPr wrap="square">
            <a:spAutoFit/>
          </a:bodyPr>
          <a:lstStyle/>
          <a:p>
            <a:pPr algn="ctr"/>
            <a:r>
              <a:rPr lang="nl-NL" sz="2400" b="0" i="0" u="none" strike="noStrike" dirty="0">
                <a:solidFill>
                  <a:schemeClr val="bg1"/>
                </a:solidFill>
                <a:effectLst/>
                <a:latin typeface="Arial" panose="020B0604020202020204" pitchFamily="34" charset="0"/>
                <a:cs typeface="Arial" panose="020B0604020202020204" pitchFamily="34" charset="0"/>
              </a:rPr>
              <a:t>Welke overwegingen spelen in de organisaties van de tafelgasten</a:t>
            </a:r>
            <a:r>
              <a:rPr lang="nl-NL" sz="2400" dirty="0">
                <a:solidFill>
                  <a:schemeClr val="bg1"/>
                </a:solidFill>
                <a:latin typeface="Arial" panose="020B0604020202020204" pitchFamily="34" charset="0"/>
                <a:cs typeface="Arial" panose="020B0604020202020204" pitchFamily="34" charset="0"/>
              </a:rPr>
              <a:t> </a:t>
            </a:r>
          </a:p>
          <a:p>
            <a:pPr algn="ctr"/>
            <a:r>
              <a:rPr lang="nl-NL" sz="2400" b="0" i="0" u="none" strike="noStrike" dirty="0">
                <a:solidFill>
                  <a:schemeClr val="bg1"/>
                </a:solidFill>
                <a:effectLst/>
                <a:latin typeface="Arial" panose="020B0604020202020204" pitchFamily="34" charset="0"/>
                <a:cs typeface="Arial" panose="020B0604020202020204" pitchFamily="34" charset="0"/>
              </a:rPr>
              <a:t>(thematiek: techniek, financieel, capaciteit, wet- en regelgeving)? </a:t>
            </a:r>
          </a:p>
          <a:p>
            <a:pPr algn="ctr"/>
            <a:r>
              <a:rPr lang="nl-NL" sz="2400" b="0" i="0" u="none" strike="noStrike" dirty="0">
                <a:solidFill>
                  <a:schemeClr val="bg1"/>
                </a:solidFill>
                <a:effectLst/>
                <a:latin typeface="Arial" panose="020B0604020202020204" pitchFamily="34" charset="0"/>
                <a:cs typeface="Arial" panose="020B0604020202020204" pitchFamily="34" charset="0"/>
              </a:rPr>
              <a:t>Wat zijn de belemmeringen? Waar laten we kansen liggen?</a:t>
            </a:r>
            <a:endParaRPr lang="nl-NL" sz="2400" dirty="0">
              <a:solidFill>
                <a:schemeClr val="bg1"/>
              </a:solidFill>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5F763A00-629F-2D68-3E8C-19ACABB380D0}"/>
              </a:ext>
            </a:extLst>
          </p:cNvPr>
          <p:cNvSpPr txBox="1"/>
          <p:nvPr/>
        </p:nvSpPr>
        <p:spPr>
          <a:xfrm>
            <a:off x="3095425" y="1122363"/>
            <a:ext cx="6300786" cy="646331"/>
          </a:xfrm>
          <a:prstGeom prst="rect">
            <a:avLst/>
          </a:prstGeom>
          <a:noFill/>
        </p:spPr>
        <p:txBody>
          <a:bodyPr wrap="square">
            <a:spAutoFit/>
          </a:bodyPr>
          <a:lstStyle/>
          <a:p>
            <a:pPr algn="ctr"/>
            <a:r>
              <a:rPr lang="nl-NL" i="1" dirty="0">
                <a:solidFill>
                  <a:schemeClr val="bg1"/>
                </a:solidFill>
                <a:latin typeface="Arial" panose="020B0604020202020204" pitchFamily="34" charset="0"/>
                <a:ea typeface="+mn-lt"/>
                <a:cs typeface="Arial" panose="020B0604020202020204" pitchFamily="34" charset="0"/>
              </a:rPr>
              <a:t>“Welke kansen laten we liggen in de opschaling van (hybride) warmtepomp?”</a:t>
            </a:r>
          </a:p>
        </p:txBody>
      </p:sp>
    </p:spTree>
    <p:extLst>
      <p:ext uri="{BB962C8B-B14F-4D97-AF65-F5344CB8AC3E}">
        <p14:creationId xmlns:p14="http://schemas.microsoft.com/office/powerpoint/2010/main" val="4120349473"/>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C07B2-982E-16DF-B797-05776F0F2332}"/>
              </a:ext>
            </a:extLst>
          </p:cNvPr>
          <p:cNvSpPr>
            <a:spLocks noGrp="1"/>
          </p:cNvSpPr>
          <p:nvPr>
            <p:ph type="ctrTitle"/>
          </p:nvPr>
        </p:nvSpPr>
        <p:spPr/>
        <p:txBody>
          <a:bodyPr lIns="91440" tIns="45720" rIns="91440" bIns="45720" anchor="b"/>
          <a:lstStyle/>
          <a:p>
            <a:r>
              <a:rPr lang="nl-NL" b="1" dirty="0">
                <a:solidFill>
                  <a:schemeClr val="bg1"/>
                </a:solidFill>
                <a:latin typeface="Arial" panose="020B0604020202020204" pitchFamily="34" charset="0"/>
                <a:cs typeface="Arial" panose="020B0604020202020204" pitchFamily="34" charset="0"/>
              </a:rPr>
              <a:t>Ronde 2</a:t>
            </a:r>
          </a:p>
        </p:txBody>
      </p:sp>
      <p:sp>
        <p:nvSpPr>
          <p:cNvPr id="3" name="Ondertitel 2">
            <a:extLst>
              <a:ext uri="{FF2B5EF4-FFF2-40B4-BE49-F238E27FC236}">
                <a16:creationId xmlns:a16="http://schemas.microsoft.com/office/drawing/2014/main" id="{93C43F48-4B73-99B8-2D48-59C42992FF9C}"/>
              </a:ext>
            </a:extLst>
          </p:cNvPr>
          <p:cNvSpPr>
            <a:spLocks noGrp="1"/>
          </p:cNvSpPr>
          <p:nvPr>
            <p:ph type="subTitle" idx="1"/>
          </p:nvPr>
        </p:nvSpPr>
        <p:spPr/>
        <p:txBody>
          <a:bodyPr lIns="91440" tIns="45720" rIns="91440" bIns="45720" anchor="t"/>
          <a:lstStyle/>
          <a:p>
            <a:r>
              <a:rPr lang="nl-NL" dirty="0">
                <a:solidFill>
                  <a:schemeClr val="bg1"/>
                </a:solidFill>
                <a:latin typeface="Arial" panose="020B0604020202020204" pitchFamily="34" charset="0"/>
                <a:cs typeface="Arial" panose="020B0604020202020204" pitchFamily="34" charset="0"/>
              </a:rPr>
              <a:t>Verdiepen</a:t>
            </a:r>
          </a:p>
        </p:txBody>
      </p:sp>
      <p:sp>
        <p:nvSpPr>
          <p:cNvPr id="4" name="Tekstvak 3">
            <a:extLst>
              <a:ext uri="{FF2B5EF4-FFF2-40B4-BE49-F238E27FC236}">
                <a16:creationId xmlns:a16="http://schemas.microsoft.com/office/drawing/2014/main" id="{7B7FF1F5-E2A7-03FE-D5A9-1A8186CE4200}"/>
              </a:ext>
            </a:extLst>
          </p:cNvPr>
          <p:cNvSpPr txBox="1"/>
          <p:nvPr/>
        </p:nvSpPr>
        <p:spPr>
          <a:xfrm>
            <a:off x="836910" y="4429919"/>
            <a:ext cx="10817816" cy="830997"/>
          </a:xfrm>
          <a:prstGeom prst="rect">
            <a:avLst/>
          </a:prstGeom>
          <a:noFill/>
        </p:spPr>
        <p:txBody>
          <a:bodyPr wrap="square">
            <a:spAutoFit/>
          </a:bodyPr>
          <a:lstStyle/>
          <a:p>
            <a:pPr algn="ctr"/>
            <a:r>
              <a:rPr lang="nl-NL" sz="2400" b="0" i="0" u="none" strike="noStrike" dirty="0">
                <a:solidFill>
                  <a:schemeClr val="bg1"/>
                </a:solidFill>
                <a:effectLst/>
                <a:latin typeface="Arial" panose="020B0604020202020204" pitchFamily="34" charset="0"/>
                <a:cs typeface="Arial" panose="020B0604020202020204" pitchFamily="34" charset="0"/>
              </a:rPr>
              <a:t>Verder concretiseren, elkaar begrijpen door elkaar vragen te stellen en elkaars boodschap te verrijken met aanvullende inzichten.</a:t>
            </a:r>
            <a:endParaRPr lang="nl-NL" sz="2400" dirty="0">
              <a:solidFill>
                <a:schemeClr val="bg1"/>
              </a:solidFill>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BE8C4426-CA0B-5077-35AD-3364AE450F16}"/>
              </a:ext>
            </a:extLst>
          </p:cNvPr>
          <p:cNvSpPr txBox="1"/>
          <p:nvPr/>
        </p:nvSpPr>
        <p:spPr>
          <a:xfrm>
            <a:off x="3095425" y="1122363"/>
            <a:ext cx="6300786" cy="646331"/>
          </a:xfrm>
          <a:prstGeom prst="rect">
            <a:avLst/>
          </a:prstGeom>
          <a:noFill/>
        </p:spPr>
        <p:txBody>
          <a:bodyPr wrap="square">
            <a:spAutoFit/>
          </a:bodyPr>
          <a:lstStyle/>
          <a:p>
            <a:pPr algn="ctr"/>
            <a:r>
              <a:rPr lang="nl-NL" i="1" dirty="0">
                <a:solidFill>
                  <a:schemeClr val="bg1"/>
                </a:solidFill>
                <a:latin typeface="Arial" panose="020B0604020202020204" pitchFamily="34" charset="0"/>
                <a:ea typeface="+mn-lt"/>
                <a:cs typeface="Arial" panose="020B0604020202020204" pitchFamily="34" charset="0"/>
              </a:rPr>
              <a:t>“Welke kansen laten we liggen in de opschaling van (hybride) warmtepomp?”</a:t>
            </a:r>
          </a:p>
        </p:txBody>
      </p:sp>
    </p:spTree>
    <p:extLst>
      <p:ext uri="{BB962C8B-B14F-4D97-AF65-F5344CB8AC3E}">
        <p14:creationId xmlns:p14="http://schemas.microsoft.com/office/powerpoint/2010/main" val="145081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C07B2-982E-16DF-B797-05776F0F2332}"/>
              </a:ext>
            </a:extLst>
          </p:cNvPr>
          <p:cNvSpPr>
            <a:spLocks noGrp="1"/>
          </p:cNvSpPr>
          <p:nvPr>
            <p:ph type="ctrTitle"/>
          </p:nvPr>
        </p:nvSpPr>
        <p:spPr/>
        <p:txBody>
          <a:bodyPr lIns="91440" tIns="45720" rIns="91440" bIns="45720" anchor="b"/>
          <a:lstStyle/>
          <a:p>
            <a:r>
              <a:rPr lang="nl-NL" b="1" dirty="0">
                <a:solidFill>
                  <a:schemeClr val="bg1"/>
                </a:solidFill>
                <a:latin typeface="Arial" panose="020B0604020202020204" pitchFamily="34" charset="0"/>
                <a:cs typeface="Arial" panose="020B0604020202020204" pitchFamily="34" charset="0"/>
              </a:rPr>
              <a:t>Ronde 3</a:t>
            </a:r>
          </a:p>
        </p:txBody>
      </p:sp>
      <p:sp>
        <p:nvSpPr>
          <p:cNvPr id="3" name="Ondertitel 2">
            <a:extLst>
              <a:ext uri="{FF2B5EF4-FFF2-40B4-BE49-F238E27FC236}">
                <a16:creationId xmlns:a16="http://schemas.microsoft.com/office/drawing/2014/main" id="{93C43F48-4B73-99B8-2D48-59C42992FF9C}"/>
              </a:ext>
            </a:extLst>
          </p:cNvPr>
          <p:cNvSpPr>
            <a:spLocks noGrp="1"/>
          </p:cNvSpPr>
          <p:nvPr>
            <p:ph type="subTitle" idx="1"/>
          </p:nvPr>
        </p:nvSpPr>
        <p:spPr/>
        <p:txBody>
          <a:bodyPr lIns="91440" tIns="45720" rIns="91440" bIns="45720" anchor="t"/>
          <a:lstStyle/>
          <a:p>
            <a:r>
              <a:rPr lang="nl-NL" dirty="0">
                <a:solidFill>
                  <a:schemeClr val="bg1"/>
                </a:solidFill>
                <a:latin typeface="Arial" panose="020B0604020202020204" pitchFamily="34" charset="0"/>
                <a:cs typeface="Arial" panose="020B0604020202020204" pitchFamily="34" charset="0"/>
              </a:rPr>
              <a:t>Versnellen</a:t>
            </a:r>
          </a:p>
        </p:txBody>
      </p:sp>
      <p:sp>
        <p:nvSpPr>
          <p:cNvPr id="4" name="Tekstvak 3">
            <a:extLst>
              <a:ext uri="{FF2B5EF4-FFF2-40B4-BE49-F238E27FC236}">
                <a16:creationId xmlns:a16="http://schemas.microsoft.com/office/drawing/2014/main" id="{724E6D7E-A86C-87A6-C3D1-CBF98C6E0153}"/>
              </a:ext>
            </a:extLst>
          </p:cNvPr>
          <p:cNvSpPr txBox="1"/>
          <p:nvPr/>
        </p:nvSpPr>
        <p:spPr>
          <a:xfrm>
            <a:off x="836910" y="4429919"/>
            <a:ext cx="10817816" cy="830997"/>
          </a:xfrm>
          <a:prstGeom prst="rect">
            <a:avLst/>
          </a:prstGeom>
          <a:noFill/>
        </p:spPr>
        <p:txBody>
          <a:bodyPr wrap="square">
            <a:spAutoFit/>
          </a:bodyPr>
          <a:lstStyle/>
          <a:p>
            <a:pPr algn="ctr"/>
            <a:r>
              <a:rPr lang="nl-NL" sz="2400" b="0" i="0" u="none" strike="noStrike" dirty="0">
                <a:solidFill>
                  <a:schemeClr val="bg1"/>
                </a:solidFill>
                <a:effectLst/>
                <a:latin typeface="Arial" panose="020B0604020202020204" pitchFamily="34" charset="0"/>
                <a:cs typeface="Arial" panose="020B0604020202020204" pitchFamily="34" charset="0"/>
              </a:rPr>
              <a:t>Hoe krijgen we met gebruik van elkaars kennis en kunde een </a:t>
            </a:r>
          </a:p>
          <a:p>
            <a:pPr algn="ctr"/>
            <a:r>
              <a:rPr lang="nl-NL" sz="2400" b="0" i="0" u="none" strike="noStrike" dirty="0">
                <a:solidFill>
                  <a:schemeClr val="bg1"/>
                </a:solidFill>
                <a:effectLst/>
                <a:latin typeface="Arial" panose="020B0604020202020204" pitchFamily="34" charset="0"/>
                <a:cs typeface="Arial" panose="020B0604020202020204" pitchFamily="34" charset="0"/>
              </a:rPr>
              <a:t>versnelling in de uitrol?</a:t>
            </a:r>
            <a:endParaRPr lang="nl-NL" sz="2400" dirty="0">
              <a:solidFill>
                <a:schemeClr val="bg1"/>
              </a:solidFill>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56DD5895-42F3-1AEE-EB92-FC2CE8CC1BBA}"/>
              </a:ext>
            </a:extLst>
          </p:cNvPr>
          <p:cNvSpPr txBox="1"/>
          <p:nvPr/>
        </p:nvSpPr>
        <p:spPr>
          <a:xfrm>
            <a:off x="3095425" y="1122363"/>
            <a:ext cx="6300786" cy="646331"/>
          </a:xfrm>
          <a:prstGeom prst="rect">
            <a:avLst/>
          </a:prstGeom>
          <a:noFill/>
        </p:spPr>
        <p:txBody>
          <a:bodyPr wrap="square">
            <a:spAutoFit/>
          </a:bodyPr>
          <a:lstStyle/>
          <a:p>
            <a:pPr algn="ctr"/>
            <a:r>
              <a:rPr lang="nl-NL" i="1" dirty="0">
                <a:solidFill>
                  <a:schemeClr val="bg1"/>
                </a:solidFill>
                <a:latin typeface="Arial" panose="020B0604020202020204" pitchFamily="34" charset="0"/>
                <a:ea typeface="+mn-lt"/>
                <a:cs typeface="Arial" panose="020B0604020202020204" pitchFamily="34" charset="0"/>
              </a:rPr>
              <a:t>“Welke kansen laten we liggen in de opschaling van (hybride) warmtepomp?”</a:t>
            </a:r>
          </a:p>
        </p:txBody>
      </p:sp>
    </p:spTree>
    <p:extLst>
      <p:ext uri="{BB962C8B-B14F-4D97-AF65-F5344CB8AC3E}">
        <p14:creationId xmlns:p14="http://schemas.microsoft.com/office/powerpoint/2010/main" val="312451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C07B2-982E-16DF-B797-05776F0F2332}"/>
              </a:ext>
            </a:extLst>
          </p:cNvPr>
          <p:cNvSpPr>
            <a:spLocks noGrp="1"/>
          </p:cNvSpPr>
          <p:nvPr>
            <p:ph type="ctrTitle"/>
          </p:nvPr>
        </p:nvSpPr>
        <p:spPr>
          <a:xfrm>
            <a:off x="1524000" y="1222744"/>
            <a:ext cx="9144000" cy="2902690"/>
          </a:xfrm>
        </p:spPr>
        <p:txBody>
          <a:bodyPr lIns="91440" tIns="45720" rIns="91440" bIns="45720" anchor="b"/>
          <a:lstStyle/>
          <a:p>
            <a:r>
              <a:rPr lang="nl-NL" dirty="0">
                <a:solidFill>
                  <a:schemeClr val="bg1"/>
                </a:solidFill>
                <a:latin typeface="Arial" panose="020B0604020202020204" pitchFamily="34" charset="0"/>
                <a:cs typeface="Arial" panose="020B0604020202020204" pitchFamily="34" charset="0"/>
              </a:rPr>
              <a:t>Input uit diverse marktchecks</a:t>
            </a:r>
            <a:br>
              <a:rPr lang="nl-NL" dirty="0">
                <a:solidFill>
                  <a:schemeClr val="bg1"/>
                </a:solidFill>
                <a:latin typeface="Arial" panose="020B0604020202020204" pitchFamily="34" charset="0"/>
                <a:cs typeface="Arial" panose="020B0604020202020204" pitchFamily="34" charset="0"/>
              </a:rPr>
            </a:br>
            <a:r>
              <a:rPr lang="nl-NL" sz="3600" dirty="0">
                <a:solidFill>
                  <a:schemeClr val="bg1"/>
                </a:solidFill>
                <a:latin typeface="Arial" panose="020B0604020202020204" pitchFamily="34" charset="0"/>
                <a:cs typeface="Arial" panose="020B0604020202020204" pitchFamily="34" charset="0"/>
              </a:rPr>
              <a:t>(geluiden uit de markt)</a:t>
            </a:r>
            <a:br>
              <a:rPr lang="nl-NL" dirty="0">
                <a:solidFill>
                  <a:schemeClr val="bg1"/>
                </a:solidFill>
                <a:latin typeface="Arial" panose="020B0604020202020204" pitchFamily="34" charset="0"/>
                <a:cs typeface="Arial" panose="020B0604020202020204" pitchFamily="34" charset="0"/>
              </a:rPr>
            </a:br>
            <a:endParaRPr lang="nl-NL"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09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767E2B-E279-D04E-1A7E-BB962C2E2193}"/>
              </a:ext>
            </a:extLst>
          </p:cNvPr>
          <p:cNvSpPr>
            <a:spLocks noGrp="1"/>
          </p:cNvSpPr>
          <p:nvPr>
            <p:ph type="title"/>
          </p:nvPr>
        </p:nvSpPr>
        <p:spPr>
          <a:xfrm>
            <a:off x="838200" y="316345"/>
            <a:ext cx="10515600" cy="784035"/>
          </a:xfrm>
        </p:spPr>
        <p:txBody>
          <a:bodyPr lIns="91440" tIns="45720" rIns="91440" bIns="45720" anchor="t"/>
          <a:lstStyle/>
          <a:p>
            <a:r>
              <a:rPr lang="nl-NL" dirty="0">
                <a:latin typeface="Arial" panose="020B0604020202020204" pitchFamily="34" charset="0"/>
                <a:cs typeface="Arial" panose="020B0604020202020204" pitchFamily="34" charset="0"/>
              </a:rPr>
              <a:t>Inzichten </a:t>
            </a:r>
            <a:r>
              <a:rPr lang="nl-NL" sz="3200" dirty="0">
                <a:latin typeface="Arial" panose="020B0604020202020204" pitchFamily="34" charset="0"/>
                <a:cs typeface="Arial" panose="020B0604020202020204" pitchFamily="34" charset="0"/>
              </a:rPr>
              <a:t>(geluiden uit de markt)</a:t>
            </a:r>
          </a:p>
        </p:txBody>
      </p:sp>
      <p:sp>
        <p:nvSpPr>
          <p:cNvPr id="3" name="Tijdelijke aanduiding voor inhoud 2">
            <a:extLst>
              <a:ext uri="{FF2B5EF4-FFF2-40B4-BE49-F238E27FC236}">
                <a16:creationId xmlns:a16="http://schemas.microsoft.com/office/drawing/2014/main" id="{33630F44-0C01-71B2-B2C4-346AB8AD8C84}"/>
              </a:ext>
            </a:extLst>
          </p:cNvPr>
          <p:cNvSpPr>
            <a:spLocks noGrp="1"/>
          </p:cNvSpPr>
          <p:nvPr>
            <p:ph idx="1"/>
          </p:nvPr>
        </p:nvSpPr>
        <p:spPr>
          <a:xfrm>
            <a:off x="838200" y="1205155"/>
            <a:ext cx="11011930" cy="4921600"/>
          </a:xfrm>
          <a:ln>
            <a:noFill/>
          </a:ln>
        </p:spPr>
        <p:txBody>
          <a:bodyPr lIns="91440" tIns="45720" rIns="91440" bIns="45720" anchor="t"/>
          <a:lstStyle/>
          <a:p>
            <a:pPr marL="0" indent="0" algn="l">
              <a:lnSpc>
                <a:spcPct val="100000"/>
              </a:lnSpc>
              <a:buNone/>
            </a:pPr>
            <a:r>
              <a:rPr lang="nl-NL" sz="2000" b="0" i="0" u="none" strike="noStrike" dirty="0">
                <a:solidFill>
                  <a:srgbClr val="000000"/>
                </a:solidFill>
                <a:effectLst/>
                <a:latin typeface="Arial" panose="020B0604020202020204" pitchFamily="34" charset="0"/>
                <a:cs typeface="Arial" panose="020B0604020202020204" pitchFamily="34" charset="0"/>
              </a:rPr>
              <a:t>Financieel:</a:t>
            </a:r>
          </a:p>
          <a:p>
            <a:pPr>
              <a:lnSpc>
                <a:spcPct val="100000"/>
              </a:lnSpc>
            </a:pPr>
            <a:r>
              <a:rPr lang="nl-NL" sz="2000" b="0" i="0" u="none" strike="noStrike" dirty="0">
                <a:solidFill>
                  <a:srgbClr val="000000"/>
                </a:solidFill>
                <a:effectLst/>
                <a:latin typeface="Arial" panose="020B0604020202020204" pitchFamily="34" charset="0"/>
                <a:cs typeface="Arial" panose="020B0604020202020204" pitchFamily="34" charset="0"/>
              </a:rPr>
              <a:t>Een </a:t>
            </a:r>
            <a:r>
              <a:rPr lang="nl-NL" sz="2000" dirty="0">
                <a:solidFill>
                  <a:srgbClr val="000000"/>
                </a:solidFill>
                <a:latin typeface="Arial" panose="020B0604020202020204" pitchFamily="34" charset="0"/>
                <a:cs typeface="Arial" panose="020B0604020202020204" pitchFamily="34" charset="0"/>
              </a:rPr>
              <a:t>(</a:t>
            </a:r>
            <a:r>
              <a:rPr lang="nl-NL" sz="2000" b="0" i="0" u="none" strike="noStrike" dirty="0">
                <a:solidFill>
                  <a:srgbClr val="000000"/>
                </a:solidFill>
                <a:effectLst/>
                <a:latin typeface="Arial" panose="020B0604020202020204" pitchFamily="34" charset="0"/>
                <a:cs typeface="Arial" panose="020B0604020202020204" pitchFamily="34" charset="0"/>
              </a:rPr>
              <a:t>hybride) warmtepomp </a:t>
            </a:r>
            <a:r>
              <a:rPr lang="nl-NL" sz="2000" b="1" i="0" u="none" strike="noStrike" dirty="0">
                <a:solidFill>
                  <a:srgbClr val="000000"/>
                </a:solidFill>
                <a:effectLst/>
                <a:latin typeface="Arial" panose="020B0604020202020204" pitchFamily="34" charset="0"/>
                <a:cs typeface="Arial" panose="020B0604020202020204" pitchFamily="34" charset="0"/>
              </a:rPr>
              <a:t>is flink duurder </a:t>
            </a:r>
            <a:r>
              <a:rPr lang="nl-NL" sz="2000" b="0" i="0" u="none" strike="noStrike" dirty="0">
                <a:solidFill>
                  <a:srgbClr val="000000"/>
                </a:solidFill>
                <a:effectLst/>
                <a:latin typeface="Arial" panose="020B0604020202020204" pitchFamily="34" charset="0"/>
                <a:cs typeface="Arial" panose="020B0604020202020204" pitchFamily="34" charset="0"/>
              </a:rPr>
              <a:t>in aanschaf en onderhoud</a:t>
            </a:r>
            <a:r>
              <a:rPr lang="nl-NL" sz="2000" dirty="0">
                <a:solidFill>
                  <a:srgbClr val="000000"/>
                </a:solidFill>
                <a:latin typeface="Arial" panose="020B0604020202020204" pitchFamily="34" charset="0"/>
                <a:cs typeface="Arial" panose="020B0604020202020204" pitchFamily="34" charset="0"/>
              </a:rPr>
              <a:t>, dat drukt op de betaalbaarheid</a:t>
            </a:r>
            <a:endParaRPr lang="nl-NL" sz="2000" b="0" i="0" u="none" strike="noStrike" dirty="0">
              <a:solidFill>
                <a:srgbClr val="000000"/>
              </a:solidFill>
              <a:effectLst/>
              <a:latin typeface="Arial" panose="020B0604020202020204" pitchFamily="34" charset="0"/>
              <a:cs typeface="Arial" panose="020B0604020202020204" pitchFamily="34" charset="0"/>
            </a:endParaRPr>
          </a:p>
          <a:p>
            <a:pPr algn="l">
              <a:lnSpc>
                <a:spcPct val="100000"/>
              </a:lnSpc>
              <a:buFont typeface="Arial" panose="020B0604020202020204" pitchFamily="34" charset="0"/>
              <a:buChar char="•"/>
            </a:pPr>
            <a:r>
              <a:rPr lang="nl-NL" sz="2000" b="0" i="0" u="none" strike="noStrike" dirty="0">
                <a:solidFill>
                  <a:srgbClr val="000000"/>
                </a:solidFill>
                <a:effectLst/>
                <a:latin typeface="Arial" panose="020B0604020202020204" pitchFamily="34" charset="0"/>
                <a:cs typeface="Arial" panose="020B0604020202020204" pitchFamily="34" charset="0"/>
              </a:rPr>
              <a:t>De </a:t>
            </a:r>
            <a:r>
              <a:rPr lang="nl-NL" sz="2000" b="1" dirty="0">
                <a:solidFill>
                  <a:srgbClr val="000000"/>
                </a:solidFill>
                <a:latin typeface="Arial" panose="020B0604020202020204" pitchFamily="34" charset="0"/>
                <a:cs typeface="Arial" panose="020B0604020202020204" pitchFamily="34" charset="0"/>
              </a:rPr>
              <a:t>investering</a:t>
            </a:r>
            <a:r>
              <a:rPr lang="nl-NL" sz="2000" b="1" i="0" u="none" strike="noStrike" dirty="0">
                <a:solidFill>
                  <a:srgbClr val="000000"/>
                </a:solidFill>
                <a:effectLst/>
                <a:latin typeface="Arial" panose="020B0604020202020204" pitchFamily="34" charset="0"/>
                <a:cs typeface="Arial" panose="020B0604020202020204" pitchFamily="34" charset="0"/>
              </a:rPr>
              <a:t> per woning </a:t>
            </a:r>
            <a:r>
              <a:rPr lang="nl-NL" sz="2000" b="0" i="0" u="none" strike="noStrike" dirty="0">
                <a:solidFill>
                  <a:srgbClr val="000000"/>
                </a:solidFill>
                <a:effectLst/>
                <a:latin typeface="Arial" panose="020B0604020202020204" pitchFamily="34" charset="0"/>
                <a:cs typeface="Arial" panose="020B0604020202020204" pitchFamily="34" charset="0"/>
              </a:rPr>
              <a:t>neemt toe</a:t>
            </a:r>
            <a:r>
              <a:rPr lang="nl-NL" sz="2000" dirty="0">
                <a:solidFill>
                  <a:srgbClr val="000000"/>
                </a:solidFill>
                <a:latin typeface="Arial" panose="020B0604020202020204" pitchFamily="34" charset="0"/>
                <a:cs typeface="Arial" panose="020B0604020202020204" pitchFamily="34" charset="0"/>
              </a:rPr>
              <a:t>,</a:t>
            </a:r>
            <a:r>
              <a:rPr lang="nl-NL" sz="2000" b="0" i="0" u="none" strike="noStrike" dirty="0">
                <a:solidFill>
                  <a:srgbClr val="000000"/>
                </a:solidFill>
                <a:effectLst/>
                <a:latin typeface="Arial" panose="020B0604020202020204" pitchFamily="34" charset="0"/>
                <a:cs typeface="Arial" panose="020B0604020202020204" pitchFamily="34" charset="0"/>
              </a:rPr>
              <a:t> hierdoor komen de overige opgave(s) onder </a:t>
            </a:r>
            <a:r>
              <a:rPr lang="nl-NL" sz="2000" dirty="0">
                <a:solidFill>
                  <a:srgbClr val="000000"/>
                </a:solidFill>
                <a:latin typeface="Arial" panose="020B0604020202020204" pitchFamily="34" charset="0"/>
                <a:cs typeface="Arial" panose="020B0604020202020204" pitchFamily="34" charset="0"/>
              </a:rPr>
              <a:t>druk te staan</a:t>
            </a:r>
          </a:p>
          <a:p>
            <a:pPr>
              <a:lnSpc>
                <a:spcPct val="100000"/>
              </a:lnSpc>
            </a:pPr>
            <a:r>
              <a:rPr lang="nl-NL" sz="2000" b="0" i="0" u="none" strike="noStrike" dirty="0">
                <a:solidFill>
                  <a:srgbClr val="000000"/>
                </a:solidFill>
                <a:effectLst/>
                <a:latin typeface="Arial" panose="020B0604020202020204" pitchFamily="34" charset="0"/>
                <a:cs typeface="Arial" panose="020B0604020202020204" pitchFamily="34" charset="0"/>
              </a:rPr>
              <a:t>Het plaats</a:t>
            </a:r>
            <a:r>
              <a:rPr lang="nl-NL" sz="2000" dirty="0">
                <a:solidFill>
                  <a:srgbClr val="000000"/>
                </a:solidFill>
                <a:latin typeface="Arial" panose="020B0604020202020204" pitchFamily="34" charset="0"/>
                <a:cs typeface="Arial" panose="020B0604020202020204" pitchFamily="34" charset="0"/>
              </a:rPr>
              <a:t>en van een hybride warmtepomp in niet altijd de beste oplossing voor </a:t>
            </a:r>
            <a:r>
              <a:rPr lang="nl-NL" sz="2000" b="1" dirty="0">
                <a:solidFill>
                  <a:srgbClr val="000000"/>
                </a:solidFill>
                <a:latin typeface="Arial" panose="020B0604020202020204" pitchFamily="34" charset="0"/>
                <a:cs typeface="Arial" panose="020B0604020202020204" pitchFamily="34" charset="0"/>
              </a:rPr>
              <a:t>woonlasten</a:t>
            </a:r>
            <a:endParaRPr lang="nl-NL" sz="2000" b="1"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2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767E2B-E279-D04E-1A7E-BB962C2E2193}"/>
              </a:ext>
            </a:extLst>
          </p:cNvPr>
          <p:cNvSpPr>
            <a:spLocks noGrp="1"/>
          </p:cNvSpPr>
          <p:nvPr>
            <p:ph type="title"/>
          </p:nvPr>
        </p:nvSpPr>
        <p:spPr>
          <a:xfrm>
            <a:off x="838200" y="316345"/>
            <a:ext cx="10515600" cy="796561"/>
          </a:xfrm>
        </p:spPr>
        <p:txBody>
          <a:bodyPr lIns="91440" tIns="45720" rIns="91440" bIns="45720" anchor="t"/>
          <a:lstStyle/>
          <a:p>
            <a:r>
              <a:rPr lang="nl-NL" dirty="0">
                <a:latin typeface="Arial" panose="020B0604020202020204" pitchFamily="34" charset="0"/>
                <a:cs typeface="Arial" panose="020B0604020202020204" pitchFamily="34" charset="0"/>
              </a:rPr>
              <a:t>Inzichten </a:t>
            </a:r>
            <a:r>
              <a:rPr lang="nl-NL" sz="3200" dirty="0">
                <a:latin typeface="Arial" panose="020B0604020202020204" pitchFamily="34" charset="0"/>
                <a:cs typeface="Arial" panose="020B0604020202020204" pitchFamily="34" charset="0"/>
              </a:rPr>
              <a:t>(geluiden uit de markt)</a:t>
            </a:r>
          </a:p>
        </p:txBody>
      </p:sp>
      <p:sp>
        <p:nvSpPr>
          <p:cNvPr id="3" name="Tijdelijke aanduiding voor inhoud 2">
            <a:extLst>
              <a:ext uri="{FF2B5EF4-FFF2-40B4-BE49-F238E27FC236}">
                <a16:creationId xmlns:a16="http://schemas.microsoft.com/office/drawing/2014/main" id="{33630F44-0C01-71B2-B2C4-346AB8AD8C84}"/>
              </a:ext>
            </a:extLst>
          </p:cNvPr>
          <p:cNvSpPr>
            <a:spLocks noGrp="1"/>
          </p:cNvSpPr>
          <p:nvPr>
            <p:ph idx="1"/>
          </p:nvPr>
        </p:nvSpPr>
        <p:spPr>
          <a:xfrm>
            <a:off x="838200" y="1112906"/>
            <a:ext cx="10390340" cy="4921600"/>
          </a:xfrm>
        </p:spPr>
        <p:txBody>
          <a:bodyPr lIns="91440" tIns="45720" rIns="91440" bIns="45720" anchor="t"/>
          <a:lstStyle/>
          <a:p>
            <a:pPr marL="0" indent="0">
              <a:lnSpc>
                <a:spcPct val="100000"/>
              </a:lnSpc>
              <a:buFont typeface="Arial" panose="020B0604020202020204" pitchFamily="34" charset="0"/>
              <a:buNone/>
            </a:pPr>
            <a:r>
              <a:rPr lang="nl-NL" sz="2000" dirty="0">
                <a:solidFill>
                  <a:srgbClr val="000000"/>
                </a:solidFill>
                <a:latin typeface="Arial" panose="020B0604020202020204" pitchFamily="34" charset="0"/>
                <a:cs typeface="Arial" panose="020B0604020202020204" pitchFamily="34" charset="0"/>
              </a:rPr>
              <a:t>Technisch:</a:t>
            </a:r>
          </a:p>
          <a:p>
            <a:pPr>
              <a:lnSpc>
                <a:spcPct val="100000"/>
              </a:lnSpc>
            </a:pPr>
            <a:r>
              <a:rPr lang="nl-NL" sz="2000" dirty="0">
                <a:solidFill>
                  <a:srgbClr val="000000"/>
                </a:solidFill>
                <a:latin typeface="Arial" panose="020B0604020202020204" pitchFamily="34" charset="0"/>
                <a:cs typeface="Arial" panose="020B0604020202020204" pitchFamily="34" charset="0"/>
              </a:rPr>
              <a:t>Het plaatsen van hybride warmtepompen is vanuit de </a:t>
            </a:r>
            <a:r>
              <a:rPr lang="nl-NL" sz="2000" b="1" dirty="0">
                <a:solidFill>
                  <a:srgbClr val="000000"/>
                </a:solidFill>
                <a:latin typeface="Arial" panose="020B0604020202020204" pitchFamily="34" charset="0"/>
                <a:cs typeface="Arial" panose="020B0604020202020204" pitchFamily="34" charset="0"/>
              </a:rPr>
              <a:t>exploitatiestrategie</a:t>
            </a:r>
            <a:r>
              <a:rPr lang="nl-NL" sz="2000" dirty="0">
                <a:solidFill>
                  <a:srgbClr val="000000"/>
                </a:solidFill>
                <a:latin typeface="Arial" panose="020B0604020202020204" pitchFamily="34" charset="0"/>
                <a:cs typeface="Arial" panose="020B0604020202020204" pitchFamily="34" charset="0"/>
              </a:rPr>
              <a:t> niet voor alle woningen logisch</a:t>
            </a:r>
          </a:p>
          <a:p>
            <a:pPr>
              <a:lnSpc>
                <a:spcPct val="100000"/>
              </a:lnSpc>
            </a:pPr>
            <a:r>
              <a:rPr lang="nl-NL" sz="2000" dirty="0">
                <a:solidFill>
                  <a:srgbClr val="000000"/>
                </a:solidFill>
                <a:latin typeface="Arial" panose="020B0604020202020204" pitchFamily="34" charset="0"/>
                <a:cs typeface="Arial" panose="020B0604020202020204" pitchFamily="34" charset="0"/>
              </a:rPr>
              <a:t>Borging (goede) afstelling van belang, anders risico voor </a:t>
            </a:r>
            <a:r>
              <a:rPr lang="nl-NL" sz="2000" b="1" dirty="0">
                <a:solidFill>
                  <a:srgbClr val="000000"/>
                </a:solidFill>
                <a:latin typeface="Arial" panose="020B0604020202020204" pitchFamily="34" charset="0"/>
                <a:cs typeface="Arial" panose="020B0604020202020204" pitchFamily="34" charset="0"/>
              </a:rPr>
              <a:t>de prestaties </a:t>
            </a:r>
            <a:r>
              <a:rPr lang="nl-NL" sz="2000" dirty="0">
                <a:solidFill>
                  <a:srgbClr val="000000"/>
                </a:solidFill>
                <a:latin typeface="Arial" panose="020B0604020202020204" pitchFamily="34" charset="0"/>
                <a:cs typeface="Arial" panose="020B0604020202020204" pitchFamily="34" charset="0"/>
              </a:rPr>
              <a:t>en geluid</a:t>
            </a:r>
          </a:p>
          <a:p>
            <a:pPr>
              <a:lnSpc>
                <a:spcPct val="100000"/>
              </a:lnSpc>
              <a:buFont typeface="Arial" panose="020B0604020202020204" pitchFamily="34" charset="0"/>
              <a:buChar char="•"/>
            </a:pPr>
            <a:r>
              <a:rPr lang="nl-NL" sz="2000" dirty="0">
                <a:solidFill>
                  <a:srgbClr val="000000"/>
                </a:solidFill>
                <a:latin typeface="Arial" panose="020B0604020202020204" pitchFamily="34" charset="0"/>
                <a:cs typeface="Arial" panose="020B0604020202020204" pitchFamily="34" charset="0"/>
              </a:rPr>
              <a:t>Er is niet altijd </a:t>
            </a:r>
            <a:r>
              <a:rPr lang="nl-NL" sz="2000" b="1" dirty="0">
                <a:solidFill>
                  <a:srgbClr val="000000"/>
                </a:solidFill>
                <a:latin typeface="Arial" panose="020B0604020202020204" pitchFamily="34" charset="0"/>
                <a:cs typeface="Arial" panose="020B0604020202020204" pitchFamily="34" charset="0"/>
              </a:rPr>
              <a:t>opstelruimte</a:t>
            </a:r>
            <a:r>
              <a:rPr lang="nl-NL" sz="2000" dirty="0">
                <a:solidFill>
                  <a:srgbClr val="000000"/>
                </a:solidFill>
                <a:latin typeface="Arial" panose="020B0604020202020204" pitchFamily="34" charset="0"/>
                <a:cs typeface="Arial" panose="020B0604020202020204" pitchFamily="34" charset="0"/>
              </a:rPr>
              <a:t> in de bestaande woning</a:t>
            </a:r>
          </a:p>
          <a:p>
            <a:pPr>
              <a:lnSpc>
                <a:spcPct val="100000"/>
              </a:lnSpc>
            </a:pPr>
            <a:r>
              <a:rPr lang="nl-NL" sz="2000" dirty="0">
                <a:solidFill>
                  <a:srgbClr val="000000"/>
                </a:solidFill>
                <a:latin typeface="Arial" panose="020B0604020202020204" pitchFamily="34" charset="0"/>
                <a:cs typeface="Arial" panose="020B0604020202020204" pitchFamily="34" charset="0"/>
              </a:rPr>
              <a:t>Installateur is (nog) niet bekwaam om een warmtepomp (kundig) te plaatsen en te onderhouden</a:t>
            </a:r>
          </a:p>
          <a:p>
            <a:pPr>
              <a:lnSpc>
                <a:spcPct val="100000"/>
              </a:lnSpc>
              <a:buFont typeface="Arial" panose="020B0604020202020204" pitchFamily="34" charset="0"/>
              <a:buChar char="•"/>
            </a:pPr>
            <a:endParaRPr lang="nl-NL" sz="2400" dirty="0">
              <a:solidFill>
                <a:srgbClr val="000000"/>
              </a:solidFill>
              <a:latin typeface="+mj-lt"/>
            </a:endParaRPr>
          </a:p>
          <a:p>
            <a:pPr marL="0" indent="0" algn="l">
              <a:lnSpc>
                <a:spcPts val="1420"/>
              </a:lnSpc>
              <a:buNone/>
            </a:pPr>
            <a:endParaRPr lang="nl-NL" sz="1800" dirty="0">
              <a:solidFill>
                <a:srgbClr val="000000"/>
              </a:solidFill>
              <a:latin typeface="+mj-lt"/>
            </a:endParaRPr>
          </a:p>
        </p:txBody>
      </p:sp>
    </p:spTree>
    <p:extLst>
      <p:ext uri="{BB962C8B-B14F-4D97-AF65-F5344CB8AC3E}">
        <p14:creationId xmlns:p14="http://schemas.microsoft.com/office/powerpoint/2010/main" val="21930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767E2B-E279-D04E-1A7E-BB962C2E2193}"/>
              </a:ext>
            </a:extLst>
          </p:cNvPr>
          <p:cNvSpPr>
            <a:spLocks noGrp="1"/>
          </p:cNvSpPr>
          <p:nvPr>
            <p:ph type="title"/>
          </p:nvPr>
        </p:nvSpPr>
        <p:spPr>
          <a:xfrm>
            <a:off x="838200" y="316345"/>
            <a:ext cx="10515600" cy="784035"/>
          </a:xfrm>
        </p:spPr>
        <p:txBody>
          <a:bodyPr lIns="91440" tIns="45720" rIns="91440" bIns="45720" anchor="t"/>
          <a:lstStyle/>
          <a:p>
            <a:r>
              <a:rPr lang="nl-NL" dirty="0">
                <a:latin typeface="Arial" panose="020B0604020202020204" pitchFamily="34" charset="0"/>
                <a:cs typeface="Arial" panose="020B0604020202020204" pitchFamily="34" charset="0"/>
              </a:rPr>
              <a:t>Inzichten </a:t>
            </a:r>
            <a:r>
              <a:rPr lang="nl-NL" sz="3200" dirty="0">
                <a:latin typeface="Arial" panose="020B0604020202020204" pitchFamily="34" charset="0"/>
                <a:cs typeface="Arial" panose="020B0604020202020204" pitchFamily="34" charset="0"/>
              </a:rPr>
              <a:t>(geluiden uit de markt)</a:t>
            </a:r>
          </a:p>
        </p:txBody>
      </p:sp>
      <p:sp>
        <p:nvSpPr>
          <p:cNvPr id="3" name="Tijdelijke aanduiding voor inhoud 2">
            <a:extLst>
              <a:ext uri="{FF2B5EF4-FFF2-40B4-BE49-F238E27FC236}">
                <a16:creationId xmlns:a16="http://schemas.microsoft.com/office/drawing/2014/main" id="{33630F44-0C01-71B2-B2C4-346AB8AD8C84}"/>
              </a:ext>
            </a:extLst>
          </p:cNvPr>
          <p:cNvSpPr>
            <a:spLocks noGrp="1"/>
          </p:cNvSpPr>
          <p:nvPr>
            <p:ph idx="1"/>
          </p:nvPr>
        </p:nvSpPr>
        <p:spPr>
          <a:xfrm>
            <a:off x="838200" y="1100380"/>
            <a:ext cx="11011930" cy="4921600"/>
          </a:xfrm>
        </p:spPr>
        <p:txBody>
          <a:bodyPr lIns="91440" tIns="45720" rIns="91440" bIns="45720" anchor="t"/>
          <a:lstStyle/>
          <a:p>
            <a:pPr marL="0" indent="0">
              <a:lnSpc>
                <a:spcPct val="100000"/>
              </a:lnSpc>
              <a:buFont typeface="Arial" panose="020B0604020202020204" pitchFamily="34" charset="0"/>
              <a:buNone/>
            </a:pPr>
            <a:r>
              <a:rPr lang="nl-NL" sz="2000" dirty="0">
                <a:solidFill>
                  <a:srgbClr val="000000"/>
                </a:solidFill>
                <a:latin typeface="Arial" panose="020B0604020202020204" pitchFamily="34" charset="0"/>
                <a:cs typeface="Arial" panose="020B0604020202020204" pitchFamily="34" charset="0"/>
              </a:rPr>
              <a:t>Beleid en organisatie:</a:t>
            </a:r>
          </a:p>
          <a:p>
            <a:pPr fontAlgn="base">
              <a:lnSpc>
                <a:spcPct val="100000"/>
              </a:lnSpc>
            </a:pPr>
            <a:r>
              <a:rPr lang="nl-NL" sz="2000" dirty="0">
                <a:solidFill>
                  <a:srgbClr val="000000"/>
                </a:solidFill>
                <a:latin typeface="Arial" panose="020B0604020202020204" pitchFamily="34" charset="0"/>
                <a:cs typeface="Arial" panose="020B0604020202020204" pitchFamily="34" charset="0"/>
              </a:rPr>
              <a:t>Energietransitie is nog geen onderdeel van de </a:t>
            </a:r>
            <a:r>
              <a:rPr lang="nl-NL" sz="2000" b="1" dirty="0">
                <a:solidFill>
                  <a:srgbClr val="000000"/>
                </a:solidFill>
                <a:latin typeface="Arial" panose="020B0604020202020204" pitchFamily="34" charset="0"/>
                <a:cs typeface="Arial" panose="020B0604020202020204" pitchFamily="34" charset="0"/>
              </a:rPr>
              <a:t>primaire bedrijfsprocessen</a:t>
            </a:r>
          </a:p>
          <a:p>
            <a:pPr fontAlgn="base">
              <a:lnSpc>
                <a:spcPct val="100000"/>
              </a:lnSpc>
            </a:pPr>
            <a:r>
              <a:rPr lang="nl-NL" sz="2000" b="1" dirty="0">
                <a:solidFill>
                  <a:srgbClr val="000000"/>
                </a:solidFill>
                <a:latin typeface="Arial" panose="020B0604020202020204" pitchFamily="34" charset="0"/>
                <a:cs typeface="Arial" panose="020B0604020202020204" pitchFamily="34" charset="0"/>
              </a:rPr>
              <a:t>Labelsturing</a:t>
            </a:r>
            <a:r>
              <a:rPr lang="nl-NL" sz="2000" dirty="0">
                <a:solidFill>
                  <a:srgbClr val="000000"/>
                </a:solidFill>
                <a:latin typeface="Arial" panose="020B0604020202020204" pitchFamily="34" charset="0"/>
                <a:cs typeface="Arial" panose="020B0604020202020204" pitchFamily="34" charset="0"/>
              </a:rPr>
              <a:t> is nog vaak het afwegingskader</a:t>
            </a:r>
            <a:endParaRPr lang="nl-NL" sz="2000" b="1" dirty="0">
              <a:solidFill>
                <a:srgbClr val="000000"/>
              </a:solidFill>
              <a:latin typeface="Arial" panose="020B0604020202020204" pitchFamily="34" charset="0"/>
              <a:cs typeface="Arial" panose="020B0604020202020204" pitchFamily="34" charset="0"/>
            </a:endParaRPr>
          </a:p>
          <a:p>
            <a:pPr fontAlgn="base">
              <a:lnSpc>
                <a:spcPct val="100000"/>
              </a:lnSpc>
            </a:pPr>
            <a:r>
              <a:rPr lang="nl-NL" sz="2000" dirty="0">
                <a:solidFill>
                  <a:srgbClr val="000000"/>
                </a:solidFill>
                <a:latin typeface="Arial" panose="020B0604020202020204" pitchFamily="34" charset="0"/>
                <a:cs typeface="Arial" panose="020B0604020202020204" pitchFamily="34" charset="0"/>
              </a:rPr>
              <a:t>Beleid rond </a:t>
            </a:r>
            <a:r>
              <a:rPr lang="nl-NL" sz="2000" b="1" dirty="0">
                <a:solidFill>
                  <a:srgbClr val="000000"/>
                </a:solidFill>
                <a:latin typeface="Arial" panose="020B0604020202020204" pitchFamily="34" charset="0"/>
                <a:cs typeface="Arial" panose="020B0604020202020204" pitchFamily="34" charset="0"/>
              </a:rPr>
              <a:t>toepassing</a:t>
            </a:r>
            <a:r>
              <a:rPr lang="nl-NL" sz="2000" dirty="0">
                <a:solidFill>
                  <a:srgbClr val="000000"/>
                </a:solidFill>
                <a:latin typeface="Arial" panose="020B0604020202020204" pitchFamily="34" charset="0"/>
                <a:cs typeface="Arial" panose="020B0604020202020204" pitchFamily="34" charset="0"/>
              </a:rPr>
              <a:t> van de (hybride) warmtepomp in de voorraad vraagt tijd</a:t>
            </a:r>
            <a:endParaRPr lang="en-US" sz="2000" dirty="0">
              <a:solidFill>
                <a:srgbClr val="000000"/>
              </a:solidFill>
              <a:latin typeface="Arial" panose="020B0604020202020204" pitchFamily="34" charset="0"/>
              <a:cs typeface="Arial" panose="020B0604020202020204" pitchFamily="34" charset="0"/>
            </a:endParaRPr>
          </a:p>
          <a:p>
            <a:pPr fontAlgn="base">
              <a:lnSpc>
                <a:spcPct val="100000"/>
              </a:lnSpc>
            </a:pPr>
            <a:r>
              <a:rPr lang="nl-NL" sz="2000" dirty="0">
                <a:solidFill>
                  <a:srgbClr val="000000"/>
                </a:solidFill>
                <a:latin typeface="Arial" panose="020B0604020202020204" pitchFamily="34" charset="0"/>
                <a:cs typeface="Arial" panose="020B0604020202020204" pitchFamily="34" charset="0"/>
              </a:rPr>
              <a:t>De (tussen) </a:t>
            </a:r>
            <a:r>
              <a:rPr lang="nl-NL" sz="2000" b="1" dirty="0">
                <a:solidFill>
                  <a:srgbClr val="000000"/>
                </a:solidFill>
                <a:latin typeface="Arial" panose="020B0604020202020204" pitchFamily="34" charset="0"/>
                <a:cs typeface="Arial" panose="020B0604020202020204" pitchFamily="34" charset="0"/>
              </a:rPr>
              <a:t>doelstellingen</a:t>
            </a:r>
            <a:r>
              <a:rPr lang="nl-NL" sz="2000" dirty="0">
                <a:solidFill>
                  <a:srgbClr val="000000"/>
                </a:solidFill>
                <a:latin typeface="Arial" panose="020B0604020202020204" pitchFamily="34" charset="0"/>
                <a:cs typeface="Arial" panose="020B0604020202020204" pitchFamily="34" charset="0"/>
              </a:rPr>
              <a:t> (E,F &amp; G / Standaard / CO</a:t>
            </a:r>
            <a:r>
              <a:rPr lang="nl-NL" sz="2000" baseline="-25000" dirty="0">
                <a:solidFill>
                  <a:srgbClr val="000000"/>
                </a:solidFill>
                <a:latin typeface="Arial" panose="020B0604020202020204" pitchFamily="34" charset="0"/>
                <a:cs typeface="Arial" panose="020B0604020202020204" pitchFamily="34" charset="0"/>
              </a:rPr>
              <a:t>2</a:t>
            </a:r>
            <a:r>
              <a:rPr lang="nl-NL" sz="2000" dirty="0">
                <a:solidFill>
                  <a:srgbClr val="000000"/>
                </a:solidFill>
                <a:latin typeface="Arial" panose="020B0604020202020204" pitchFamily="34" charset="0"/>
                <a:cs typeface="Arial" panose="020B0604020202020204" pitchFamily="34" charset="0"/>
              </a:rPr>
              <a:t> neutraal etc.) concurreren</a:t>
            </a:r>
          </a:p>
          <a:p>
            <a:pPr>
              <a:lnSpc>
                <a:spcPct val="100000"/>
              </a:lnSpc>
            </a:pPr>
            <a:r>
              <a:rPr lang="nl-NL" sz="2000" dirty="0">
                <a:solidFill>
                  <a:srgbClr val="000000"/>
                </a:solidFill>
                <a:latin typeface="Arial" panose="020B0604020202020204" pitchFamily="34" charset="0"/>
                <a:cs typeface="Arial" panose="020B0604020202020204" pitchFamily="34" charset="0"/>
              </a:rPr>
              <a:t>Lange installatietijd per woning en het </a:t>
            </a:r>
            <a:r>
              <a:rPr lang="nl-NL" sz="2000" b="1" dirty="0">
                <a:solidFill>
                  <a:srgbClr val="000000"/>
                </a:solidFill>
                <a:latin typeface="Arial" panose="020B0604020202020204" pitchFamily="34" charset="0"/>
                <a:cs typeface="Arial" panose="020B0604020202020204" pitchFamily="34" charset="0"/>
              </a:rPr>
              <a:t>afgiftesysteem </a:t>
            </a:r>
            <a:r>
              <a:rPr lang="nl-NL" sz="2000" dirty="0">
                <a:solidFill>
                  <a:srgbClr val="000000"/>
                </a:solidFill>
                <a:latin typeface="Arial" panose="020B0604020202020204" pitchFamily="34" charset="0"/>
                <a:cs typeface="Arial" panose="020B0604020202020204" pitchFamily="34" charset="0"/>
              </a:rPr>
              <a:t>moet vervangen worden</a:t>
            </a:r>
          </a:p>
          <a:p>
            <a:pPr>
              <a:lnSpc>
                <a:spcPct val="100000"/>
              </a:lnSpc>
            </a:pPr>
            <a:r>
              <a:rPr lang="nl-NL" sz="2000" dirty="0">
                <a:solidFill>
                  <a:srgbClr val="000000"/>
                </a:solidFill>
                <a:latin typeface="Arial" panose="020B0604020202020204" pitchFamily="34" charset="0"/>
                <a:cs typeface="Arial" panose="020B0604020202020204" pitchFamily="34" charset="0"/>
              </a:rPr>
              <a:t>De vraag naar warmtepompen is </a:t>
            </a:r>
            <a:r>
              <a:rPr lang="nl-NL" sz="2000" b="1" dirty="0">
                <a:solidFill>
                  <a:srgbClr val="000000"/>
                </a:solidFill>
                <a:latin typeface="Arial" panose="020B0604020202020204" pitchFamily="34" charset="0"/>
                <a:cs typeface="Arial" panose="020B0604020202020204" pitchFamily="34" charset="0"/>
              </a:rPr>
              <a:t>grillig</a:t>
            </a:r>
            <a:r>
              <a:rPr lang="nl-NL" sz="2000" dirty="0">
                <a:solidFill>
                  <a:srgbClr val="000000"/>
                </a:solidFill>
                <a:latin typeface="Arial" panose="020B0604020202020204" pitchFamily="34" charset="0"/>
                <a:cs typeface="Arial" panose="020B0604020202020204" pitchFamily="34" charset="0"/>
              </a:rPr>
              <a:t>, voorbeeld: invloed energietarieven 2022</a:t>
            </a:r>
          </a:p>
          <a:p>
            <a:pPr>
              <a:lnSpc>
                <a:spcPct val="100000"/>
              </a:lnSpc>
            </a:pPr>
            <a:r>
              <a:rPr lang="nl-NL" sz="2000" dirty="0">
                <a:solidFill>
                  <a:srgbClr val="000000"/>
                </a:solidFill>
                <a:latin typeface="Arial" panose="020B0604020202020204" pitchFamily="34" charset="0"/>
                <a:cs typeface="Arial" panose="020B0604020202020204" pitchFamily="34" charset="0"/>
              </a:rPr>
              <a:t>Er is nog </a:t>
            </a:r>
            <a:r>
              <a:rPr lang="nl-NL" sz="2000" b="1" dirty="0">
                <a:solidFill>
                  <a:srgbClr val="000000"/>
                </a:solidFill>
                <a:latin typeface="Arial" panose="020B0604020202020204" pitchFamily="34" charset="0"/>
                <a:cs typeface="Arial" panose="020B0604020202020204" pitchFamily="34" charset="0"/>
              </a:rPr>
              <a:t>onvoldoende kennis</a:t>
            </a:r>
            <a:r>
              <a:rPr lang="nl-NL" sz="2000" dirty="0">
                <a:solidFill>
                  <a:srgbClr val="000000"/>
                </a:solidFill>
                <a:latin typeface="Arial" panose="020B0604020202020204" pitchFamily="34" charset="0"/>
                <a:cs typeface="Arial" panose="020B0604020202020204" pitchFamily="34" charset="0"/>
              </a:rPr>
              <a:t> en vaardigheden binnen het team (corporatie / aanbieder)</a:t>
            </a:r>
          </a:p>
        </p:txBody>
      </p:sp>
    </p:spTree>
    <p:extLst>
      <p:ext uri="{BB962C8B-B14F-4D97-AF65-F5344CB8AC3E}">
        <p14:creationId xmlns:p14="http://schemas.microsoft.com/office/powerpoint/2010/main" val="643440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767E2B-E279-D04E-1A7E-BB962C2E2193}"/>
              </a:ext>
            </a:extLst>
          </p:cNvPr>
          <p:cNvSpPr>
            <a:spLocks noGrp="1"/>
          </p:cNvSpPr>
          <p:nvPr>
            <p:ph type="title"/>
          </p:nvPr>
        </p:nvSpPr>
        <p:spPr>
          <a:xfrm>
            <a:off x="838200" y="316345"/>
            <a:ext cx="10515600" cy="771791"/>
          </a:xfrm>
        </p:spPr>
        <p:txBody>
          <a:bodyPr lIns="91440" tIns="45720" rIns="91440" bIns="45720" anchor="t"/>
          <a:lstStyle/>
          <a:p>
            <a:r>
              <a:rPr lang="nl-NL" dirty="0">
                <a:latin typeface="Arial" panose="020B0604020202020204" pitchFamily="34" charset="0"/>
                <a:cs typeface="Arial" panose="020B0604020202020204" pitchFamily="34" charset="0"/>
              </a:rPr>
              <a:t>Inzichten </a:t>
            </a:r>
            <a:r>
              <a:rPr lang="nl-NL" sz="3200" dirty="0">
                <a:latin typeface="Arial" panose="020B0604020202020204" pitchFamily="34" charset="0"/>
                <a:cs typeface="Arial" panose="020B0604020202020204" pitchFamily="34" charset="0"/>
              </a:rPr>
              <a:t>(geluiden uit de markt)</a:t>
            </a:r>
          </a:p>
        </p:txBody>
      </p:sp>
      <p:sp>
        <p:nvSpPr>
          <p:cNvPr id="3" name="Tijdelijke aanduiding voor inhoud 2">
            <a:extLst>
              <a:ext uri="{FF2B5EF4-FFF2-40B4-BE49-F238E27FC236}">
                <a16:creationId xmlns:a16="http://schemas.microsoft.com/office/drawing/2014/main" id="{33630F44-0C01-71B2-B2C4-346AB8AD8C84}"/>
              </a:ext>
            </a:extLst>
          </p:cNvPr>
          <p:cNvSpPr>
            <a:spLocks noGrp="1"/>
          </p:cNvSpPr>
          <p:nvPr>
            <p:ph idx="1"/>
          </p:nvPr>
        </p:nvSpPr>
        <p:spPr>
          <a:xfrm>
            <a:off x="838200" y="1192697"/>
            <a:ext cx="11011930" cy="4921600"/>
          </a:xfrm>
        </p:spPr>
        <p:txBody>
          <a:bodyPr lIns="91440" tIns="45720" rIns="91440" bIns="45720" anchor="t"/>
          <a:lstStyle/>
          <a:p>
            <a:pPr marL="0" indent="0">
              <a:lnSpc>
                <a:spcPct val="100000"/>
              </a:lnSpc>
              <a:buNone/>
            </a:pPr>
            <a:r>
              <a:rPr lang="nl-NL" sz="2000" dirty="0">
                <a:solidFill>
                  <a:srgbClr val="000000"/>
                </a:solidFill>
                <a:latin typeface="Arial" panose="020B0604020202020204" pitchFamily="34" charset="0"/>
                <a:cs typeface="Arial" panose="020B0604020202020204" pitchFamily="34" charset="0"/>
              </a:rPr>
              <a:t>Wet- en regelgeving/ beleid:</a:t>
            </a:r>
          </a:p>
          <a:p>
            <a:pPr>
              <a:lnSpc>
                <a:spcPct val="100000"/>
              </a:lnSpc>
            </a:pPr>
            <a:r>
              <a:rPr lang="nl-NL" sz="2000" dirty="0">
                <a:solidFill>
                  <a:srgbClr val="000000"/>
                </a:solidFill>
                <a:latin typeface="Arial" panose="020B0604020202020204" pitchFamily="34" charset="0"/>
                <a:cs typeface="Arial" panose="020B0604020202020204" pitchFamily="34" charset="0"/>
              </a:rPr>
              <a:t>Opstelplaats buitenunit kan/ </a:t>
            </a:r>
            <a:r>
              <a:rPr lang="nl-NL" sz="2000" b="1" dirty="0">
                <a:solidFill>
                  <a:srgbClr val="000000"/>
                </a:solidFill>
                <a:latin typeface="Arial" panose="020B0604020202020204" pitchFamily="34" charset="0"/>
                <a:cs typeface="Arial" panose="020B0604020202020204" pitchFamily="34" charset="0"/>
              </a:rPr>
              <a:t>mag niet </a:t>
            </a:r>
            <a:r>
              <a:rPr lang="nl-NL" sz="2000" dirty="0">
                <a:solidFill>
                  <a:srgbClr val="000000"/>
                </a:solidFill>
                <a:latin typeface="Arial" panose="020B0604020202020204" pitchFamily="34" charset="0"/>
                <a:cs typeface="Arial" panose="020B0604020202020204" pitchFamily="34" charset="0"/>
              </a:rPr>
              <a:t>altijd</a:t>
            </a:r>
          </a:p>
          <a:p>
            <a:pPr>
              <a:lnSpc>
                <a:spcPct val="100000"/>
              </a:lnSpc>
            </a:pPr>
            <a:r>
              <a:rPr lang="nl-NL" sz="2000" dirty="0">
                <a:solidFill>
                  <a:srgbClr val="000000"/>
                </a:solidFill>
                <a:latin typeface="Arial" panose="020B0604020202020204" pitchFamily="34" charset="0"/>
                <a:cs typeface="Arial" panose="020B0604020202020204" pitchFamily="34" charset="0"/>
              </a:rPr>
              <a:t>De TVW en (ontbrekende) WUP vanuit gemeente </a:t>
            </a:r>
            <a:r>
              <a:rPr lang="nl-NL" sz="2000" b="1" dirty="0">
                <a:solidFill>
                  <a:srgbClr val="000000"/>
                </a:solidFill>
                <a:latin typeface="Arial" panose="020B0604020202020204" pitchFamily="34" charset="0"/>
                <a:cs typeface="Arial" panose="020B0604020202020204" pitchFamily="34" charset="0"/>
              </a:rPr>
              <a:t>remmen</a:t>
            </a:r>
            <a:r>
              <a:rPr lang="nl-NL" sz="2000" dirty="0">
                <a:solidFill>
                  <a:srgbClr val="000000"/>
                </a:solidFill>
                <a:latin typeface="Arial" panose="020B0604020202020204" pitchFamily="34" charset="0"/>
                <a:cs typeface="Arial" panose="020B0604020202020204" pitchFamily="34" charset="0"/>
              </a:rPr>
              <a:t> besluitvorming</a:t>
            </a:r>
          </a:p>
          <a:p>
            <a:pPr>
              <a:lnSpc>
                <a:spcPct val="100000"/>
              </a:lnSpc>
            </a:pPr>
            <a:r>
              <a:rPr lang="nl-NL" sz="2000" b="1" dirty="0">
                <a:solidFill>
                  <a:srgbClr val="000000"/>
                </a:solidFill>
                <a:latin typeface="Arial" panose="020B0604020202020204" pitchFamily="34" charset="0"/>
                <a:cs typeface="Arial" panose="020B0604020202020204" pitchFamily="34" charset="0"/>
              </a:rPr>
              <a:t>Flora &amp; Fauna </a:t>
            </a:r>
            <a:r>
              <a:rPr lang="nl-NL" sz="2000" dirty="0">
                <a:solidFill>
                  <a:srgbClr val="000000"/>
                </a:solidFill>
                <a:latin typeface="Arial" panose="020B0604020202020204" pitchFamily="34" charset="0"/>
                <a:cs typeface="Arial" panose="020B0604020202020204" pitchFamily="34" charset="0"/>
              </a:rPr>
              <a:t>kunnen een spelbreker zijn</a:t>
            </a:r>
          </a:p>
          <a:p>
            <a:pPr>
              <a:lnSpc>
                <a:spcPct val="100000"/>
              </a:lnSpc>
            </a:pPr>
            <a:r>
              <a:rPr lang="nl-NL" sz="2000" dirty="0">
                <a:solidFill>
                  <a:srgbClr val="000000"/>
                </a:solidFill>
                <a:latin typeface="Arial" panose="020B0604020202020204" pitchFamily="34" charset="0"/>
                <a:cs typeface="Arial" panose="020B0604020202020204" pitchFamily="34" charset="0"/>
              </a:rPr>
              <a:t>De </a:t>
            </a:r>
            <a:r>
              <a:rPr lang="nl-NL" sz="2000" b="1" dirty="0">
                <a:solidFill>
                  <a:srgbClr val="000000"/>
                </a:solidFill>
                <a:latin typeface="Arial" panose="020B0604020202020204" pitchFamily="34" charset="0"/>
                <a:cs typeface="Arial" panose="020B0604020202020204" pitchFamily="34" charset="0"/>
              </a:rPr>
              <a:t>prestatieafspraken</a:t>
            </a:r>
            <a:r>
              <a:rPr lang="nl-NL" sz="2000" dirty="0">
                <a:solidFill>
                  <a:srgbClr val="000000"/>
                </a:solidFill>
                <a:latin typeface="Arial" panose="020B0604020202020204" pitchFamily="34" charset="0"/>
                <a:cs typeface="Arial" panose="020B0604020202020204" pitchFamily="34" charset="0"/>
              </a:rPr>
              <a:t> vragen focus op E,F &amp; G labels en energiearmoede</a:t>
            </a:r>
          </a:p>
        </p:txBody>
      </p:sp>
    </p:spTree>
    <p:extLst>
      <p:ext uri="{BB962C8B-B14F-4D97-AF65-F5344CB8AC3E}">
        <p14:creationId xmlns:p14="http://schemas.microsoft.com/office/powerpoint/2010/main" val="1028225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C07B2-982E-16DF-B797-05776F0F2332}"/>
              </a:ext>
            </a:extLst>
          </p:cNvPr>
          <p:cNvSpPr>
            <a:spLocks noGrp="1"/>
          </p:cNvSpPr>
          <p:nvPr>
            <p:ph type="ctrTitle"/>
          </p:nvPr>
        </p:nvSpPr>
        <p:spPr>
          <a:xfrm>
            <a:off x="1524000" y="1858175"/>
            <a:ext cx="9144000" cy="2902690"/>
          </a:xfrm>
        </p:spPr>
        <p:txBody>
          <a:bodyPr/>
          <a:lstStyle/>
          <a:p>
            <a:r>
              <a:rPr lang="nl-NL" dirty="0">
                <a:solidFill>
                  <a:schemeClr val="bg1"/>
                </a:solidFill>
                <a:latin typeface="Arial" panose="020B0604020202020204" pitchFamily="34" charset="0"/>
                <a:cs typeface="Arial" panose="020B0604020202020204" pitchFamily="34" charset="0"/>
              </a:rPr>
              <a:t>Herkennen jullie deze inzichten?</a:t>
            </a:r>
            <a:br>
              <a:rPr lang="nl-NL" dirty="0">
                <a:solidFill>
                  <a:schemeClr val="bg1"/>
                </a:solidFill>
              </a:rPr>
            </a:br>
            <a:endParaRPr lang="nl-NL" b="1" dirty="0">
              <a:solidFill>
                <a:schemeClr val="bg1"/>
              </a:solidFill>
            </a:endParaRPr>
          </a:p>
        </p:txBody>
      </p:sp>
    </p:spTree>
    <p:extLst>
      <p:ext uri="{BB962C8B-B14F-4D97-AF65-F5344CB8AC3E}">
        <p14:creationId xmlns:p14="http://schemas.microsoft.com/office/powerpoint/2010/main" val="1969883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C07B2-982E-16DF-B797-05776F0F2332}"/>
              </a:ext>
            </a:extLst>
          </p:cNvPr>
          <p:cNvSpPr>
            <a:spLocks noGrp="1"/>
          </p:cNvSpPr>
          <p:nvPr>
            <p:ph type="ctrTitle"/>
          </p:nvPr>
        </p:nvSpPr>
        <p:spPr>
          <a:xfrm>
            <a:off x="1524000" y="1858175"/>
            <a:ext cx="9144000" cy="2902690"/>
          </a:xfrm>
        </p:spPr>
        <p:txBody>
          <a:bodyPr/>
          <a:lstStyle/>
          <a:p>
            <a:r>
              <a:rPr lang="nl-NL" dirty="0">
                <a:solidFill>
                  <a:schemeClr val="bg1"/>
                </a:solidFill>
                <a:latin typeface="Arial" panose="020B0604020202020204" pitchFamily="34" charset="0"/>
                <a:cs typeface="Arial" panose="020B0604020202020204" pitchFamily="34" charset="0"/>
              </a:rPr>
              <a:t>Ontbreken er nog inzichten?</a:t>
            </a:r>
            <a:br>
              <a:rPr lang="nl-NL" dirty="0">
                <a:solidFill>
                  <a:schemeClr val="bg1"/>
                </a:solidFill>
                <a:latin typeface="Arial" panose="020B0604020202020204" pitchFamily="34" charset="0"/>
                <a:cs typeface="Arial" panose="020B0604020202020204" pitchFamily="34" charset="0"/>
              </a:rPr>
            </a:br>
            <a:endParaRPr lang="nl-NL"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49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A59913B-9D3F-C318-15B4-A91F6490187B}"/>
              </a:ext>
            </a:extLst>
          </p:cNvPr>
          <p:cNvPicPr>
            <a:picLocks noChangeAspect="1"/>
          </p:cNvPicPr>
          <p:nvPr/>
        </p:nvPicPr>
        <p:blipFill>
          <a:blip r:embed="rId2"/>
          <a:stretch>
            <a:fillRect/>
          </a:stretch>
        </p:blipFill>
        <p:spPr>
          <a:xfrm>
            <a:off x="0" y="0"/>
            <a:ext cx="12192000" cy="6857999"/>
          </a:xfrm>
          <a:prstGeom prst="rect">
            <a:avLst/>
          </a:prstGeom>
        </p:spPr>
      </p:pic>
      <p:sp>
        <p:nvSpPr>
          <p:cNvPr id="3" name="Titel 1">
            <a:extLst>
              <a:ext uri="{FF2B5EF4-FFF2-40B4-BE49-F238E27FC236}">
                <a16:creationId xmlns:a16="http://schemas.microsoft.com/office/drawing/2014/main" id="{E5D65B99-DCB8-B397-3FBA-6622EEE1FBF5}"/>
              </a:ext>
            </a:extLst>
          </p:cNvPr>
          <p:cNvSpPr txBox="1">
            <a:spLocks/>
          </p:cNvSpPr>
          <p:nvPr/>
        </p:nvSpPr>
        <p:spPr>
          <a:xfrm>
            <a:off x="572001" y="570060"/>
            <a:ext cx="11210925" cy="744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err="1">
                <a:solidFill>
                  <a:schemeClr val="accent1"/>
                </a:solidFill>
                <a:latin typeface="Arial" panose="020B0604020202020204" pitchFamily="34" charset="0"/>
                <a:cs typeface="Arial" panose="020B0604020202020204" pitchFamily="34" charset="0"/>
              </a:rPr>
              <a:t>Rondetafelgesprek</a:t>
            </a:r>
            <a:r>
              <a:rPr lang="en-US" sz="4000" dirty="0">
                <a:solidFill>
                  <a:schemeClr val="accent1"/>
                </a:solidFill>
                <a:latin typeface="Arial" panose="020B0604020202020204" pitchFamily="34" charset="0"/>
                <a:cs typeface="Arial" panose="020B0604020202020204" pitchFamily="34" charset="0"/>
              </a:rPr>
              <a:t> </a:t>
            </a:r>
            <a:r>
              <a:rPr lang="en-US" sz="4000" dirty="0" err="1">
                <a:solidFill>
                  <a:schemeClr val="accent1"/>
                </a:solidFill>
                <a:latin typeface="Arial" panose="020B0604020202020204" pitchFamily="34" charset="0"/>
                <a:cs typeface="Arial" panose="020B0604020202020204" pitchFamily="34" charset="0"/>
              </a:rPr>
              <a:t>vanuit</a:t>
            </a:r>
            <a:r>
              <a:rPr lang="en-US" sz="4000" dirty="0">
                <a:solidFill>
                  <a:schemeClr val="accent1"/>
                </a:solidFill>
                <a:latin typeface="Arial" panose="020B0604020202020204" pitchFamily="34" charset="0"/>
                <a:cs typeface="Arial" panose="020B0604020202020204" pitchFamily="34" charset="0"/>
              </a:rPr>
              <a:t> </a:t>
            </a:r>
            <a:r>
              <a:rPr lang="en-US" sz="4000" dirty="0" err="1">
                <a:solidFill>
                  <a:schemeClr val="accent1"/>
                </a:solidFill>
                <a:latin typeface="Arial" panose="020B0604020202020204" pitchFamily="34" charset="0"/>
                <a:cs typeface="Arial" panose="020B0604020202020204" pitchFamily="34" charset="0"/>
              </a:rPr>
              <a:t>hypothese</a:t>
            </a:r>
            <a:r>
              <a:rPr lang="en-US" sz="4000" dirty="0">
                <a:solidFill>
                  <a:schemeClr val="accent1"/>
                </a:solidFill>
                <a:latin typeface="Arial" panose="020B0604020202020204" pitchFamily="34" charset="0"/>
                <a:cs typeface="Arial" panose="020B0604020202020204" pitchFamily="34" charset="0"/>
              </a:rPr>
              <a:t> in 3 rondes</a:t>
            </a:r>
            <a:br>
              <a:rPr lang="en-US" sz="2400" dirty="0">
                <a:solidFill>
                  <a:schemeClr val="tx1">
                    <a:lumMod val="85000"/>
                    <a:lumOff val="15000"/>
                  </a:schemeClr>
                </a:solidFill>
              </a:rPr>
            </a:br>
            <a:endParaRPr lang="en-US" sz="2400" dirty="0">
              <a:solidFill>
                <a:schemeClr val="tx1">
                  <a:lumMod val="85000"/>
                  <a:lumOff val="15000"/>
                </a:schemeClr>
              </a:solidFill>
            </a:endParaRPr>
          </a:p>
        </p:txBody>
      </p:sp>
    </p:spTree>
    <p:extLst>
      <p:ext uri="{BB962C8B-B14F-4D97-AF65-F5344CB8AC3E}">
        <p14:creationId xmlns:p14="http://schemas.microsoft.com/office/powerpoint/2010/main" val="269646586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6493c6-b0d9-4c23-be2c-31731e07b56d" xsi:nil="true"/>
    <lcf76f155ced4ddcb4097134ff3c332f xmlns="03554260-3047-4fc6-8453-c7d49ec02e2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309F05FD4EA24EB4AF967E34735821" ma:contentTypeVersion="16" ma:contentTypeDescription="Een nieuw document maken." ma:contentTypeScope="" ma:versionID="6e49e5ca8232bc9afc678c56f687e433">
  <xsd:schema xmlns:xsd="http://www.w3.org/2001/XMLSchema" xmlns:xs="http://www.w3.org/2001/XMLSchema" xmlns:p="http://schemas.microsoft.com/office/2006/metadata/properties" xmlns:ns2="03554260-3047-4fc6-8453-c7d49ec02e2a" xmlns:ns3="c86493c6-b0d9-4c23-be2c-31731e07b56d" targetNamespace="http://schemas.microsoft.com/office/2006/metadata/properties" ma:root="true" ma:fieldsID="ec33da11b44e6e8d3e5ccbb04a40954a" ns2:_="" ns3:_="">
    <xsd:import namespace="03554260-3047-4fc6-8453-c7d49ec02e2a"/>
    <xsd:import namespace="c86493c6-b0d9-4c23-be2c-31731e07b5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554260-3047-4fc6-8453-c7d49ec02e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11c5d032-4d3a-4e32-a133-a877f2adec25"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6493c6-b0d9-4c23-be2c-31731e07b56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938a457-6603-49f9-8242-19f8ae8c7dcd}" ma:internalName="TaxCatchAll" ma:showField="CatchAllData" ma:web="c86493c6-b0d9-4c23-be2c-31731e07b56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EA65F-525C-4B4F-A50D-482D22D4386F}">
  <ds:schemaRefs>
    <ds:schemaRef ds:uri="http://schemas.microsoft.com/sharepoint/v3/contenttype/forms"/>
  </ds:schemaRefs>
</ds:datastoreItem>
</file>

<file path=customXml/itemProps2.xml><?xml version="1.0" encoding="utf-8"?>
<ds:datastoreItem xmlns:ds="http://schemas.openxmlformats.org/officeDocument/2006/customXml" ds:itemID="{DB7E790B-471C-42D4-BA60-3306E9F1679F}">
  <ds:schemaRefs>
    <ds:schemaRef ds:uri="http://purl.org/dc/terms/"/>
    <ds:schemaRef ds:uri="http://schemas.microsoft.com/office/2006/documentManagement/types"/>
    <ds:schemaRef ds:uri="c86493c6-b0d9-4c23-be2c-31731e07b56d"/>
    <ds:schemaRef ds:uri="http://purl.org/dc/elements/1.1/"/>
    <ds:schemaRef ds:uri="http://schemas.microsoft.com/office/infopath/2007/PartnerControls"/>
    <ds:schemaRef ds:uri="http://purl.org/dc/dcmitype/"/>
    <ds:schemaRef ds:uri="http://schemas.openxmlformats.org/package/2006/metadata/core-properties"/>
    <ds:schemaRef ds:uri="03554260-3047-4fc6-8453-c7d49ec02e2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588C7E1-7D09-4875-AEA0-388099656692}">
  <ds:schemaRefs>
    <ds:schemaRef ds:uri="03554260-3047-4fc6-8453-c7d49ec02e2a"/>
    <ds:schemaRef ds:uri="c86493c6-b0d9-4c23-be2c-31731e07b5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447</Words>
  <Application>Microsoft Macintosh PowerPoint</Application>
  <PresentationFormat>Breedbeeld</PresentationFormat>
  <Paragraphs>50</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Rondetafel warmtepompen en woningcorporaties</vt:lpstr>
      <vt:lpstr>Input uit diverse marktchecks (geluiden uit de markt) </vt:lpstr>
      <vt:lpstr>Inzichten (geluiden uit de markt)</vt:lpstr>
      <vt:lpstr>Inzichten (geluiden uit de markt)</vt:lpstr>
      <vt:lpstr>Inzichten (geluiden uit de markt)</vt:lpstr>
      <vt:lpstr>Inzichten (geluiden uit de markt)</vt:lpstr>
      <vt:lpstr>Herkennen jullie deze inzichten? </vt:lpstr>
      <vt:lpstr>Ontbreken er nog inzichten? </vt:lpstr>
      <vt:lpstr>PowerPoint-presentatie</vt:lpstr>
      <vt:lpstr>Centrale vraag</vt:lpstr>
      <vt:lpstr>Ronde 1</vt:lpstr>
      <vt:lpstr>Ronde 2</vt:lpstr>
      <vt:lpstr>Ronde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praktijktafel 1 Vanuit de ogen van klanten</dc:title>
  <dc:creator>Josien Kruizinga</dc:creator>
  <cp:lastModifiedBy>Baja Hoedt</cp:lastModifiedBy>
  <cp:revision>11</cp:revision>
  <dcterms:created xsi:type="dcterms:W3CDTF">2022-03-14T14:10:32Z</dcterms:created>
  <dcterms:modified xsi:type="dcterms:W3CDTF">2023-02-23T10:46:03Z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0x010100B6309F05FD4EA24EB4AF967E34735821</vt:lpwstr>
  </property>
  <property fmtid="{D5CDD505-2E9C-101B-9397-08002B2CF9AE}" pid="3" name="MediaServiceImageTags">
    <vt:lpwstr/>
  </property>
</Properties>
</file>